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6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17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18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charts/chart19.xml" ContentType="application/vnd.openxmlformats-officedocument.drawingml.chart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20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charts/_rels/chart1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TAM (MDP)</c:v>
                </c:pt>
              </c:strCache>
            </c:strRef>
          </c:tx>
          <c:spPr>
            <a:solidFill>
              <a:srgbClr val="E5C07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Consola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Sheet1!$A$2:$A$16</c:f>
              <c:multiLvlStrCache>
                <c:ptCount val="15"/>
                <c:lvl>
                  <c:pt idx="0">
                    <c:v>Chalco</c:v>
                  </c:pt>
                  <c:pt idx="1">
                    <c:v>ZMVM (Valle de México)</c:v>
                  </c:pt>
                  <c:pt idx="2">
                    <c:v>ZM León</c:v>
                  </c:pt>
                  <c:pt idx="3">
                    <c:v>ZM Reynosa-Río Bravo</c:v>
                  </c:pt>
                  <c:pt idx="4">
                    <c:v>ZM Monterrey</c:v>
                  </c:pt>
                  <c:pt idx="5">
                    <c:v>ZM Matamoros</c:v>
                  </c:pt>
                  <c:pt idx="6">
                    <c:v>ZM Querétaro</c:v>
                  </c:pt>
                  <c:pt idx="7">
                    <c:v>Tulum</c:v>
                  </c:pt>
                  <c:pt idx="8">
                    <c:v>ZM Toluca</c:v>
                  </c:pt>
                  <c:pt idx="9">
                    <c:v>ZM Guadalajara</c:v>
                  </c:pt>
                  <c:pt idx="10">
                    <c:v>ZM Cancún</c:v>
                  </c:pt>
                  <c:pt idx="11">
                    <c:v>Los Cabos</c:v>
                  </c:pt>
                  <c:pt idx="12">
                    <c:v>Guanajuato</c:v>
                  </c:pt>
                  <c:pt idx="13">
                    <c:v>ZM La Laguna</c:v>
                  </c:pt>
                  <c:pt idx="14">
                    <c:v>ZM Aguascalientes</c:v>
                  </c:pt>
                </c:lvl>
              </c:multiLvlStrCache>
            </c:multiLvl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29</c:v>
                </c:pt>
                <c:pt idx="1">
                  <c:v>1610</c:v>
                </c:pt>
                <c:pt idx="2">
                  <c:v>179</c:v>
                </c:pt>
                <c:pt idx="3">
                  <c:v>62</c:v>
                </c:pt>
                <c:pt idx="4">
                  <c:v>562.4</c:v>
                </c:pt>
                <c:pt idx="5">
                  <c:v>46</c:v>
                </c:pt>
                <c:pt idx="6">
                  <c:v>161.2</c:v>
                </c:pt>
                <c:pt idx="7">
                  <c:v>4</c:v>
                </c:pt>
                <c:pt idx="8">
                  <c:v>110.6</c:v>
                </c:pt>
                <c:pt idx="9">
                  <c:v>473.6</c:v>
                </c:pt>
                <c:pt idx="10">
                  <c:v>269</c:v>
                </c:pt>
                <c:pt idx="11">
                  <c:v>75</c:v>
                </c:pt>
                <c:pt idx="12">
                  <c:v>24.6</c:v>
                </c:pt>
                <c:pt idx="13">
                  <c:v>157</c:v>
                </c:pt>
                <c:pt idx="14">
                  <c:v>137.2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Consola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TAM (MDP)</c:v>
                </c:pt>
              </c:strCache>
            </c:strRef>
          </c:tx>
          <c:spPr>
            <a:solidFill>
              <a:srgbClr val="E5C07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Sheet1!$A$2:$A$26</c:f>
              <c:multiLvlStrCache>
                <c:ptCount val="25"/>
                <c:lvl>
                  <c:pt idx="0">
                    <c:v>ZMVM (Valle de México)</c:v>
                  </c:pt>
                  <c:pt idx="1">
                    <c:v>ZM Monterrey</c:v>
                  </c:pt>
                  <c:pt idx="2">
                    <c:v>ZM Guadalajara</c:v>
                  </c:pt>
                  <c:pt idx="3">
                    <c:v>ZM Tijuana</c:v>
                  </c:pt>
                  <c:pt idx="4">
                    <c:v>ZM Cancún</c:v>
                  </c:pt>
                  <c:pt idx="5">
                    <c:v>Juárez</c:v>
                  </c:pt>
                  <c:pt idx="6">
                    <c:v>ZM Puebla</c:v>
                  </c:pt>
                  <c:pt idx="7">
                    <c:v>ZM León</c:v>
                  </c:pt>
                  <c:pt idx="8">
                    <c:v>Mexicali</c:v>
                  </c:pt>
                  <c:pt idx="9">
                    <c:v>ZM Querétaro</c:v>
                  </c:pt>
                  <c:pt idx="10">
                    <c:v>ZM La Laguna</c:v>
                  </c:pt>
                  <c:pt idx="11">
                    <c:v>ZM Mérida</c:v>
                  </c:pt>
                  <c:pt idx="12">
                    <c:v>ZM Aguascalientes</c:v>
                  </c:pt>
                  <c:pt idx="13">
                    <c:v>Hermosillo</c:v>
                  </c:pt>
                  <c:pt idx="14">
                    <c:v>Chihuahua</c:v>
                  </c:pt>
                  <c:pt idx="15">
                    <c:v>Culiacán</c:v>
                  </c:pt>
                  <c:pt idx="16">
                    <c:v>Saltillo</c:v>
                  </c:pt>
                  <c:pt idx="17">
                    <c:v>ZM Toluca</c:v>
                  </c:pt>
                  <c:pt idx="18">
                    <c:v>Morelia</c:v>
                  </c:pt>
                  <c:pt idx="19">
                    <c:v>ZM San Luis Potosí</c:v>
                  </c:pt>
                  <c:pt idx="20">
                    <c:v>Acapulco</c:v>
                  </c:pt>
                  <c:pt idx="21">
                    <c:v>Centro (Villahermosa)</c:v>
                  </c:pt>
                  <c:pt idx="22">
                    <c:v>Los Cabos</c:v>
                  </c:pt>
                  <c:pt idx="23">
                    <c:v>Irapuato</c:v>
                  </c:pt>
                  <c:pt idx="24">
                    <c:v>Durango</c:v>
                  </c:pt>
                </c:lvl>
              </c:multiLvlStrCache>
            </c:multiLvlStr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1610</c:v>
                </c:pt>
                <c:pt idx="1">
                  <c:v>562.4</c:v>
                </c:pt>
                <c:pt idx="2">
                  <c:v>473.6</c:v>
                </c:pt>
                <c:pt idx="3">
                  <c:v>316.9</c:v>
                </c:pt>
                <c:pt idx="4">
                  <c:v>269</c:v>
                </c:pt>
                <c:pt idx="5">
                  <c:v>201.4</c:v>
                </c:pt>
                <c:pt idx="6">
                  <c:v>196</c:v>
                </c:pt>
                <c:pt idx="7">
                  <c:v>179</c:v>
                </c:pt>
                <c:pt idx="8">
                  <c:v>173</c:v>
                </c:pt>
                <c:pt idx="9">
                  <c:v>161.2</c:v>
                </c:pt>
                <c:pt idx="10">
                  <c:v>157</c:v>
                </c:pt>
                <c:pt idx="11">
                  <c:v>143.2</c:v>
                </c:pt>
                <c:pt idx="12">
                  <c:v>137.2</c:v>
                </c:pt>
                <c:pt idx="13">
                  <c:v>129.1</c:v>
                </c:pt>
                <c:pt idx="14">
                  <c:v>124.9</c:v>
                </c:pt>
                <c:pt idx="15">
                  <c:v>122.8</c:v>
                </c:pt>
                <c:pt idx="16">
                  <c:v>121.5</c:v>
                </c:pt>
                <c:pt idx="17">
                  <c:v>110.6</c:v>
                </c:pt>
                <c:pt idx="18">
                  <c:v>98</c:v>
                </c:pt>
                <c:pt idx="19">
                  <c:v>96.3</c:v>
                </c:pt>
                <c:pt idx="20">
                  <c:v>82.9</c:v>
                </c:pt>
                <c:pt idx="21">
                  <c:v>75.3</c:v>
                </c:pt>
                <c:pt idx="22">
                  <c:v>75</c:v>
                </c:pt>
                <c:pt idx="23">
                  <c:v>74.7</c:v>
                </c:pt>
                <c:pt idx="24">
                  <c:v>74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-2700000"/>
          <a:lstStyle/>
          <a:p>
            <a:pPr>
              <a:defRPr sz="800" b="0" i="0" u="none" strike="noStrike">
                <a:solidFill>
                  <a:srgbClr val="D4D4D8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# plazas</c:v>
                </c:pt>
              </c:strCache>
            </c:strRef>
          </c:tx>
          <c:spPr>
            <a:solidFill>
              <a:srgbClr val="E5C07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Consola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Sheet1!$A$2:$A$11</c:f>
              <c:multiLvlStrCache>
                <c:ptCount val="10"/>
                <c:lvl>
                  <c:pt idx="0">
                    <c:v>0-9</c:v>
                  </c:pt>
                  <c:pt idx="1">
                    <c:v>10-19</c:v>
                  </c:pt>
                  <c:pt idx="2">
                    <c:v>20-29</c:v>
                  </c:pt>
                  <c:pt idx="3">
                    <c:v>30-39</c:v>
                  </c:pt>
                  <c:pt idx="4">
                    <c:v>40-49</c:v>
                  </c:pt>
                  <c:pt idx="5">
                    <c:v>50-59</c:v>
                  </c:pt>
                  <c:pt idx="6">
                    <c:v>60-69</c:v>
                  </c:pt>
                  <c:pt idx="7">
                    <c:v>70-79</c:v>
                  </c:pt>
                  <c:pt idx="8">
                    <c:v>80-89</c:v>
                  </c:pt>
                  <c:pt idx="9">
                    <c:v>90-99</c:v>
                  </c:pt>
                </c:lvl>
              </c:multiLvlStrCache>
            </c:multiLvl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0</c:v>
                </c:pt>
                <c:pt idx="1">
                  <c:v>11</c:v>
                </c:pt>
                <c:pt idx="2">
                  <c:v>59</c:v>
                </c:pt>
                <c:pt idx="3">
                  <c:v>14</c:v>
                </c:pt>
                <c:pt idx="4">
                  <c:v>21</c:v>
                </c:pt>
                <c:pt idx="5">
                  <c:v>4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Consolas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TAM por estado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984415"/>
              </a:solidFill>
              <a:effectLst/>
            </c:spPr>
          </c:dPt>
          <c:dPt>
            <c:idx val="1"/>
            <c:bubble3D val="0"/>
            <c:spPr>
              <a:solidFill>
                <a:srgbClr val="C9A962"/>
              </a:solidFill>
              <a:effectLst/>
            </c:spPr>
          </c:dPt>
          <c:dPt>
            <c:idx val="2"/>
            <c:bubble3D val="0"/>
            <c:spPr>
              <a:solidFill>
                <a:srgbClr val="22C55E"/>
              </a:solidFill>
              <a:effectLst/>
            </c:spPr>
          </c:dPt>
          <c:dPt>
            <c:idx val="3"/>
            <c:bubble3D val="0"/>
            <c:spPr>
              <a:solidFill>
                <a:srgbClr val="78716C"/>
              </a:solidFill>
              <a:effectLst/>
            </c:spPr>
          </c:dPt>
          <c:dPt>
            <c:idx val="4"/>
            <c:bubble3D val="0"/>
            <c:spPr>
              <a:solidFill>
                <a:srgbClr val="D4D4D8"/>
              </a:solidFill>
              <a:effectLst/>
            </c:spPr>
          </c:dPt>
          <c:dPt>
            <c:idx val="5"/>
            <c:bubble3D val="0"/>
            <c:spPr>
              <a:solidFill>
                <a:srgbClr val="A1A1AA"/>
              </a:solidFill>
              <a:effectLst/>
            </c:spPr>
          </c:dPt>
          <c:dPt>
            <c:idx val="6"/>
            <c:bubble3D val="0"/>
            <c:spPr>
              <a:solidFill>
                <a:srgbClr val="D4A574"/>
              </a:solidFill>
              <a:effectLst/>
            </c:spPr>
          </c:dPt>
          <c:dPt>
            <c:idx val="7"/>
            <c:bubble3D val="0"/>
            <c:spPr>
              <a:solidFill>
                <a:srgbClr val="E5C07B"/>
              </a:solidFill>
              <a:effectLst/>
            </c:spPr>
          </c:dPt>
          <c:dPt>
            <c:idx val="8"/>
            <c:bubble3D val="0"/>
            <c:spPr>
              <a:solidFill>
                <a:srgbClr val="666666"/>
              </a:solidFill>
              <a:effectLst/>
            </c:spPr>
          </c:dPt>
          <c:dPt>
            <c:idx val="9"/>
            <c:bubble3D val="0"/>
            <c:spPr>
              <a:solidFill>
                <a:srgbClr val="3F3F46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7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8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9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Consolas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Sheet1!$A$2:$A$11</c:f>
              <c:strCache>
                <c:ptCount val="10"/>
                <c:pt idx="0">
                  <c:v>Ciudad de México</c:v>
                </c:pt>
                <c:pt idx="1">
                  <c:v>Baja California</c:v>
                </c:pt>
                <c:pt idx="2">
                  <c:v>Nuevo León</c:v>
                </c:pt>
                <c:pt idx="3">
                  <c:v>Jalisco</c:v>
                </c:pt>
                <c:pt idx="4">
                  <c:v>Guanajuato</c:v>
                </c:pt>
                <c:pt idx="5">
                  <c:v>Chihuahua</c:v>
                </c:pt>
                <c:pt idx="6">
                  <c:v>Coahuila</c:v>
                </c:pt>
                <c:pt idx="7">
                  <c:v>Quintana Roo</c:v>
                </c:pt>
                <c:pt idx="8">
                  <c:v>Tamaulipas</c:v>
                </c:pt>
                <c:pt idx="9">
                  <c:v>Puebla</c:v>
                </c:pt>
              </c:strCache>
            </c:strRef>
          </c:cat>
          <c:val>
            <c:numRef>
              <c:f>Sheet1!$B$2:$B$11</c:f>
              <c:numCache>
                <c:ptCount val="10"/>
                <c:pt idx="0">
                  <c:v>1610</c:v>
                </c:pt>
                <c:pt idx="1">
                  <c:v>581</c:v>
                </c:pt>
                <c:pt idx="2">
                  <c:v>562.4</c:v>
                </c:pt>
                <c:pt idx="3">
                  <c:v>519.8</c:v>
                </c:pt>
                <c:pt idx="4">
                  <c:v>435.4</c:v>
                </c:pt>
                <c:pt idx="5">
                  <c:v>361.3</c:v>
                </c:pt>
                <c:pt idx="6">
                  <c:v>335.6</c:v>
                </c:pt>
                <c:pt idx="7">
                  <c:v>318.3</c:v>
                </c:pt>
                <c:pt idx="8">
                  <c:v>251.7</c:v>
                </c:pt>
                <c:pt idx="9">
                  <c:v>250.3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txPr>
        <a:bodyPr/>
        <a:lstStyle/>
        <a:p>
          <a:pPr>
            <a:defRPr sz="1100">
              <a:solidFill>
                <a:srgbClr val="D4D4D8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Facilidad</c:v>
                </c:pt>
              </c:strCache>
            </c:strRef>
          </c:tx>
          <c:spPr>
            <a:solidFill>
              <a:srgbClr val="E5C07B"/>
            </a:solidFill>
            <a:ln>
              <a:noFill/>
            </a:ln>
            <a:effectLst/>
          </c:spPr>
          <c:marker>
            <c:symbol val="circle"/>
            <c:size val="9"/>
            <c:spPr>
              <a:solidFill>
                <a:srgbClr val="E5C07B"/>
              </a:solidFill>
              <a:ln w="9525" cap="flat">
                <a:solidFill>
                  <a:srgbClr val="E5C07B"/>
                </a:solidFill>
                <a:prstDash val="solid"/>
                <a:round/>
              </a:ln>
              <a:effectLst/>
            </c:spPr>
          </c:marker>
          <c:xVal>
            <c:numRef>
              <c:f>Sheet1!$A$2:$A$103</c:f>
              <c:numCache>
                <c:formatCode>General</c:formatCode>
                <c:ptCount val="102"/>
                <c:pt idx="0">
                  <c:v>46</c:v>
                </c:pt>
                <c:pt idx="1">
                  <c:v>65</c:v>
                </c:pt>
                <c:pt idx="2">
                  <c:v>57</c:v>
                </c:pt>
                <c:pt idx="3">
                  <c:v>46</c:v>
                </c:pt>
                <c:pt idx="4">
                  <c:v>63</c:v>
                </c:pt>
                <c:pt idx="5">
                  <c:v>45</c:v>
                </c:pt>
                <c:pt idx="6">
                  <c:v>56</c:v>
                </c:pt>
                <c:pt idx="7">
                  <c:v>41</c:v>
                </c:pt>
                <c:pt idx="8">
                  <c:v>50</c:v>
                </c:pt>
                <c:pt idx="9">
                  <c:v>56</c:v>
                </c:pt>
                <c:pt idx="10">
                  <c:v>55</c:v>
                </c:pt>
                <c:pt idx="11">
                  <c:v>52</c:v>
                </c:pt>
                <c:pt idx="12">
                  <c:v>47</c:v>
                </c:pt>
                <c:pt idx="13">
                  <c:v>51</c:v>
                </c:pt>
                <c:pt idx="14">
                  <c:v>51</c:v>
                </c:pt>
                <c:pt idx="15">
                  <c:v>51</c:v>
                </c:pt>
                <c:pt idx="16">
                  <c:v>52</c:v>
                </c:pt>
                <c:pt idx="17">
                  <c:v>50</c:v>
                </c:pt>
                <c:pt idx="18">
                  <c:v>50</c:v>
                </c:pt>
                <c:pt idx="19">
                  <c:v>42</c:v>
                </c:pt>
                <c:pt idx="20">
                  <c:v>51</c:v>
                </c:pt>
                <c:pt idx="21">
                  <c:v>46</c:v>
                </c:pt>
                <c:pt idx="22">
                  <c:v>51</c:v>
                </c:pt>
                <c:pt idx="23">
                  <c:v>41</c:v>
                </c:pt>
                <c:pt idx="24">
                  <c:v>49</c:v>
                </c:pt>
                <c:pt idx="25">
                  <c:v>43</c:v>
                </c:pt>
                <c:pt idx="26">
                  <c:v>40</c:v>
                </c:pt>
                <c:pt idx="27">
                  <c:v>42</c:v>
                </c:pt>
                <c:pt idx="28">
                  <c:v>52</c:v>
                </c:pt>
                <c:pt idx="29">
                  <c:v>53</c:v>
                </c:pt>
                <c:pt idx="30">
                  <c:v>50</c:v>
                </c:pt>
                <c:pt idx="31">
                  <c:v>50</c:v>
                </c:pt>
                <c:pt idx="32">
                  <c:v>49</c:v>
                </c:pt>
                <c:pt idx="33">
                  <c:v>51</c:v>
                </c:pt>
                <c:pt idx="34">
                  <c:v>51</c:v>
                </c:pt>
                <c:pt idx="35">
                  <c:v>47</c:v>
                </c:pt>
                <c:pt idx="36">
                  <c:v>47</c:v>
                </c:pt>
                <c:pt idx="37">
                  <c:v>30</c:v>
                </c:pt>
                <c:pt idx="38">
                  <c:v>43</c:v>
                </c:pt>
                <c:pt idx="39">
                  <c:v>39</c:v>
                </c:pt>
                <c:pt idx="40">
                  <c:v>48</c:v>
                </c:pt>
                <c:pt idx="41">
                  <c:v>48</c:v>
                </c:pt>
                <c:pt idx="42">
                  <c:v>47</c:v>
                </c:pt>
                <c:pt idx="43">
                  <c:v>46</c:v>
                </c:pt>
                <c:pt idx="44">
                  <c:v>47</c:v>
                </c:pt>
                <c:pt idx="45">
                  <c:v>39</c:v>
                </c:pt>
                <c:pt idx="46">
                  <c:v>38</c:v>
                </c:pt>
                <c:pt idx="47">
                  <c:v>42</c:v>
                </c:pt>
                <c:pt idx="48">
                  <c:v>42</c:v>
                </c:pt>
                <c:pt idx="49">
                  <c:v>43</c:v>
                </c:pt>
                <c:pt idx="50">
                  <c:v>42</c:v>
                </c:pt>
                <c:pt idx="51">
                  <c:v>47</c:v>
                </c:pt>
                <c:pt idx="52">
                  <c:v>47</c:v>
                </c:pt>
                <c:pt idx="53">
                  <c:v>37</c:v>
                </c:pt>
                <c:pt idx="54">
                  <c:v>40</c:v>
                </c:pt>
                <c:pt idx="55">
                  <c:v>40</c:v>
                </c:pt>
                <c:pt idx="56">
                  <c:v>36</c:v>
                </c:pt>
                <c:pt idx="57">
                  <c:v>36</c:v>
                </c:pt>
                <c:pt idx="58">
                  <c:v>36</c:v>
                </c:pt>
                <c:pt idx="59">
                  <c:v>39</c:v>
                </c:pt>
                <c:pt idx="60">
                  <c:v>36</c:v>
                </c:pt>
                <c:pt idx="61">
                  <c:v>35</c:v>
                </c:pt>
                <c:pt idx="62">
                  <c:v>47</c:v>
                </c:pt>
                <c:pt idx="63">
                  <c:v>34</c:v>
                </c:pt>
                <c:pt idx="64">
                  <c:v>37</c:v>
                </c:pt>
                <c:pt idx="65">
                  <c:v>31</c:v>
                </c:pt>
                <c:pt idx="66">
                  <c:v>42</c:v>
                </c:pt>
                <c:pt idx="67">
                  <c:v>38</c:v>
                </c:pt>
                <c:pt idx="68">
                  <c:v>37</c:v>
                </c:pt>
                <c:pt idx="69">
                  <c:v>35</c:v>
                </c:pt>
                <c:pt idx="70">
                  <c:v>38</c:v>
                </c:pt>
                <c:pt idx="71">
                  <c:v>32</c:v>
                </c:pt>
                <c:pt idx="72">
                  <c:v>31</c:v>
                </c:pt>
                <c:pt idx="73">
                  <c:v>30</c:v>
                </c:pt>
                <c:pt idx="74">
                  <c:v>29</c:v>
                </c:pt>
                <c:pt idx="75">
                  <c:v>28</c:v>
                </c:pt>
                <c:pt idx="76">
                  <c:v>45</c:v>
                </c:pt>
                <c:pt idx="77">
                  <c:v>40</c:v>
                </c:pt>
                <c:pt idx="78">
                  <c:v>45</c:v>
                </c:pt>
                <c:pt idx="79">
                  <c:v>44</c:v>
                </c:pt>
                <c:pt idx="80">
                  <c:v>36</c:v>
                </c:pt>
                <c:pt idx="81">
                  <c:v>37</c:v>
                </c:pt>
                <c:pt idx="82">
                  <c:v>35</c:v>
                </c:pt>
                <c:pt idx="83">
                  <c:v>43</c:v>
                </c:pt>
                <c:pt idx="84">
                  <c:v>34</c:v>
                </c:pt>
                <c:pt idx="85">
                  <c:v>43</c:v>
                </c:pt>
                <c:pt idx="86">
                  <c:v>27</c:v>
                </c:pt>
                <c:pt idx="87">
                  <c:v>31</c:v>
                </c:pt>
                <c:pt idx="88">
                  <c:v>27</c:v>
                </c:pt>
                <c:pt idx="89">
                  <c:v>28</c:v>
                </c:pt>
                <c:pt idx="90">
                  <c:v>30</c:v>
                </c:pt>
                <c:pt idx="91">
                  <c:v>29</c:v>
                </c:pt>
                <c:pt idx="92">
                  <c:v>31</c:v>
                </c:pt>
                <c:pt idx="93">
                  <c:v>27</c:v>
                </c:pt>
                <c:pt idx="94">
                  <c:v>44</c:v>
                </c:pt>
                <c:pt idx="95">
                  <c:v>31</c:v>
                </c:pt>
                <c:pt idx="96">
                  <c:v>26</c:v>
                </c:pt>
                <c:pt idx="97">
                  <c:v>26</c:v>
                </c:pt>
                <c:pt idx="98">
                  <c:v>28</c:v>
                </c:pt>
                <c:pt idx="99">
                  <c:v>25</c:v>
                </c:pt>
                <c:pt idx="100">
                  <c:v>26</c:v>
                </c:pt>
                <c:pt idx="101">
                  <c:v>25</c:v>
                </c:pt>
              </c:numCache>
            </c:numRef>
          </c:xVal>
          <c:yVal>
            <c:numRef>
              <c:f>Sheet1!$B$2:$B$103</c:f>
              <c:numCache>
                <c:formatCode>General</c:formatCode>
                <c:ptCount val="102"/>
                <c:pt idx="0">
                  <c:v>69</c:v>
                </c:pt>
                <c:pt idx="1">
                  <c:v>35</c:v>
                </c:pt>
                <c:pt idx="2">
                  <c:v>43</c:v>
                </c:pt>
                <c:pt idx="3">
                  <c:v>57</c:v>
                </c:pt>
                <c:pt idx="4">
                  <c:v>27</c:v>
                </c:pt>
                <c:pt idx="5">
                  <c:v>52</c:v>
                </c:pt>
                <c:pt idx="6">
                  <c:v>33</c:v>
                </c:pt>
                <c:pt idx="7">
                  <c:v>57</c:v>
                </c:pt>
                <c:pt idx="8">
                  <c:v>39</c:v>
                </c:pt>
                <c:pt idx="9">
                  <c:v>29</c:v>
                </c:pt>
                <c:pt idx="10">
                  <c:v>29</c:v>
                </c:pt>
                <c:pt idx="11">
                  <c:v>35</c:v>
                </c:pt>
                <c:pt idx="12">
                  <c:v>51</c:v>
                </c:pt>
                <c:pt idx="13">
                  <c:v>34</c:v>
                </c:pt>
                <c:pt idx="14">
                  <c:v>34</c:v>
                </c:pt>
                <c:pt idx="15">
                  <c:v>33</c:v>
                </c:pt>
                <c:pt idx="16">
                  <c:v>30</c:v>
                </c:pt>
                <c:pt idx="17">
                  <c:v>31</c:v>
                </c:pt>
                <c:pt idx="18">
                  <c:v>31</c:v>
                </c:pt>
                <c:pt idx="19">
                  <c:v>41</c:v>
                </c:pt>
                <c:pt idx="20">
                  <c:v>27</c:v>
                </c:pt>
                <c:pt idx="21">
                  <c:v>33</c:v>
                </c:pt>
                <c:pt idx="22">
                  <c:v>26</c:v>
                </c:pt>
                <c:pt idx="23">
                  <c:v>40</c:v>
                </c:pt>
                <c:pt idx="24">
                  <c:v>29</c:v>
                </c:pt>
                <c:pt idx="25">
                  <c:v>34</c:v>
                </c:pt>
                <c:pt idx="26">
                  <c:v>38</c:v>
                </c:pt>
                <c:pt idx="27">
                  <c:v>38</c:v>
                </c:pt>
                <c:pt idx="28">
                  <c:v>46</c:v>
                </c:pt>
                <c:pt idx="29">
                  <c:v>41</c:v>
                </c:pt>
                <c:pt idx="30">
                  <c:v>39</c:v>
                </c:pt>
                <c:pt idx="31">
                  <c:v>38</c:v>
                </c:pt>
                <c:pt idx="32">
                  <c:v>39</c:v>
                </c:pt>
                <c:pt idx="33">
                  <c:v>36</c:v>
                </c:pt>
                <c:pt idx="34">
                  <c:v>37</c:v>
                </c:pt>
                <c:pt idx="35">
                  <c:v>50</c:v>
                </c:pt>
                <c:pt idx="36">
                  <c:v>38</c:v>
                </c:pt>
                <c:pt idx="37">
                  <c:v>54</c:v>
                </c:pt>
                <c:pt idx="38">
                  <c:v>37</c:v>
                </c:pt>
                <c:pt idx="39">
                  <c:v>43</c:v>
                </c:pt>
                <c:pt idx="40">
                  <c:v>41</c:v>
                </c:pt>
                <c:pt idx="41">
                  <c:v>40</c:v>
                </c:pt>
                <c:pt idx="42">
                  <c:v>45</c:v>
                </c:pt>
                <c:pt idx="43">
                  <c:v>44</c:v>
                </c:pt>
                <c:pt idx="44">
                  <c:v>43</c:v>
                </c:pt>
                <c:pt idx="45">
                  <c:v>42</c:v>
                </c:pt>
                <c:pt idx="46">
                  <c:v>51</c:v>
                </c:pt>
                <c:pt idx="47">
                  <c:v>38</c:v>
                </c:pt>
                <c:pt idx="48">
                  <c:v>38</c:v>
                </c:pt>
                <c:pt idx="49">
                  <c:v>36</c:v>
                </c:pt>
                <c:pt idx="50">
                  <c:v>48</c:v>
                </c:pt>
                <c:pt idx="51">
                  <c:v>36</c:v>
                </c:pt>
                <c:pt idx="52">
                  <c:v>36</c:v>
                </c:pt>
                <c:pt idx="53">
                  <c:v>43</c:v>
                </c:pt>
                <c:pt idx="54">
                  <c:v>43</c:v>
                </c:pt>
                <c:pt idx="55">
                  <c:v>43</c:v>
                </c:pt>
                <c:pt idx="56">
                  <c:v>50</c:v>
                </c:pt>
                <c:pt idx="57">
                  <c:v>48</c:v>
                </c:pt>
                <c:pt idx="58">
                  <c:v>52</c:v>
                </c:pt>
                <c:pt idx="59">
                  <c:v>43</c:v>
                </c:pt>
                <c:pt idx="60">
                  <c:v>48</c:v>
                </c:pt>
                <c:pt idx="61">
                  <c:v>52</c:v>
                </c:pt>
                <c:pt idx="62">
                  <c:v>53</c:v>
                </c:pt>
                <c:pt idx="63">
                  <c:v>42</c:v>
                </c:pt>
                <c:pt idx="64">
                  <c:v>45</c:v>
                </c:pt>
                <c:pt idx="65">
                  <c:v>46</c:v>
                </c:pt>
                <c:pt idx="66">
                  <c:v>37</c:v>
                </c:pt>
                <c:pt idx="67">
                  <c:v>42</c:v>
                </c:pt>
                <c:pt idx="68">
                  <c:v>45</c:v>
                </c:pt>
                <c:pt idx="69">
                  <c:v>47</c:v>
                </c:pt>
                <c:pt idx="70">
                  <c:v>42</c:v>
                </c:pt>
                <c:pt idx="71">
                  <c:v>49</c:v>
                </c:pt>
                <c:pt idx="72">
                  <c:v>52</c:v>
                </c:pt>
                <c:pt idx="73">
                  <c:v>47</c:v>
                </c:pt>
                <c:pt idx="74">
                  <c:v>50</c:v>
                </c:pt>
                <c:pt idx="75">
                  <c:v>50</c:v>
                </c:pt>
                <c:pt idx="76">
                  <c:v>45</c:v>
                </c:pt>
                <c:pt idx="77">
                  <c:v>52</c:v>
                </c:pt>
                <c:pt idx="78">
                  <c:v>46</c:v>
                </c:pt>
                <c:pt idx="79">
                  <c:v>46</c:v>
                </c:pt>
                <c:pt idx="80">
                  <c:v>57</c:v>
                </c:pt>
                <c:pt idx="81">
                  <c:v>47</c:v>
                </c:pt>
                <c:pt idx="82">
                  <c:v>53</c:v>
                </c:pt>
                <c:pt idx="83">
                  <c:v>44</c:v>
                </c:pt>
                <c:pt idx="84">
                  <c:v>53</c:v>
                </c:pt>
                <c:pt idx="85">
                  <c:v>42</c:v>
                </c:pt>
                <c:pt idx="86">
                  <c:v>69</c:v>
                </c:pt>
                <c:pt idx="87">
                  <c:v>54</c:v>
                </c:pt>
                <c:pt idx="88">
                  <c:v>62</c:v>
                </c:pt>
                <c:pt idx="89">
                  <c:v>54</c:v>
                </c:pt>
                <c:pt idx="90">
                  <c:v>49</c:v>
                </c:pt>
                <c:pt idx="91">
                  <c:v>51</c:v>
                </c:pt>
                <c:pt idx="92">
                  <c:v>51</c:v>
                </c:pt>
                <c:pt idx="93">
                  <c:v>49</c:v>
                </c:pt>
                <c:pt idx="94">
                  <c:v>60</c:v>
                </c:pt>
                <c:pt idx="95">
                  <c:v>48</c:v>
                </c:pt>
                <c:pt idx="96">
                  <c:v>57</c:v>
                </c:pt>
                <c:pt idx="97">
                  <c:v>70</c:v>
                </c:pt>
                <c:pt idx="98">
                  <c:v>61</c:v>
                </c:pt>
                <c:pt idx="99">
                  <c:v>70</c:v>
                </c:pt>
                <c:pt idx="100">
                  <c:v>49</c:v>
                </c:pt>
                <c:pt idx="101">
                  <c:v>50</c:v>
                </c:pt>
              </c:numCache>
            </c:numRef>
          </c:yVal>
          <c:smooth val="0"/>
        </c:ser>
        <c:dLbls>
          <c:numFmt formatCode="General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</c:dLbls>
        <c:axId val="2094734554"/>
        <c:axId val="2094734552"/>
      </c:scatterChart>
      <c:valAx>
        <c:axId val="2094734554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>
                    <a:solidFill>
                      <a:srgbClr val="FFFFFF"/>
                    </a:solidFill>
                    <a:latin typeface="Calibri"/>
                  </a:defRPr>
                </a:pPr>
                <a:r>
                  <a:rPr sz="1200" b="0" i="0" u="none" strike="noStrike">
                    <a:solidFill>
                      <a:srgbClr val="FFFFFF"/>
                    </a:solidFill>
                    <a:latin typeface="Calibri"/>
                  </a:rPr>
                  <a:t>Atractividad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val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200" b="0" i="0" u="none" strike="noStrike">
                    <a:solidFill>
                      <a:srgbClr val="FFFFFF"/>
                    </a:solidFill>
                    <a:latin typeface="Calibri"/>
                  </a:defRPr>
                </a:pPr>
                <a:r>
                  <a:rPr sz="1200" b="0" i="0" u="none" strike="noStrike">
                    <a:solidFill>
                      <a:srgbClr val="FFFFFF"/>
                    </a:solidFill>
                    <a:latin typeface="Calibri"/>
                  </a:rPr>
                  <a:t>Facilidad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D4D4D8"/>
                </a:solidFill>
                <a:latin typeface="Consolas"/>
              </a:defRPr>
            </a:pPr>
            <a:endParaRPr lang="en-US"/>
          </a:p>
        </c:txPr>
        <c:crossAx val="209473455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0" cy="6858000"/>
          </a:xfrm>
          <a:prstGeom prst="rect">
            <a:avLst/>
          </a:prstGeom>
          <a:solidFill>
            <a:srgbClr val="E5C07B"/>
          </a:solidFill>
          <a:ln w="12700">
            <a:solidFill>
              <a:srgbClr val="E5C07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1645920" y="219456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Terra Intelligence — SANITARIOS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1645920" y="32918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D4D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Cesantoni Market Study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645920" y="40233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5C07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2026-05-10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15 Plazas — SANITARIOS</a:t>
            </a:r>
            <a:endParaRPr lang="en-US" sz="28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97280"/>
          <a:ext cx="11247120" cy="914400"/>
        </p:xfrm>
        <a:graphic>
          <a:graphicData uri="http://schemas.openxmlformats.org/drawingml/2006/table">
            <a:tbl>
              <a:tblPr/>
              <a:tblGrid>
                <a:gridCol w="548640"/>
                <a:gridCol w="3200400"/>
                <a:gridCol w="2743200"/>
                <a:gridCol w="1371600"/>
                <a:gridCol w="1097280"/>
                <a:gridCol w="22860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#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C07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C07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C07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 MDP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C07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Score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C07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Verdict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C07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Chalco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 de México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29.0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ZMVM (Valle de México)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 de México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1610.0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León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Guanajuato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179.0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Reynosa-Río Bravo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Tamaulipas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62.0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Monterrey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Nuevo León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562.4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49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OPORTUNIDAD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Matamoros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Tamaulipas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46.0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Querétaro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Querétaro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161.2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8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Tulum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Quintana Roo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47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9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Toluca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 de México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110.6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Guadalajara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Jalisco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473.6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OPORTUNIDAD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11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Cancún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Quintana Roo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269.0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FORTALEZA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Los Cabos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Baja California Sur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75.0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13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Guanajuato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Guanajuato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24.6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OPORTUNIDAD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La Laguna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Coahuila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157.0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15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ZM Aguascalientes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D4D4D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Aguascalientes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137.2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44</a:t>
                      </a:r>
                      <a:endParaRPr lang="en-US" sz="11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ATAQUE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Cuadrantes Resumen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12801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FORTALEZA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3108960" y="1371600"/>
            <a:ext cx="554804" cy="36576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3800924" y="12801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C55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6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ALTA PRIORIDAD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108960" y="2286000"/>
            <a:ext cx="45720" cy="365760"/>
          </a:xfrm>
          <a:prstGeom prst="rect">
            <a:avLst/>
          </a:prstGeom>
          <a:solidFill>
            <a:srgbClr val="984415"/>
          </a:solidFill>
          <a:ln w="12700">
            <a:solidFill>
              <a:srgbClr val="98441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91840" y="21945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984415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1089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ATRACTIVA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108960" y="3200400"/>
            <a:ext cx="45720" cy="365760"/>
          </a:xfrm>
          <a:prstGeom prst="rect">
            <a:avLst/>
          </a:prstGeom>
          <a:solidFill>
            <a:srgbClr val="C9A962"/>
          </a:solidFill>
          <a:ln w="12700">
            <a:solidFill>
              <a:srgbClr val="C9A96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91840" y="31089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9A962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0233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OPORTUNIDAD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108960" y="4114800"/>
            <a:ext cx="462337" cy="365760"/>
          </a:xfrm>
          <a:prstGeom prst="rect">
            <a:avLst/>
          </a:prstGeom>
          <a:solidFill>
            <a:srgbClr val="78716C"/>
          </a:solidFill>
          <a:ln w="12700">
            <a:solidFill>
              <a:srgbClr val="78716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708457" y="40233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8716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5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49377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VIABLE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108960" y="5029200"/>
            <a:ext cx="8229600" cy="365760"/>
          </a:xfrm>
          <a:prstGeom prst="rect">
            <a:avLst/>
          </a:prstGeom>
          <a:solidFill>
            <a:srgbClr val="A1A1AA"/>
          </a:solidFill>
          <a:ln w="12700">
            <a:solidFill>
              <a:srgbClr val="A1A1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75720" y="49377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A1A1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89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57200" y="585216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EMERGENTE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108960" y="5943600"/>
            <a:ext cx="45720" cy="365760"/>
          </a:xfrm>
          <a:prstGeom prst="rect">
            <a:avLst/>
          </a:prstGeom>
          <a:solidFill>
            <a:srgbClr val="666666"/>
          </a:solidFill>
          <a:ln w="12700">
            <a:solidFill>
              <a:srgbClr val="66666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91840" y="58521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666666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Estados</a:t>
            </a:r>
            <a:endParaRPr lang="en-US" sz="28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97280"/>
          <a:ext cx="11247120" cy="914400"/>
        </p:xfrm>
        <a:graphic>
          <a:graphicData uri="http://schemas.openxmlformats.org/drawingml/2006/table">
            <a:tbl>
              <a:tblPr/>
              <a:tblGrid>
                <a:gridCol w="5760720"/>
                <a:gridCol w="2743200"/>
                <a:gridCol w="27432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Estado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C07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 (MDP)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C07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C07B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Ciudad de México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1610.0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Baja California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581.0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Nuevo León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562.4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Jalisco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519.8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Guanajuato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435.4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9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Chihuahua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361.3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Coahuila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335.6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4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Quintana Roo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318.3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Tamaulipas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251.7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Puebla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E5C07B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250.3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FFFFF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3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por plaza · top 15 — SANITARIOS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577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Pareto de mercado — SANITARIOS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029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612648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A1A1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concentrado · TAM nacional 7959 MDP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Distribución de scores — SANITARIOS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 por estado · top 10 — SANITARIOS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1247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Atractividad × Facilidad — SANITARIOS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1005840"/>
          <a:ext cx="11247120" cy="5303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6355080"/>
            <a:ext cx="11247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A1A1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102 plazas · cuadrantes superiores derecho = ALTA PRIORIDAD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2026-06-19T17:39:43Z</dcterms:created>
  <dcterms:modified xsi:type="dcterms:W3CDTF">2026-06-19T17:39:43Z</dcterms:modified>
</cp:coreProperties>
</file>