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5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20040" y="201168"/>
            <a:ext cx="114300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600" b="1">
                <a:solidFill>
                  <a:srgbClr val="122A3A"/>
                </a:solidFill>
                <a:latin typeface="Helvetica Neue"/>
              </a:rPr>
              <a:t>Café funcional · Monterrey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92640" y="228600"/>
            <a:ext cx="219456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750" b="1">
                <a:solidFill>
                  <a:srgbClr val="7A8894"/>
                </a:solidFill>
                <a:latin typeface="Helvetica Neue"/>
              </a:rPr>
              <a:t>ORÁCULO · FOTO DEL SEGMENTO · BIA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20040" y="777240"/>
            <a:ext cx="5669280" cy="123444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3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84632" y="905256"/>
            <a:ext cx="457200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122A3A"/>
                </a:solidFill>
                <a:latin typeface="Helvetica Neue"/>
              </a:rPr>
              <a:t>Resumen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84632" y="1106424"/>
            <a:ext cx="530352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Los datos más relevantes para entender la audiencia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74920" y="905256"/>
            <a:ext cx="749808" cy="1828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1E9E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074920" y="923544"/>
            <a:ext cx="74980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50" b="1">
                <a:solidFill>
                  <a:srgbClr val="1E9E5A"/>
                </a:solidFill>
                <a:latin typeface="Helvetica Neue"/>
              </a:rPr>
              <a:t>MEDIDO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84632" y="1810512"/>
            <a:ext cx="5340096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7A8894"/>
                </a:solidFill>
                <a:latin typeface="Helvetica Neue"/>
              </a:rPr>
              <a:t>INEGI Censo 2020 ITER (7 municipios) · Google Trends 5 a · Passport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" y="1207008"/>
            <a:ext cx="128016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Edad núcleo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1353312"/>
            <a:ext cx="128016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122A3A"/>
                </a:solidFill>
                <a:latin typeface="Helvetica Neue"/>
              </a:rPr>
              <a:t>25-59 · 1.81 M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1572768"/>
            <a:ext cx="128016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1">
                <a:solidFill>
                  <a:srgbClr val="2AB09E"/>
                </a:solidFill>
                <a:latin typeface="Helvetica Neue"/>
              </a:rPr>
              <a:t>48% de la población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874519" y="1207008"/>
            <a:ext cx="128016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Escolaridad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874519" y="1353312"/>
            <a:ext cx="128016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122A3A"/>
                </a:solidFill>
                <a:latin typeface="Helvetica Neue"/>
              </a:rPr>
              <a:t>11.5 años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874519" y="1572768"/>
            <a:ext cx="128016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1">
                <a:solidFill>
                  <a:srgbClr val="2AB09E"/>
                </a:solidFill>
                <a:latin typeface="Helvetica Neue"/>
              </a:rPr>
              <a:t>San Pedro 13.2 · país 9.7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246120" y="1207008"/>
            <a:ext cx="128016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Lugar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246120" y="1353312"/>
            <a:ext cx="128016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122A3A"/>
                </a:solidFill>
                <a:latin typeface="Helvetica Neue"/>
              </a:rPr>
              <a:t>ZMM · 7 municipios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246120" y="1572768"/>
            <a:ext cx="128016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1">
                <a:solidFill>
                  <a:srgbClr val="2AB09E"/>
                </a:solidFill>
                <a:latin typeface="Helvetica Neue"/>
              </a:rPr>
              <a:t>3.77 M hab.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617720" y="1207008"/>
            <a:ext cx="128016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Interés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617720" y="1353312"/>
            <a:ext cx="128016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122A3A"/>
                </a:solidFill>
                <a:latin typeface="Helvetica Neue"/>
              </a:rPr>
              <a:t>proteína +71%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617720" y="1572768"/>
            <a:ext cx="128016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1">
                <a:solidFill>
                  <a:srgbClr val="2AB09E"/>
                </a:solidFill>
                <a:latin typeface="Helvetica Neue"/>
              </a:rPr>
              <a:t>5 años · bulletproof −97%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320040" y="2148840"/>
            <a:ext cx="5669280" cy="141732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3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484632" y="2276856"/>
            <a:ext cx="457200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122A3A"/>
                </a:solidFill>
                <a:latin typeface="Helvetica Neue"/>
              </a:rPr>
              <a:t>Cómo se describen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84632" y="2478024"/>
            <a:ext cx="530352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Palabras y frases más usadas por el segmento (textos reales)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5074920" y="2276856"/>
            <a:ext cx="749808" cy="1828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D98E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5074920" y="2295144"/>
            <a:ext cx="74980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50" b="1">
                <a:solidFill>
                  <a:srgbClr val="D98E1A"/>
                </a:solidFill>
                <a:latin typeface="Helvetica Neue"/>
              </a:rPr>
              <a:t>DERIVADO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84632" y="3364992"/>
            <a:ext cx="5340096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7A8894"/>
                </a:solidFill>
                <a:latin typeface="Helvetica Neue"/>
              </a:rPr>
              <a:t>YouTube (65 comentarios «Pre Entreno vs Café»), fichas de Naturecan y Habits, Residente.mx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02920" y="2606040"/>
            <a:ext cx="502920" cy="292608"/>
          </a:xfrm>
          <a:prstGeom prst="rect">
            <a:avLst/>
          </a:prstGeom>
          <a:solidFill>
            <a:srgbClr val="B9E6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1069848" y="2606040"/>
            <a:ext cx="118872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122A3A"/>
                </a:solidFill>
                <a:latin typeface="Helvetica Neue"/>
              </a:rPr>
              <a:t>sin azúcar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69848" y="2761488"/>
            <a:ext cx="118872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el filtro de todo</a:t>
            </a:r>
          </a:p>
        </p:txBody>
      </p:sp>
      <p:sp>
        <p:nvSpPr>
          <p:cNvPr id="32" name="Rectangle 31"/>
          <p:cNvSpPr/>
          <p:nvPr/>
        </p:nvSpPr>
        <p:spPr>
          <a:xfrm>
            <a:off x="2331720" y="2606040"/>
            <a:ext cx="502920" cy="292608"/>
          </a:xfrm>
          <a:prstGeom prst="rect">
            <a:avLst/>
          </a:prstGeom>
          <a:solidFill>
            <a:srgbClr val="B9E6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2898648" y="2606040"/>
            <a:ext cx="118872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122A3A"/>
                </a:solidFill>
                <a:latin typeface="Helvetica Neue"/>
              </a:rPr>
              <a:t>proteína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2898648" y="2761488"/>
            <a:ext cx="118872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gramos, no marca</a:t>
            </a:r>
          </a:p>
        </p:txBody>
      </p:sp>
      <p:sp>
        <p:nvSpPr>
          <p:cNvPr id="35" name="Rectangle 34"/>
          <p:cNvSpPr/>
          <p:nvPr/>
        </p:nvSpPr>
        <p:spPr>
          <a:xfrm>
            <a:off x="4160520" y="2606040"/>
            <a:ext cx="502920" cy="292608"/>
          </a:xfrm>
          <a:prstGeom prst="rect">
            <a:avLst/>
          </a:prstGeom>
          <a:solidFill>
            <a:srgbClr val="B9E6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4727448" y="2606040"/>
            <a:ext cx="118872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122A3A"/>
                </a:solidFill>
                <a:latin typeface="Helvetica Neue"/>
              </a:rPr>
              <a:t>cargado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727448" y="2761488"/>
            <a:ext cx="118872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café solo antes del gym</a:t>
            </a:r>
          </a:p>
        </p:txBody>
      </p:sp>
      <p:sp>
        <p:nvSpPr>
          <p:cNvPr id="38" name="Rectangle 37"/>
          <p:cNvSpPr/>
          <p:nvPr/>
        </p:nvSpPr>
        <p:spPr>
          <a:xfrm>
            <a:off x="502920" y="3063240"/>
            <a:ext cx="502920" cy="292608"/>
          </a:xfrm>
          <a:prstGeom prst="rect">
            <a:avLst/>
          </a:prstGeom>
          <a:solidFill>
            <a:srgbClr val="B9E6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1069848" y="3063240"/>
            <a:ext cx="118872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122A3A"/>
                </a:solidFill>
                <a:latin typeface="Helvetica Neue"/>
              </a:rPr>
              <a:t>ansiedad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069848" y="3218688"/>
            <a:ext cx="118872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lo que rechazan del pre-entreno</a:t>
            </a:r>
          </a:p>
        </p:txBody>
      </p:sp>
      <p:sp>
        <p:nvSpPr>
          <p:cNvPr id="41" name="Rectangle 40"/>
          <p:cNvSpPr/>
          <p:nvPr/>
        </p:nvSpPr>
        <p:spPr>
          <a:xfrm>
            <a:off x="2331720" y="3063240"/>
            <a:ext cx="502920" cy="292608"/>
          </a:xfrm>
          <a:prstGeom prst="rect">
            <a:avLst/>
          </a:prstGeom>
          <a:solidFill>
            <a:srgbClr val="B9E6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2898648" y="3063240"/>
            <a:ext cx="118872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122A3A"/>
                </a:solidFill>
                <a:latin typeface="Helvetica Neue"/>
              </a:rPr>
              <a:t>recuperación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2898648" y="3218688"/>
            <a:ext cx="118872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el después</a:t>
            </a:r>
          </a:p>
        </p:txBody>
      </p:sp>
      <p:sp>
        <p:nvSpPr>
          <p:cNvPr id="44" name="Rectangle 43"/>
          <p:cNvSpPr/>
          <p:nvPr/>
        </p:nvSpPr>
        <p:spPr>
          <a:xfrm>
            <a:off x="4160520" y="3063240"/>
            <a:ext cx="502920" cy="292608"/>
          </a:xfrm>
          <a:prstGeom prst="rect">
            <a:avLst/>
          </a:prstGeom>
          <a:solidFill>
            <a:srgbClr val="B9E6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4727448" y="3063240"/>
            <a:ext cx="118872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122A3A"/>
                </a:solidFill>
                <a:latin typeface="Helvetica Neue"/>
              </a:rPr>
              <a:t>temprano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4727448" y="3218688"/>
            <a:ext cx="118872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5-7 h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320040" y="3703320"/>
            <a:ext cx="5669280" cy="265176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3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484632" y="3831335"/>
            <a:ext cx="457200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122A3A"/>
                </a:solidFill>
                <a:latin typeface="Helvetica Neue"/>
              </a:rPr>
              <a:t>Afinidad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484632" y="4032504"/>
            <a:ext cx="530352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Marcas y cuentas con las que la audiencia tiene más afinidad (vs baseline)</a:t>
            </a:r>
          </a:p>
        </p:txBody>
      </p:sp>
      <p:sp>
        <p:nvSpPr>
          <p:cNvPr id="50" name="Rounded Rectangle 49"/>
          <p:cNvSpPr/>
          <p:nvPr/>
        </p:nvSpPr>
        <p:spPr>
          <a:xfrm>
            <a:off x="5074920" y="3831335"/>
            <a:ext cx="749808" cy="1828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1E9E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5074920" y="3849624"/>
            <a:ext cx="74980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50" b="1">
                <a:solidFill>
                  <a:srgbClr val="1E9E5A"/>
                </a:solidFill>
                <a:latin typeface="Helvetica Neue"/>
              </a:rPr>
              <a:t>MEDIDO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484632" y="6153912"/>
            <a:ext cx="5340096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7A8894"/>
                </a:solidFill>
                <a:latin typeface="Helvetica Neue"/>
              </a:rPr>
              <a:t>Google Trends rising · Chedraui/HEB 15-sep-2026 · Meta Ad Library MX · Residente.mx 23-ene-2026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502920" y="4206240"/>
            <a:ext cx="146304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122A3A"/>
                </a:solidFill>
                <a:latin typeface="Helvetica Neue"/>
              </a:rPr>
              <a:t>Habits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502920" y="4434840"/>
            <a:ext cx="14630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600" b="1">
                <a:solidFill>
                  <a:srgbClr val="2AB09E"/>
                </a:solidFill>
                <a:latin typeface="Helvetica Neue"/>
              </a:rPr>
              <a:t>rising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502920" y="4754880"/>
            <a:ext cx="15544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700" b="0">
                <a:solidFill>
                  <a:srgbClr val="7A8894"/>
                </a:solidFill>
                <a:latin typeface="Helvetica Neue"/>
              </a:rPr>
              <a:t>Proteína vegana regia; rising «habits proteina»; en HEB $593; la del cold foam de Kali; pauta en Meta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2240280" y="4160520"/>
            <a:ext cx="173736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1">
                <a:solidFill>
                  <a:srgbClr val="122A3A"/>
                </a:solidFill>
                <a:latin typeface="Helvetica Neue"/>
              </a:rPr>
              <a:t>Birdman · Falcon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2240280" y="4325112"/>
            <a:ext cx="173736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1">
                <a:solidFill>
                  <a:srgbClr val="2AB09E"/>
                </a:solidFill>
                <a:latin typeface="Helvetica Neue"/>
              </a:rPr>
              <a:t>rising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2240280" y="4471416"/>
            <a:ext cx="17830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630" b="0">
                <a:solidFill>
                  <a:srgbClr val="7A8894"/>
                </a:solidFill>
                <a:latin typeface="Helvetica Neue"/>
              </a:rPr>
              <a:t>«creatina birdman costco»; Falcon $479 en Chedraui; la proteína del latte de Tim Hortons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4114800" y="4160520"/>
            <a:ext cx="173736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1">
                <a:solidFill>
                  <a:srgbClr val="122A3A"/>
                </a:solidFill>
                <a:latin typeface="Helvetica Neue"/>
              </a:rPr>
              <a:t>Kali Coffee Roasters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4114800" y="4325112"/>
            <a:ext cx="173736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1">
                <a:solidFill>
                  <a:srgbClr val="2AB09E"/>
                </a:solidFill>
                <a:latin typeface="Helvetica Neue"/>
              </a:rPr>
              <a:t>escena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4114800" y="4471416"/>
            <a:ext cx="17830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630" b="0">
                <a:solidFill>
                  <a:srgbClr val="7A8894"/>
                </a:solidFill>
                <a:latin typeface="Helvetica Neue"/>
              </a:rPr>
              <a:t>Protein Cold Foam 15 g × Habits; San Pedro y Monterrey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2240280" y="4818888"/>
            <a:ext cx="173736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1">
                <a:solidFill>
                  <a:srgbClr val="122A3A"/>
                </a:solidFill>
                <a:latin typeface="Helvetica Neue"/>
              </a:rPr>
              <a:t>Panhelia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2240280" y="4983479"/>
            <a:ext cx="173736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1">
                <a:solidFill>
                  <a:srgbClr val="2AB09E"/>
                </a:solidFill>
                <a:latin typeface="Helvetica Neue"/>
              </a:rPr>
              <a:t>escena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2240280" y="5129783"/>
            <a:ext cx="17830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630" b="0">
                <a:solidFill>
                  <a:srgbClr val="7A8894"/>
                </a:solidFill>
                <a:latin typeface="Helvetica Neue"/>
              </a:rPr>
              <a:t>Torre Amazonas, San Pedro; cafetería especializada en café y proteína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4114800" y="4818888"/>
            <a:ext cx="173736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1">
                <a:solidFill>
                  <a:srgbClr val="122A3A"/>
                </a:solidFill>
                <a:latin typeface="Helvetica Neue"/>
              </a:rPr>
              <a:t>Tim Hortons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4114800" y="4983479"/>
            <a:ext cx="173736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1">
                <a:solidFill>
                  <a:srgbClr val="2AB09E"/>
                </a:solidFill>
                <a:latin typeface="Helvetica Neue"/>
              </a:rPr>
              <a:t>escena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4114800" y="5129783"/>
            <a:ext cx="17830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630" b="0">
                <a:solidFill>
                  <a:srgbClr val="7A8894"/>
                </a:solidFill>
                <a:latin typeface="Helvetica Neue"/>
              </a:rPr>
              <a:t>Latte 24 g Falcon en 591 ml, sin azúcar añadida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2240280" y="5477256"/>
            <a:ext cx="173736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1">
                <a:solidFill>
                  <a:srgbClr val="122A3A"/>
                </a:solidFill>
                <a:latin typeface="Helvetica Neue"/>
              </a:rPr>
              <a:t>Optimum · Gold Standard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2240280" y="5641848"/>
            <a:ext cx="173736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1">
                <a:solidFill>
                  <a:srgbClr val="2AB09E"/>
                </a:solidFill>
                <a:latin typeface="Helvetica Neue"/>
              </a:rPr>
              <a:t>anaquel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2240280" y="5788152"/>
            <a:ext cx="17830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630" b="0">
                <a:solidFill>
                  <a:srgbClr val="7A8894"/>
                </a:solidFill>
                <a:latin typeface="Helvetica Neue"/>
              </a:rPr>
              <a:t>$930 en Chedraui; shakes en La Cafiteria (11:11 Fitness)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4114800" y="5477256"/>
            <a:ext cx="173736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1">
                <a:solidFill>
                  <a:srgbClr val="122A3A"/>
                </a:solidFill>
                <a:latin typeface="Helvetica Neue"/>
              </a:rPr>
              <a:t>Costco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4114800" y="5641848"/>
            <a:ext cx="173736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1">
                <a:solidFill>
                  <a:srgbClr val="2AB09E"/>
                </a:solidFill>
                <a:latin typeface="Helvetica Neue"/>
              </a:rPr>
              <a:t>rising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4114800" y="5788152"/>
            <a:ext cx="17830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630" b="0">
                <a:solidFill>
                  <a:srgbClr val="7A8894"/>
                </a:solidFill>
                <a:latin typeface="Helvetica Neue"/>
              </a:rPr>
              <a:t>«creatina birdman costco»: el club de precio es el anaquel de la proteína</a:t>
            </a:r>
          </a:p>
        </p:txBody>
      </p:sp>
      <p:sp>
        <p:nvSpPr>
          <p:cNvPr id="74" name="Rounded Rectangle 73"/>
          <p:cNvSpPr/>
          <p:nvPr/>
        </p:nvSpPr>
        <p:spPr>
          <a:xfrm>
            <a:off x="6172200" y="777240"/>
            <a:ext cx="5669280" cy="557784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3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TextBox 74"/>
          <p:cNvSpPr txBox="1"/>
          <p:nvPr/>
        </p:nvSpPr>
        <p:spPr>
          <a:xfrm>
            <a:off x="6336792" y="905256"/>
            <a:ext cx="457200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122A3A"/>
                </a:solidFill>
                <a:latin typeface="Helvetica Neue"/>
              </a:rPr>
              <a:t>Distribución de segmentos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6336792" y="1106424"/>
            <a:ext cx="530352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Los segmentos de la audiencia y su peso; se nombran por lo que piden, no por etiqueta automática</a:t>
            </a:r>
          </a:p>
        </p:txBody>
      </p:sp>
      <p:sp>
        <p:nvSpPr>
          <p:cNvPr id="77" name="Rounded Rectangle 76"/>
          <p:cNvSpPr/>
          <p:nvPr/>
        </p:nvSpPr>
        <p:spPr>
          <a:xfrm>
            <a:off x="10927080" y="905256"/>
            <a:ext cx="749808" cy="1828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D98E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TextBox 77"/>
          <p:cNvSpPr txBox="1"/>
          <p:nvPr/>
        </p:nvSpPr>
        <p:spPr>
          <a:xfrm>
            <a:off x="10927080" y="923544"/>
            <a:ext cx="74980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50" b="1">
                <a:solidFill>
                  <a:srgbClr val="D98E1A"/>
                </a:solidFill>
                <a:latin typeface="Helvetica Neue"/>
              </a:rPr>
              <a:t>DERIVADO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6336792" y="6153912"/>
            <a:ext cx="5340096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7A8894"/>
                </a:solidFill>
                <a:latin typeface="Helvetica Neue"/>
              </a:rPr>
              <a:t>Hipótesis con tres evidencias cada una (búsqueda, anaquel, quién pauta o escena); sin grafo de seguidores</a:t>
            </a:r>
          </a:p>
        </p:txBody>
      </p:sp>
      <p:sp>
        <p:nvSpPr>
          <p:cNvPr id="80" name="Oval 79"/>
          <p:cNvSpPr/>
          <p:nvPr/>
        </p:nvSpPr>
        <p:spPr>
          <a:xfrm>
            <a:off x="6400800" y="1371600"/>
            <a:ext cx="457200" cy="457200"/>
          </a:xfrm>
          <a:prstGeom prst="ellipse">
            <a:avLst/>
          </a:prstGeom>
          <a:solidFill>
            <a:srgbClr val="E04B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TextBox 80"/>
          <p:cNvSpPr txBox="1"/>
          <p:nvPr/>
        </p:nvSpPr>
        <p:spPr>
          <a:xfrm>
            <a:off x="6995160" y="1353312"/>
            <a:ext cx="3657600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>
                <a:solidFill>
                  <a:srgbClr val="122A3A"/>
                </a:solidFill>
                <a:latin typeface="Helvetica Neue"/>
              </a:rPr>
              <a:t>Los del cold foam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6995160" y="1591056"/>
            <a:ext cx="466344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0">
                <a:solidFill>
                  <a:srgbClr val="7A8894"/>
                </a:solidFill>
                <a:latin typeface="Helvetica Neue"/>
              </a:rPr>
              <a:t>25-35 · San Pedro y Valle Oriente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6995160" y="1792224"/>
            <a:ext cx="46634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750" b="0">
                <a:solidFill>
                  <a:srgbClr val="122A3A"/>
                </a:solidFill>
                <a:latin typeface="Helvetica Neue"/>
              </a:rPr>
              <a:t>Cold brew con espuma de proteína vegana, sin azúcar, foto para IG. Van a Kali y Panhelia; conocen Habits.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10881360" y="1353312"/>
            <a:ext cx="914400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200" b="1">
                <a:solidFill>
                  <a:srgbClr val="E04B4B"/>
                </a:solidFill>
                <a:latin typeface="Helvetica Neue"/>
              </a:rPr>
              <a:t>crece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10424160" y="1591056"/>
            <a:ext cx="137160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700" b="1">
                <a:solidFill>
                  <a:srgbClr val="7A8894"/>
                </a:solidFill>
                <a:latin typeface="Helvetica Neue"/>
              </a:rPr>
              <a:t>rising «habits proteina»</a:t>
            </a:r>
          </a:p>
        </p:txBody>
      </p:sp>
      <p:sp>
        <p:nvSpPr>
          <p:cNvPr id="86" name="Oval 85"/>
          <p:cNvSpPr/>
          <p:nvPr/>
        </p:nvSpPr>
        <p:spPr>
          <a:xfrm>
            <a:off x="6400800" y="2514600"/>
            <a:ext cx="457200" cy="457200"/>
          </a:xfrm>
          <a:prstGeom prst="ellipse">
            <a:avLst/>
          </a:prstGeom>
          <a:solidFill>
            <a:srgbClr val="3DA8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TextBox 86"/>
          <p:cNvSpPr txBox="1"/>
          <p:nvPr/>
        </p:nvSpPr>
        <p:spPr>
          <a:xfrm>
            <a:off x="6995160" y="2496312"/>
            <a:ext cx="3657600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>
                <a:solidFill>
                  <a:srgbClr val="122A3A"/>
                </a:solidFill>
                <a:latin typeface="Helvetica Neue"/>
              </a:rPr>
              <a:t>Los del scoop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6995160" y="2734056"/>
            <a:ext cx="466344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0">
                <a:solidFill>
                  <a:srgbClr val="7A8894"/>
                </a:solidFill>
                <a:latin typeface="Helvetica Neue"/>
              </a:rPr>
              <a:t>25-40 · gym cinco días, casa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6995160" y="2935224"/>
            <a:ext cx="46634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750" b="0">
                <a:solidFill>
                  <a:srgbClr val="122A3A"/>
                </a:solidFill>
                <a:latin typeface="Helvetica Neue"/>
              </a:rPr>
              <a:t>Café solo y cargado antes de entrenar; whey o creatina después. Compran en Costco, Chedraui y tiendas de suplementos.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10881360" y="2496312"/>
            <a:ext cx="914400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200" b="1">
                <a:solidFill>
                  <a:srgbClr val="3DA8E8"/>
                </a:solidFill>
                <a:latin typeface="Helvetica Neue"/>
              </a:rPr>
              <a:t>crece</a:t>
            </a:r>
          </a:p>
        </p:txBody>
      </p:sp>
      <p:sp>
        <p:nvSpPr>
          <p:cNvPr id="91" name="TextBox 90"/>
          <p:cNvSpPr txBox="1"/>
          <p:nvPr/>
        </p:nvSpPr>
        <p:spPr>
          <a:xfrm>
            <a:off x="10424160" y="2734056"/>
            <a:ext cx="137160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700" b="1">
                <a:solidFill>
                  <a:srgbClr val="7A8894"/>
                </a:solidFill>
                <a:latin typeface="Helvetica Neue"/>
              </a:rPr>
              <a:t>proteína +71% · creatina +25%</a:t>
            </a:r>
          </a:p>
        </p:txBody>
      </p:sp>
      <p:sp>
        <p:nvSpPr>
          <p:cNvPr id="92" name="Oval 91"/>
          <p:cNvSpPr/>
          <p:nvPr/>
        </p:nvSpPr>
        <p:spPr>
          <a:xfrm>
            <a:off x="6400800" y="3657600"/>
            <a:ext cx="457200" cy="457200"/>
          </a:xfrm>
          <a:prstGeom prst="ellipse">
            <a:avLst/>
          </a:prstGeom>
          <a:solidFill>
            <a:srgbClr val="5FB8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3" name="TextBox 92"/>
          <p:cNvSpPr txBox="1"/>
          <p:nvPr/>
        </p:nvSpPr>
        <p:spPr>
          <a:xfrm>
            <a:off x="6995160" y="3639312"/>
            <a:ext cx="3657600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>
                <a:solidFill>
                  <a:srgbClr val="122A3A"/>
                </a:solidFill>
                <a:latin typeface="Helvetica Neue"/>
              </a:rPr>
              <a:t>Los del drive-thru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6995160" y="3877056"/>
            <a:ext cx="466344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0">
                <a:solidFill>
                  <a:srgbClr val="7A8894"/>
                </a:solidFill>
                <a:latin typeface="Helvetica Neue"/>
              </a:rPr>
              <a:t>25-45 · Apodaca, Escobedo, oficinas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6995160" y="4078224"/>
            <a:ext cx="46634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750" b="0">
                <a:solidFill>
                  <a:srgbClr val="122A3A"/>
                </a:solidFill>
                <a:latin typeface="Helvetica Neue"/>
              </a:rPr>
              <a:t>Latte de 591 ml con 24 g de proteína Falcon en Tim Hortons: función sin cambiar de hábito ni de lugar.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10881360" y="3639312"/>
            <a:ext cx="914400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200" b="1">
                <a:solidFill>
                  <a:srgbClr val="5FB84A"/>
                </a:solidFill>
                <a:latin typeface="Helvetica Neue"/>
              </a:rPr>
              <a:t>sin serie</a:t>
            </a:r>
          </a:p>
        </p:txBody>
      </p:sp>
      <p:sp>
        <p:nvSpPr>
          <p:cNvPr id="97" name="TextBox 96"/>
          <p:cNvSpPr txBox="1"/>
          <p:nvPr/>
        </p:nvSpPr>
        <p:spPr>
          <a:xfrm>
            <a:off x="10424160" y="3877056"/>
            <a:ext cx="137160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700" b="1">
                <a:solidFill>
                  <a:srgbClr val="7A8894"/>
                </a:solidFill>
                <a:latin typeface="Helvetica Neue"/>
              </a:rPr>
              <a:t>canal más ancho</a:t>
            </a:r>
          </a:p>
        </p:txBody>
      </p:sp>
      <p:sp>
        <p:nvSpPr>
          <p:cNvPr id="98" name="Oval 97"/>
          <p:cNvSpPr/>
          <p:nvPr/>
        </p:nvSpPr>
        <p:spPr>
          <a:xfrm>
            <a:off x="6400800" y="4800600"/>
            <a:ext cx="457200" cy="457200"/>
          </a:xfrm>
          <a:prstGeom prst="ellipse">
            <a:avLst/>
          </a:prstGeom>
          <a:solidFill>
            <a:srgbClr val="D93C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9" name="TextBox 98"/>
          <p:cNvSpPr txBox="1"/>
          <p:nvPr/>
        </p:nvSpPr>
        <p:spPr>
          <a:xfrm>
            <a:off x="6995160" y="4782312"/>
            <a:ext cx="3657600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>
                <a:solidFill>
                  <a:srgbClr val="122A3A"/>
                </a:solidFill>
                <a:latin typeface="Helvetica Neue"/>
              </a:rPr>
              <a:t>Los del keto</a:t>
            </a:r>
          </a:p>
        </p:txBody>
      </p:sp>
      <p:sp>
        <p:nvSpPr>
          <p:cNvPr id="100" name="TextBox 99"/>
          <p:cNvSpPr txBox="1"/>
          <p:nvPr/>
        </p:nvSpPr>
        <p:spPr>
          <a:xfrm>
            <a:off x="6995160" y="5020056"/>
            <a:ext cx="466344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0">
                <a:solidFill>
                  <a:srgbClr val="7A8894"/>
                </a:solidFill>
                <a:latin typeface="Helvetica Neue"/>
              </a:rPr>
              <a:t>30-45 · casa</a:t>
            </a:r>
          </a:p>
        </p:txBody>
      </p:sp>
      <p:sp>
        <p:nvSpPr>
          <p:cNvPr id="101" name="TextBox 100"/>
          <p:cNvSpPr txBox="1"/>
          <p:nvPr/>
        </p:nvSpPr>
        <p:spPr>
          <a:xfrm>
            <a:off x="6995160" y="5221224"/>
            <a:ext cx="46634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750" b="0">
                <a:solidFill>
                  <a:srgbClr val="122A3A"/>
                </a:solidFill>
                <a:latin typeface="Helvetica Neue"/>
              </a:rPr>
              <a:t>Café con mantequilla y MCT a la Dave Asprey; buscaban receta y dónde comprar Bulletproof. Hoy casi no quedan.</a:t>
            </a:r>
          </a:p>
        </p:txBody>
      </p:sp>
      <p:sp>
        <p:nvSpPr>
          <p:cNvPr id="102" name="TextBox 101"/>
          <p:cNvSpPr txBox="1"/>
          <p:nvPr/>
        </p:nvSpPr>
        <p:spPr>
          <a:xfrm>
            <a:off x="10881360" y="4782312"/>
            <a:ext cx="914400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200" b="1">
                <a:solidFill>
                  <a:srgbClr val="D93C8F"/>
                </a:solidFill>
                <a:latin typeface="Helvetica Neue"/>
              </a:rPr>
              <a:t>baja</a:t>
            </a:r>
          </a:p>
        </p:txBody>
      </p:sp>
      <p:sp>
        <p:nvSpPr>
          <p:cNvPr id="103" name="TextBox 102"/>
          <p:cNvSpPr txBox="1"/>
          <p:nvPr/>
        </p:nvSpPr>
        <p:spPr>
          <a:xfrm>
            <a:off x="10424160" y="5020056"/>
            <a:ext cx="137160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700" b="1">
                <a:solidFill>
                  <a:srgbClr val="7A8894"/>
                </a:solidFill>
                <a:latin typeface="Helvetica Neue"/>
              </a:rPr>
              <a:t>bulletproof coffee −97%</a:t>
            </a:r>
          </a:p>
        </p:txBody>
      </p:sp>
      <p:sp>
        <p:nvSpPr>
          <p:cNvPr id="104" name="TextBox 103"/>
          <p:cNvSpPr txBox="1"/>
          <p:nvPr/>
        </p:nvSpPr>
        <p:spPr>
          <a:xfrm>
            <a:off x="320040" y="6537960"/>
            <a:ext cx="1005840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7A8894"/>
                </a:solidFill>
                <a:latin typeface="Helvetica Neue"/>
              </a:rPr>
              <a:t>Oráculo · Foto del segmento · 15-sep-2026 · Fuentes: INEGI Censo 2020 ITER y DENUE · Euromonitor Passport (estudio Funcionales 14-sep) · Google Trends · Chedraui (VTEX), HEB, Naturecan, Amazon MX · Meta Ad Library · Residente.mx · YouTube · grados: MEDIDO · DERIVADO · JUICIO · verificación en VERIFICACION.md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11247120" y="6537960"/>
            <a:ext cx="64008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700" b="1">
                <a:solidFill>
                  <a:srgbClr val="7A8894"/>
                </a:solidFill>
                <a:latin typeface="Helvetica Neue"/>
              </a:rPr>
              <a:t>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5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2651760"/>
            <a:ext cx="12191695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3200" b="1">
                <a:solidFill>
                  <a:srgbClr val="122A3A"/>
                </a:solidFill>
                <a:latin typeface="Helvetica Neue"/>
              </a:rPr>
              <a:t>Audiencia completa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286000" y="3474720"/>
            <a:ext cx="75895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200" b="0">
                <a:solidFill>
                  <a:srgbClr val="7A8894"/>
                </a:solidFill>
                <a:latin typeface="Helvetica Neue"/>
              </a:rPr>
              <a:t/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286000" y="3886200"/>
            <a:ext cx="75895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30000"/>
              </a:lnSpc>
            </a:pPr>
            <a:r>
              <a:rPr sz="1100" b="0">
                <a:solidFill>
                  <a:srgbClr val="122A3A"/>
                </a:solidFill>
                <a:latin typeface="Helvetica Neue"/>
              </a:rPr>
              <a:t/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20040" y="6537960"/>
            <a:ext cx="1005840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7A8894"/>
                </a:solidFill>
                <a:latin typeface="Helvetica Neue"/>
              </a:rPr>
              <a:t>Oráculo · Foto del segmento · 15-sep-2026 · Fuentes: INEGI Censo 2020 ITER y DENUE · Euromonitor Passport (estudio Funcionales 14-sep) · Google Trends · Chedraui (VTEX), HEB, Naturecan, Amazon MX · Meta Ad Library · Residente.mx · YouTube · grados: MEDIDO · DERIVADO · JUICIO · verificación en VERIFICACION.md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47120" y="6537960"/>
            <a:ext cx="64008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700" b="1">
                <a:solidFill>
                  <a:srgbClr val="7A8894"/>
                </a:solidFill>
                <a:latin typeface="Helvetica Neue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5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20040" y="201168"/>
            <a:ext cx="91440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>
                <a:solidFill>
                  <a:srgbClr val="7A8894"/>
                </a:solidFill>
                <a:latin typeface="Helvetica Neue"/>
              </a:rPr>
              <a:t>Café funcional · Monterrey /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74036" y="173736"/>
            <a:ext cx="7315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1">
                <a:solidFill>
                  <a:srgbClr val="122A3A"/>
                </a:solidFill>
                <a:latin typeface="Helvetica Neue"/>
              </a:rPr>
              <a:t>Audiencia completa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692640" y="228600"/>
            <a:ext cx="219456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750" b="1">
                <a:solidFill>
                  <a:srgbClr val="7A8894"/>
                </a:solidFill>
                <a:latin typeface="Helvetica Neue"/>
              </a:rPr>
              <a:t>ORÁCULO · FOTO DEL SEGMENTO · BIA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20040" y="777240"/>
            <a:ext cx="3749039" cy="27432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3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84632" y="905256"/>
            <a:ext cx="2651759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122A3A"/>
                </a:solidFill>
                <a:latin typeface="Helvetica Neue"/>
              </a:rPr>
              <a:t>Persona del segmento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4632" y="1106424"/>
            <a:ext cx="3383279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Resumen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154679" y="905256"/>
            <a:ext cx="749808" cy="1828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1E9E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154679" y="923544"/>
            <a:ext cx="74980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50" b="1">
                <a:solidFill>
                  <a:srgbClr val="1E9E5A"/>
                </a:solidFill>
                <a:latin typeface="Helvetica Neue"/>
              </a:rPr>
              <a:t>MEDIDO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4632" y="3319272"/>
            <a:ext cx="3419856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7A8894"/>
                </a:solidFill>
                <a:latin typeface="Helvetica Neue"/>
              </a:rPr>
              <a:t>INEGI Censo 2020 ITER · Passport Lifestyles 2025 (nacional)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1280160"/>
            <a:ext cx="3383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300" b="1">
                <a:solidFill>
                  <a:srgbClr val="122A3A"/>
                </a:solidFill>
                <a:latin typeface="Helvetica Neue"/>
              </a:rPr>
              <a:t>25-59 · 1.81 M en siete municipios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1600200"/>
            <a:ext cx="338328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0">
                <a:solidFill>
                  <a:srgbClr val="7A8894"/>
                </a:solidFill>
                <a:latin typeface="Helvetica Neue"/>
              </a:rPr>
              <a:t>48% de 3.77 M · escolaridad 11.5 · internet 78%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2011680"/>
            <a:ext cx="338328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0">
                <a:solidFill>
                  <a:srgbClr val="122A3A"/>
                </a:solidFill>
                <a:latin typeface="Helvetica Neue"/>
              </a:rPr>
              <a:t>•  Mujeres 50.3% · hombres 49.7% (censo; el sexo del comprador no está medido)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2286000"/>
            <a:ext cx="338328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0">
                <a:solidFill>
                  <a:srgbClr val="122A3A"/>
                </a:solidFill>
                <a:latin typeface="Helvetica Neue"/>
              </a:rPr>
              <a:t>•  San Pedro: 13.2 años de escolaridad, 87% internet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" y="2560320"/>
            <a:ext cx="338328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0">
                <a:solidFill>
                  <a:srgbClr val="122A3A"/>
                </a:solidFill>
                <a:latin typeface="Helvetica Neue"/>
              </a:rPr>
              <a:t>•  64% de hogares con auto · 93% con celular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2920" y="2834640"/>
            <a:ext cx="338328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0">
                <a:solidFill>
                  <a:srgbClr val="122A3A"/>
                </a:solidFill>
                <a:latin typeface="Helvetica Neue"/>
              </a:rPr>
              <a:t>•  78% usa mensajería cada semana (México)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206240" y="777240"/>
            <a:ext cx="3749039" cy="27432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3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4370831" y="905256"/>
            <a:ext cx="2651759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122A3A"/>
                </a:solidFill>
                <a:latin typeface="Helvetica Neue"/>
              </a:rPr>
              <a:t>Personalidad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370831" y="1106424"/>
            <a:ext cx="3383279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Intereses, necesidades y valores más relevantes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040879" y="905256"/>
            <a:ext cx="749808" cy="1828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D63B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040879" y="923544"/>
            <a:ext cx="74980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50" b="1">
                <a:solidFill>
                  <a:srgbClr val="D63B3B"/>
                </a:solidFill>
                <a:latin typeface="Helvetica Neue"/>
              </a:rPr>
              <a:t>JUICIO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370831" y="3319272"/>
            <a:ext cx="3419856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7A8894"/>
                </a:solidFill>
                <a:latin typeface="Helvetica Neue"/>
              </a:rPr>
              <a:t>Textos reales (YouTube, fichas, prensa) anclados a Passport Lifestyles 2025; sin medición psicométrica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389120" y="1280160"/>
            <a:ext cx="11887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122A3A"/>
                </a:solidFill>
                <a:latin typeface="Helvetica Neue"/>
              </a:rPr>
              <a:t>Valores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389120" y="1508760"/>
            <a:ext cx="11887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0">
                <a:solidFill>
                  <a:srgbClr val="7A8894"/>
                </a:solidFill>
                <a:latin typeface="Helvetica Neue"/>
              </a:rPr>
              <a:t>Logro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389120" y="1728216"/>
            <a:ext cx="11887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0">
                <a:solidFill>
                  <a:srgbClr val="7A8894"/>
                </a:solidFill>
                <a:latin typeface="Helvetica Neue"/>
              </a:rPr>
              <a:t>Autodirección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389120" y="1947672"/>
            <a:ext cx="11887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0">
                <a:solidFill>
                  <a:srgbClr val="7A8894"/>
                </a:solidFill>
                <a:latin typeface="Helvetica Neue"/>
              </a:rPr>
              <a:t>Seguridad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389120" y="2167128"/>
            <a:ext cx="11887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0">
                <a:solidFill>
                  <a:srgbClr val="7A8894"/>
                </a:solidFill>
                <a:latin typeface="Helvetica Neue"/>
              </a:rPr>
              <a:t>Hedonismo controlado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577840" y="1280160"/>
            <a:ext cx="11887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122A3A"/>
                </a:solidFill>
                <a:latin typeface="Helvetica Neue"/>
              </a:rPr>
              <a:t>Intereses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577840" y="1508760"/>
            <a:ext cx="11887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0">
                <a:solidFill>
                  <a:srgbClr val="7A8894"/>
                </a:solidFill>
                <a:latin typeface="Helvetica Neue"/>
              </a:rPr>
              <a:t>Proteína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577840" y="1728216"/>
            <a:ext cx="11887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0">
                <a:solidFill>
                  <a:srgbClr val="7A8894"/>
                </a:solidFill>
                <a:latin typeface="Helvetica Neue"/>
              </a:rPr>
              <a:t>Creatina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577840" y="1947672"/>
            <a:ext cx="11887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0">
                <a:solidFill>
                  <a:srgbClr val="7A8894"/>
                </a:solidFill>
                <a:latin typeface="Helvetica Neue"/>
              </a:rPr>
              <a:t>Gimnasio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577840" y="2167128"/>
            <a:ext cx="11887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0">
                <a:solidFill>
                  <a:srgbClr val="7A8894"/>
                </a:solidFill>
                <a:latin typeface="Helvetica Neue"/>
              </a:rPr>
              <a:t>Café con proteína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766560" y="1280160"/>
            <a:ext cx="11887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122A3A"/>
                </a:solidFill>
                <a:latin typeface="Helvetica Neue"/>
              </a:rPr>
              <a:t>Necesidades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766560" y="1508760"/>
            <a:ext cx="11887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0">
                <a:solidFill>
                  <a:srgbClr val="7A8894"/>
                </a:solidFill>
                <a:latin typeface="Helvetica Neue"/>
              </a:rPr>
              <a:t>Energía sin castigo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766560" y="1728216"/>
            <a:ext cx="11887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0">
                <a:solidFill>
                  <a:srgbClr val="7A8894"/>
                </a:solidFill>
                <a:latin typeface="Helvetica Neue"/>
              </a:rPr>
              <a:t>Cerrar la cuota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766560" y="1947672"/>
            <a:ext cx="11887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0">
                <a:solidFill>
                  <a:srgbClr val="7A8894"/>
                </a:solidFill>
                <a:latin typeface="Helvetica Neue"/>
              </a:rPr>
              <a:t>Rapidez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766560" y="2167128"/>
            <a:ext cx="11887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0">
                <a:solidFill>
                  <a:srgbClr val="7A8894"/>
                </a:solidFill>
                <a:latin typeface="Helvetica Neue"/>
              </a:rPr>
              <a:t>Claridad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8092440" y="777240"/>
            <a:ext cx="3749039" cy="27432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3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8257031" y="905256"/>
            <a:ext cx="2651759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122A3A"/>
                </a:solidFill>
                <a:latin typeface="Helvetica Neue"/>
              </a:rPr>
              <a:t>Quién les influye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257031" y="1106424"/>
            <a:ext cx="3383279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Cuentas, medios y marcas con mayor afinidad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10927080" y="905256"/>
            <a:ext cx="749808" cy="1828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1E9E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10927080" y="923544"/>
            <a:ext cx="74980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50" b="1">
                <a:solidFill>
                  <a:srgbClr val="1E9E5A"/>
                </a:solidFill>
                <a:latin typeface="Helvetica Neue"/>
              </a:rPr>
              <a:t>MEDIDO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8257031" y="3319272"/>
            <a:ext cx="3419856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7A8894"/>
                </a:solidFill>
                <a:latin typeface="Helvetica Neue"/>
              </a:rPr>
              <a:t>Meta Ad Library MX 15-sep-2026 · Trends rising · Residente.mx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8275320" y="1280160"/>
            <a:ext cx="3383280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122A3A"/>
                </a:solidFill>
                <a:latin typeface="Helvetica Neue"/>
              </a:rPr>
              <a:t>Habits Proteins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8275320" y="1517904"/>
            <a:ext cx="338328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200" b="1">
                <a:solidFill>
                  <a:srgbClr val="2AB09E"/>
                </a:solidFill>
                <a:latin typeface="Helvetica Neue"/>
              </a:rPr>
              <a:t>pauta en Meta + rising en Trends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8275320" y="1965960"/>
            <a:ext cx="164592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1">
                <a:solidFill>
                  <a:srgbClr val="122A3A"/>
                </a:solidFill>
                <a:latin typeface="Helvetica Neue"/>
              </a:rPr>
              <a:t>Pro Suplementos Mx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8275320" y="2130552"/>
            <a:ext cx="164592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1">
                <a:solidFill>
                  <a:srgbClr val="2AB09E"/>
                </a:solidFill>
                <a:latin typeface="Helvetica Neue"/>
              </a:rPr>
              <a:t>«2 proteínas + creatina $2,150»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9966960" y="1965960"/>
            <a:ext cx="164592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1">
                <a:solidFill>
                  <a:srgbClr val="122A3A"/>
                </a:solidFill>
                <a:latin typeface="Helvetica Neue"/>
              </a:rPr>
              <a:t>Nutriólogos (ferny.gonzalez, Sofía Montaño)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9966960" y="2130552"/>
            <a:ext cx="164592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1">
                <a:solidFill>
                  <a:srgbClr val="2AB09E"/>
                </a:solidFill>
                <a:latin typeface="Helvetica Neue"/>
              </a:rPr>
              <a:t>pautan consulta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8275320" y="2514600"/>
            <a:ext cx="164592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1">
                <a:solidFill>
                  <a:srgbClr val="122A3A"/>
                </a:solidFill>
                <a:latin typeface="Helvetica Neue"/>
              </a:rPr>
              <a:t>Kali × Habits · Panhelia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8275320" y="2679192"/>
            <a:ext cx="164592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1">
                <a:solidFill>
                  <a:srgbClr val="2AB09E"/>
                </a:solidFill>
                <a:latin typeface="Helvetica Neue"/>
              </a:rPr>
              <a:t>cold foam proteico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9966960" y="2514600"/>
            <a:ext cx="164592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1">
                <a:solidFill>
                  <a:srgbClr val="122A3A"/>
                </a:solidFill>
                <a:latin typeface="Helvetica Neue"/>
              </a:rPr>
              <a:t>Tim Hortons × Falcon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9966960" y="2679192"/>
            <a:ext cx="164592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1">
                <a:solidFill>
                  <a:srgbClr val="2AB09E"/>
                </a:solidFill>
                <a:latin typeface="Helvetica Neue"/>
              </a:rPr>
              <a:t>latte 24 g</a:t>
            </a:r>
          </a:p>
        </p:txBody>
      </p:sp>
      <p:sp>
        <p:nvSpPr>
          <p:cNvPr id="55" name="Rounded Rectangle 54"/>
          <p:cNvSpPr/>
          <p:nvPr/>
        </p:nvSpPr>
        <p:spPr>
          <a:xfrm>
            <a:off x="320040" y="3657600"/>
            <a:ext cx="3749039" cy="26974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3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484632" y="3785615"/>
            <a:ext cx="2651759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122A3A"/>
                </a:solidFill>
                <a:latin typeface="Helvetica Neue"/>
              </a:rPr>
              <a:t>Personalidad · Big Five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484632" y="3986784"/>
            <a:ext cx="3383279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Rasgos 0-100 · escala de lectura, no medición</a:t>
            </a:r>
          </a:p>
        </p:txBody>
      </p:sp>
      <p:sp>
        <p:nvSpPr>
          <p:cNvPr id="58" name="Rounded Rectangle 57"/>
          <p:cNvSpPr/>
          <p:nvPr/>
        </p:nvSpPr>
        <p:spPr>
          <a:xfrm>
            <a:off x="3154679" y="3785615"/>
            <a:ext cx="749808" cy="1828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D63B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3154679" y="3803904"/>
            <a:ext cx="74980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50" b="1">
                <a:solidFill>
                  <a:srgbClr val="D63B3B"/>
                </a:solidFill>
                <a:latin typeface="Helvetica Neue"/>
              </a:rPr>
              <a:t>JUICIO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484632" y="6153912"/>
            <a:ext cx="3419856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7A8894"/>
                </a:solidFill>
                <a:latin typeface="Helvetica Neue"/>
              </a:rPr>
              <a:t>Textos reales (YouTube, fichas, prensa) anclados a Passport Lifestyles 2025; sin medición psicométrica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502920" y="4160520"/>
            <a:ext cx="137160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0">
                <a:solidFill>
                  <a:srgbClr val="122A3A"/>
                </a:solidFill>
                <a:latin typeface="Helvetica Neue"/>
              </a:rPr>
              <a:t>Responsabilidad</a:t>
            </a:r>
          </a:p>
        </p:txBody>
      </p:sp>
      <p:sp>
        <p:nvSpPr>
          <p:cNvPr id="62" name="Rectangle 61"/>
          <p:cNvSpPr/>
          <p:nvPr/>
        </p:nvSpPr>
        <p:spPr>
          <a:xfrm>
            <a:off x="1874519" y="4187952"/>
            <a:ext cx="1554480" cy="109728"/>
          </a:xfrm>
          <a:prstGeom prst="rect">
            <a:avLst/>
          </a:prstGeom>
          <a:solidFill>
            <a:srgbClr val="E3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Rectangle 62"/>
          <p:cNvSpPr/>
          <p:nvPr/>
        </p:nvSpPr>
        <p:spPr>
          <a:xfrm>
            <a:off x="1874519" y="4187952"/>
            <a:ext cx="1243584" cy="109728"/>
          </a:xfrm>
          <a:prstGeom prst="rect">
            <a:avLst/>
          </a:prstGeom>
          <a:solidFill>
            <a:srgbClr val="2AB0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TextBox 63"/>
          <p:cNvSpPr txBox="1"/>
          <p:nvPr/>
        </p:nvSpPr>
        <p:spPr>
          <a:xfrm>
            <a:off x="3474720" y="4151376"/>
            <a:ext cx="45720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800" b="1">
                <a:solidFill>
                  <a:srgbClr val="122A3A"/>
                </a:solidFill>
                <a:latin typeface="Helvetica Neue"/>
              </a:rPr>
              <a:t>80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502920" y="4544568"/>
            <a:ext cx="137160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0">
                <a:solidFill>
                  <a:srgbClr val="122A3A"/>
                </a:solidFill>
                <a:latin typeface="Helvetica Neue"/>
              </a:rPr>
              <a:t>Apertura</a:t>
            </a:r>
          </a:p>
        </p:txBody>
      </p:sp>
      <p:sp>
        <p:nvSpPr>
          <p:cNvPr id="66" name="Rectangle 65"/>
          <p:cNvSpPr/>
          <p:nvPr/>
        </p:nvSpPr>
        <p:spPr>
          <a:xfrm>
            <a:off x="1874519" y="4572000"/>
            <a:ext cx="1554480" cy="109728"/>
          </a:xfrm>
          <a:prstGeom prst="rect">
            <a:avLst/>
          </a:prstGeom>
          <a:solidFill>
            <a:srgbClr val="E3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Rectangle 66"/>
          <p:cNvSpPr/>
          <p:nvPr/>
        </p:nvSpPr>
        <p:spPr>
          <a:xfrm>
            <a:off x="1874519" y="4572000"/>
            <a:ext cx="901598" cy="109728"/>
          </a:xfrm>
          <a:prstGeom prst="rect">
            <a:avLst/>
          </a:prstGeom>
          <a:solidFill>
            <a:srgbClr val="2AB0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3474720" y="4535424"/>
            <a:ext cx="45720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800" b="1">
                <a:solidFill>
                  <a:srgbClr val="122A3A"/>
                </a:solidFill>
                <a:latin typeface="Helvetica Neue"/>
              </a:rPr>
              <a:t>58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502920" y="4928616"/>
            <a:ext cx="137160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0">
                <a:solidFill>
                  <a:srgbClr val="122A3A"/>
                </a:solidFill>
                <a:latin typeface="Helvetica Neue"/>
              </a:rPr>
              <a:t>Extraversión</a:t>
            </a:r>
          </a:p>
        </p:txBody>
      </p:sp>
      <p:sp>
        <p:nvSpPr>
          <p:cNvPr id="70" name="Rectangle 69"/>
          <p:cNvSpPr/>
          <p:nvPr/>
        </p:nvSpPr>
        <p:spPr>
          <a:xfrm>
            <a:off x="1874519" y="4956048"/>
            <a:ext cx="1554480" cy="109728"/>
          </a:xfrm>
          <a:prstGeom prst="rect">
            <a:avLst/>
          </a:prstGeom>
          <a:solidFill>
            <a:srgbClr val="E3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>
            <a:off x="1874519" y="4956048"/>
            <a:ext cx="854964" cy="109728"/>
          </a:xfrm>
          <a:prstGeom prst="rect">
            <a:avLst/>
          </a:prstGeom>
          <a:solidFill>
            <a:srgbClr val="2AB0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3474720" y="4919472"/>
            <a:ext cx="45720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800" b="1">
                <a:solidFill>
                  <a:srgbClr val="122A3A"/>
                </a:solidFill>
                <a:latin typeface="Helvetica Neue"/>
              </a:rPr>
              <a:t>55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502920" y="5312664"/>
            <a:ext cx="137160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0">
                <a:solidFill>
                  <a:srgbClr val="122A3A"/>
                </a:solidFill>
                <a:latin typeface="Helvetica Neue"/>
              </a:rPr>
              <a:t>Amabilidad</a:t>
            </a:r>
          </a:p>
        </p:txBody>
      </p:sp>
      <p:sp>
        <p:nvSpPr>
          <p:cNvPr id="74" name="Rectangle 73"/>
          <p:cNvSpPr/>
          <p:nvPr/>
        </p:nvSpPr>
        <p:spPr>
          <a:xfrm>
            <a:off x="1874519" y="5340096"/>
            <a:ext cx="1554480" cy="109728"/>
          </a:xfrm>
          <a:prstGeom prst="rect">
            <a:avLst/>
          </a:prstGeom>
          <a:solidFill>
            <a:srgbClr val="E3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Rectangle 74"/>
          <p:cNvSpPr/>
          <p:nvPr/>
        </p:nvSpPr>
        <p:spPr>
          <a:xfrm>
            <a:off x="1874519" y="5340096"/>
            <a:ext cx="932688" cy="109728"/>
          </a:xfrm>
          <a:prstGeom prst="rect">
            <a:avLst/>
          </a:prstGeom>
          <a:solidFill>
            <a:srgbClr val="2AB0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TextBox 75"/>
          <p:cNvSpPr txBox="1"/>
          <p:nvPr/>
        </p:nvSpPr>
        <p:spPr>
          <a:xfrm>
            <a:off x="3474720" y="5303520"/>
            <a:ext cx="45720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800" b="1">
                <a:solidFill>
                  <a:srgbClr val="122A3A"/>
                </a:solidFill>
                <a:latin typeface="Helvetica Neue"/>
              </a:rPr>
              <a:t>60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502920" y="5696712"/>
            <a:ext cx="137160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0">
                <a:solidFill>
                  <a:srgbClr val="122A3A"/>
                </a:solidFill>
                <a:latin typeface="Helvetica Neue"/>
              </a:rPr>
              <a:t>Neuroticismo</a:t>
            </a:r>
          </a:p>
        </p:txBody>
      </p:sp>
      <p:sp>
        <p:nvSpPr>
          <p:cNvPr id="78" name="Rectangle 77"/>
          <p:cNvSpPr/>
          <p:nvPr/>
        </p:nvSpPr>
        <p:spPr>
          <a:xfrm>
            <a:off x="1874519" y="5724144"/>
            <a:ext cx="1554480" cy="109728"/>
          </a:xfrm>
          <a:prstGeom prst="rect">
            <a:avLst/>
          </a:prstGeom>
          <a:solidFill>
            <a:srgbClr val="E3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Rectangle 78"/>
          <p:cNvSpPr/>
          <p:nvPr/>
        </p:nvSpPr>
        <p:spPr>
          <a:xfrm>
            <a:off x="1874519" y="5724144"/>
            <a:ext cx="699516" cy="109728"/>
          </a:xfrm>
          <a:prstGeom prst="rect">
            <a:avLst/>
          </a:prstGeom>
          <a:solidFill>
            <a:srgbClr val="2AB0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TextBox 79"/>
          <p:cNvSpPr txBox="1"/>
          <p:nvPr/>
        </p:nvSpPr>
        <p:spPr>
          <a:xfrm>
            <a:off x="3474720" y="5687568"/>
            <a:ext cx="45720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800" b="1">
                <a:solidFill>
                  <a:srgbClr val="122A3A"/>
                </a:solidFill>
                <a:latin typeface="Helvetica Neue"/>
              </a:rPr>
              <a:t>45</a:t>
            </a:r>
          </a:p>
        </p:txBody>
      </p:sp>
      <p:sp>
        <p:nvSpPr>
          <p:cNvPr id="81" name="Rounded Rectangle 80"/>
          <p:cNvSpPr/>
          <p:nvPr/>
        </p:nvSpPr>
        <p:spPr>
          <a:xfrm>
            <a:off x="4206240" y="3657600"/>
            <a:ext cx="3749039" cy="26974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3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TextBox 81"/>
          <p:cNvSpPr txBox="1"/>
          <p:nvPr/>
        </p:nvSpPr>
        <p:spPr>
          <a:xfrm>
            <a:off x="4370831" y="3785615"/>
            <a:ext cx="2651759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122A3A"/>
                </a:solidFill>
                <a:latin typeface="Helvetica Neue"/>
              </a:rPr>
              <a:t>Confían en estas marcas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4370831" y="3986784"/>
            <a:ext cx="3383279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Marcas presentes en su anaquel, barra o pauta</a:t>
            </a:r>
          </a:p>
        </p:txBody>
      </p:sp>
      <p:sp>
        <p:nvSpPr>
          <p:cNvPr id="84" name="Rounded Rectangle 83"/>
          <p:cNvSpPr/>
          <p:nvPr/>
        </p:nvSpPr>
        <p:spPr>
          <a:xfrm>
            <a:off x="7040879" y="3785615"/>
            <a:ext cx="749808" cy="1828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1E9E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TextBox 84"/>
          <p:cNvSpPr txBox="1"/>
          <p:nvPr/>
        </p:nvSpPr>
        <p:spPr>
          <a:xfrm>
            <a:off x="7040879" y="3803904"/>
            <a:ext cx="74980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50" b="1">
                <a:solidFill>
                  <a:srgbClr val="1E9E5A"/>
                </a:solidFill>
                <a:latin typeface="Helvetica Neue"/>
              </a:rPr>
              <a:t>MEDIDO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4370831" y="6153912"/>
            <a:ext cx="3419856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7A8894"/>
                </a:solidFill>
                <a:latin typeface="Helvetica Neue"/>
              </a:rPr>
              <a:t>Chedraui (VTEX), HEB 15-sep-2026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4389120" y="4160520"/>
            <a:ext cx="173736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1">
                <a:solidFill>
                  <a:srgbClr val="122A3A"/>
                </a:solidFill>
                <a:latin typeface="Helvetica Neue"/>
              </a:rPr>
              <a:t>Birdman Falcon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4389120" y="4325112"/>
            <a:ext cx="173736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650" b="0">
                <a:solidFill>
                  <a:srgbClr val="7A8894"/>
                </a:solidFill>
                <a:latin typeface="Helvetica Neue"/>
              </a:rPr>
              <a:t>$479 · 480 g · vegetal regia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6172200" y="4160520"/>
            <a:ext cx="173736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1">
                <a:solidFill>
                  <a:srgbClr val="122A3A"/>
                </a:solidFill>
                <a:latin typeface="Helvetica Neue"/>
              </a:rPr>
              <a:t>Habits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6172200" y="4325112"/>
            <a:ext cx="173736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650" b="0">
                <a:solidFill>
                  <a:srgbClr val="7A8894"/>
                </a:solidFill>
                <a:latin typeface="Helvetica Neue"/>
              </a:rPr>
              <a:t>$593 · 488 g · 23.5 g/porción</a:t>
            </a:r>
          </a:p>
        </p:txBody>
      </p:sp>
      <p:sp>
        <p:nvSpPr>
          <p:cNvPr id="91" name="TextBox 90"/>
          <p:cNvSpPr txBox="1"/>
          <p:nvPr/>
        </p:nvSpPr>
        <p:spPr>
          <a:xfrm>
            <a:off x="4389120" y="4818888"/>
            <a:ext cx="173736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1">
                <a:solidFill>
                  <a:srgbClr val="122A3A"/>
                </a:solidFill>
                <a:latin typeface="Helvetica Neue"/>
              </a:rPr>
              <a:t>Optimum Gold Standard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4389120" y="4983479"/>
            <a:ext cx="173736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650" b="0">
                <a:solidFill>
                  <a:srgbClr val="7A8894"/>
                </a:solidFill>
                <a:latin typeface="Helvetica Neue"/>
              </a:rPr>
              <a:t>$930 · 1.5 lb · whey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6172200" y="4818888"/>
            <a:ext cx="173736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1">
                <a:solidFill>
                  <a:srgbClr val="122A3A"/>
                </a:solidFill>
                <a:latin typeface="Helvetica Neue"/>
              </a:rPr>
              <a:t>Garat con colágeno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6172200" y="4983479"/>
            <a:ext cx="173736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650" b="0">
                <a:solidFill>
                  <a:srgbClr val="7A8894"/>
                </a:solidFill>
                <a:latin typeface="Helvetica Neue"/>
              </a:rPr>
              <a:t>$169 · único café funcional en Chedraui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4389120" y="5477256"/>
            <a:ext cx="173736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1">
                <a:solidFill>
                  <a:srgbClr val="122A3A"/>
                </a:solidFill>
                <a:latin typeface="Helvetica Neue"/>
              </a:rPr>
              <a:t>Nescafé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4389120" y="5641848"/>
            <a:ext cx="173736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650" b="0">
                <a:solidFill>
                  <a:srgbClr val="7A8894"/>
                </a:solidFill>
                <a:latin typeface="Helvetica Neue"/>
              </a:rPr>
              <a:t>$69 · el soluble de siempre</a:t>
            </a:r>
          </a:p>
        </p:txBody>
      </p:sp>
      <p:sp>
        <p:nvSpPr>
          <p:cNvPr id="97" name="TextBox 96"/>
          <p:cNvSpPr txBox="1"/>
          <p:nvPr/>
        </p:nvSpPr>
        <p:spPr>
          <a:xfrm>
            <a:off x="6172200" y="5477256"/>
            <a:ext cx="173736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1">
                <a:solidFill>
                  <a:srgbClr val="122A3A"/>
                </a:solidFill>
                <a:latin typeface="Helvetica Neue"/>
              </a:rPr>
              <a:t>Bulletproof</a:t>
            </a:r>
          </a:p>
        </p:txBody>
      </p:sp>
      <p:sp>
        <p:nvSpPr>
          <p:cNvPr id="98" name="TextBox 97"/>
          <p:cNvSpPr txBox="1"/>
          <p:nvPr/>
        </p:nvSpPr>
        <p:spPr>
          <a:xfrm>
            <a:off x="6172200" y="5641848"/>
            <a:ext cx="173736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650" b="0">
                <a:solidFill>
                  <a:srgbClr val="7A8894"/>
                </a:solidFill>
                <a:latin typeface="Helvetica Neue"/>
              </a:rPr>
              <a:t>sólo Amazon MX ≈ $1,218</a:t>
            </a:r>
          </a:p>
        </p:txBody>
      </p:sp>
      <p:sp>
        <p:nvSpPr>
          <p:cNvPr id="99" name="Rounded Rectangle 98"/>
          <p:cNvSpPr/>
          <p:nvPr/>
        </p:nvSpPr>
        <p:spPr>
          <a:xfrm>
            <a:off x="8092440" y="3657600"/>
            <a:ext cx="3749039" cy="26974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3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0" name="TextBox 99"/>
          <p:cNvSpPr txBox="1"/>
          <p:nvPr/>
        </p:nvSpPr>
        <p:spPr>
          <a:xfrm>
            <a:off x="8257031" y="3785615"/>
            <a:ext cx="2651759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122A3A"/>
                </a:solidFill>
                <a:latin typeface="Helvetica Neue"/>
              </a:rPr>
              <a:t>Hábitos online</a:t>
            </a:r>
          </a:p>
        </p:txBody>
      </p:sp>
      <p:sp>
        <p:nvSpPr>
          <p:cNvPr id="101" name="TextBox 100"/>
          <p:cNvSpPr txBox="1"/>
          <p:nvPr/>
        </p:nvSpPr>
        <p:spPr>
          <a:xfrm>
            <a:off x="8257031" y="3986784"/>
            <a:ext cx="3383279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Dispositivo, día y hora más activos</a:t>
            </a:r>
          </a:p>
        </p:txBody>
      </p:sp>
      <p:sp>
        <p:nvSpPr>
          <p:cNvPr id="102" name="Rounded Rectangle 101"/>
          <p:cNvSpPr/>
          <p:nvPr/>
        </p:nvSpPr>
        <p:spPr>
          <a:xfrm>
            <a:off x="10927080" y="3785615"/>
            <a:ext cx="749808" cy="1828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D98E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3" name="TextBox 102"/>
          <p:cNvSpPr txBox="1"/>
          <p:nvPr/>
        </p:nvSpPr>
        <p:spPr>
          <a:xfrm>
            <a:off x="10927080" y="3803904"/>
            <a:ext cx="74980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50" b="1">
                <a:solidFill>
                  <a:srgbClr val="D98E1A"/>
                </a:solidFill>
                <a:latin typeface="Helvetica Neue"/>
              </a:rPr>
              <a:t>DERIVADO</a:t>
            </a:r>
          </a:p>
        </p:txBody>
      </p:sp>
      <p:sp>
        <p:nvSpPr>
          <p:cNvPr id="104" name="TextBox 103"/>
          <p:cNvSpPr txBox="1"/>
          <p:nvPr/>
        </p:nvSpPr>
        <p:spPr>
          <a:xfrm>
            <a:off x="8257031" y="6153912"/>
            <a:ext cx="3419856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7A8894"/>
                </a:solidFill>
                <a:latin typeface="Helvetica Neue"/>
              </a:rPr>
              <a:t>Censo 2020 · Passport 2025 · Ad Library · verbatims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8275320" y="4206240"/>
            <a:ext cx="338328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Dispositivo</a:t>
            </a:r>
          </a:p>
        </p:txBody>
      </p:sp>
      <p:sp>
        <p:nvSpPr>
          <p:cNvPr id="106" name="TextBox 105"/>
          <p:cNvSpPr txBox="1"/>
          <p:nvPr/>
        </p:nvSpPr>
        <p:spPr>
          <a:xfrm>
            <a:off x="8275320" y="4361688"/>
            <a:ext cx="3383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>
                <a:solidFill>
                  <a:srgbClr val="122A3A"/>
                </a:solidFill>
                <a:latin typeface="Helvetica Neue"/>
              </a:rPr>
              <a:t>Móvil · 93% hogares con celular</a:t>
            </a:r>
          </a:p>
        </p:txBody>
      </p:sp>
      <p:sp>
        <p:nvSpPr>
          <p:cNvPr id="107" name="TextBox 106"/>
          <p:cNvSpPr txBox="1"/>
          <p:nvPr/>
        </p:nvSpPr>
        <p:spPr>
          <a:xfrm>
            <a:off x="8275320" y="4846320"/>
            <a:ext cx="338328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Momento</a:t>
            </a:r>
          </a:p>
        </p:txBody>
      </p:sp>
      <p:sp>
        <p:nvSpPr>
          <p:cNvPr id="108" name="TextBox 107"/>
          <p:cNvSpPr txBox="1"/>
          <p:nvPr/>
        </p:nvSpPr>
        <p:spPr>
          <a:xfrm>
            <a:off x="8275320" y="5001768"/>
            <a:ext cx="3383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>
                <a:solidFill>
                  <a:srgbClr val="122A3A"/>
                </a:solidFill>
                <a:latin typeface="Helvetica Neue"/>
              </a:rPr>
              <a:t>Antes de las 7 y después del gym</a:t>
            </a:r>
          </a:p>
        </p:txBody>
      </p:sp>
      <p:sp>
        <p:nvSpPr>
          <p:cNvPr id="109" name="TextBox 108"/>
          <p:cNvSpPr txBox="1"/>
          <p:nvPr/>
        </p:nvSpPr>
        <p:spPr>
          <a:xfrm>
            <a:off x="8275320" y="5486400"/>
            <a:ext cx="338328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Calendario</a:t>
            </a:r>
          </a:p>
        </p:txBody>
      </p:sp>
      <p:sp>
        <p:nvSpPr>
          <p:cNvPr id="110" name="TextBox 109"/>
          <p:cNvSpPr txBox="1"/>
          <p:nvPr/>
        </p:nvSpPr>
        <p:spPr>
          <a:xfrm>
            <a:off x="8275320" y="5641848"/>
            <a:ext cx="3383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>
                <a:solidFill>
                  <a:srgbClr val="122A3A"/>
                </a:solidFill>
                <a:latin typeface="Helvetica Neue"/>
              </a:rPr>
              <a:t>Enero y vuelta de vacaciones</a:t>
            </a:r>
          </a:p>
        </p:txBody>
      </p:sp>
      <p:sp>
        <p:nvSpPr>
          <p:cNvPr id="111" name="TextBox 110"/>
          <p:cNvSpPr txBox="1"/>
          <p:nvPr/>
        </p:nvSpPr>
        <p:spPr>
          <a:xfrm>
            <a:off x="320040" y="6537960"/>
            <a:ext cx="1005840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7A8894"/>
                </a:solidFill>
                <a:latin typeface="Helvetica Neue"/>
              </a:rPr>
              <a:t>Oráculo · Foto del segmento · 15-sep-2026 · Fuentes: INEGI Censo 2020 ITER y DENUE · Euromonitor Passport (estudio Funcionales 14-sep) · Google Trends · Chedraui (VTEX), HEB, Naturecan, Amazon MX · Meta Ad Library · Residente.mx · YouTube · grados: MEDIDO · DERIVADO · JUICIO · verificación en VERIFICACION.md</a:t>
            </a:r>
          </a:p>
        </p:txBody>
      </p:sp>
      <p:sp>
        <p:nvSpPr>
          <p:cNvPr id="112" name="TextBox 111"/>
          <p:cNvSpPr txBox="1"/>
          <p:nvPr/>
        </p:nvSpPr>
        <p:spPr>
          <a:xfrm>
            <a:off x="11247120" y="6537960"/>
            <a:ext cx="64008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700" b="1">
                <a:solidFill>
                  <a:srgbClr val="7A8894"/>
                </a:solidFill>
                <a:latin typeface="Helvetica Neue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5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20040" y="201168"/>
            <a:ext cx="91440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>
                <a:solidFill>
                  <a:srgbClr val="7A8894"/>
                </a:solidFill>
                <a:latin typeface="Helvetica Neue"/>
              </a:rPr>
              <a:t>Café funcional · Monterrey / Audiencia completa /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206240" y="173736"/>
            <a:ext cx="7315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1">
                <a:solidFill>
                  <a:srgbClr val="122A3A"/>
                </a:solidFill>
                <a:latin typeface="Helvetica Neue"/>
              </a:rPr>
              <a:t>¿Quiénes son?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692640" y="228600"/>
            <a:ext cx="219456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750" b="1">
                <a:solidFill>
                  <a:srgbClr val="7A8894"/>
                </a:solidFill>
                <a:latin typeface="Helvetica Neue"/>
              </a:rPr>
              <a:t>ORÁCULO · FOTO DEL SEGMENTO · BIA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566928"/>
            <a:ext cx="91440" cy="91440"/>
          </a:xfrm>
          <a:prstGeom prst="rect">
            <a:avLst/>
          </a:prstGeom>
          <a:solidFill>
            <a:srgbClr val="2AB0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530352"/>
            <a:ext cx="274320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Audiencia completa</a:t>
            </a:r>
          </a:p>
        </p:txBody>
      </p:sp>
      <p:sp>
        <p:nvSpPr>
          <p:cNvPr id="8" name="Rectangle 7"/>
          <p:cNvSpPr/>
          <p:nvPr/>
        </p:nvSpPr>
        <p:spPr>
          <a:xfrm>
            <a:off x="2377440" y="566928"/>
            <a:ext cx="91440" cy="91440"/>
          </a:xfrm>
          <a:prstGeom prst="rect">
            <a:avLst/>
          </a:prstGeom>
          <a:solidFill>
            <a:srgbClr val="B9E6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514600" y="530352"/>
            <a:ext cx="365760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baseline: ZMM 18 municipios (ciudad) · México (sexo, edad, hogar)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20040" y="777240"/>
            <a:ext cx="3749039" cy="27432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3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84632" y="905256"/>
            <a:ext cx="2651759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122A3A"/>
                </a:solidFill>
                <a:latin typeface="Helvetica Neue"/>
              </a:rPr>
              <a:t>Sexo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4632" y="1106424"/>
            <a:ext cx="3383279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Distribución y variación contra el baseline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154679" y="905256"/>
            <a:ext cx="749808" cy="1828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1E9E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154679" y="923544"/>
            <a:ext cx="74980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50" b="1">
                <a:solidFill>
                  <a:srgbClr val="1E9E5A"/>
                </a:solidFill>
                <a:latin typeface="Helvetica Neue"/>
              </a:rPr>
              <a:t>MEDIDO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84632" y="3319272"/>
            <a:ext cx="3419856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7A8894"/>
                </a:solidFill>
                <a:latin typeface="Helvetica Neue"/>
              </a:rPr>
              <a:t>INEGI Censo 2020 ITER: 7 municipios vs total nacional (fila «Total nacional», iter_00) y vs ZMM 18 municipios (ciudad)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" y="1325880"/>
            <a:ext cx="155448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0">
                <a:solidFill>
                  <a:srgbClr val="122A3A"/>
                </a:solidFill>
                <a:latin typeface="Helvetica Neue"/>
              </a:rPr>
              <a:t>Mujeres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103120" y="1344168"/>
            <a:ext cx="731519" cy="109728"/>
          </a:xfrm>
          <a:prstGeom prst="rect">
            <a:avLst/>
          </a:prstGeom>
          <a:solidFill>
            <a:srgbClr val="E3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2103120" y="1344168"/>
            <a:ext cx="367954" cy="109728"/>
          </a:xfrm>
          <a:prstGeom prst="rect">
            <a:avLst/>
          </a:prstGeom>
          <a:solidFill>
            <a:srgbClr val="2AB0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2880359" y="1316736"/>
            <a:ext cx="109728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1">
                <a:solidFill>
                  <a:srgbClr val="122A3A"/>
                </a:solidFill>
                <a:latin typeface="Helvetica Neue"/>
              </a:rPr>
              <a:t>50.3%</a:t>
            </a:r>
          </a:p>
        </p:txBody>
      </p:sp>
      <p:sp>
        <p:nvSpPr>
          <p:cNvPr id="20" name="Rectangle 19"/>
          <p:cNvSpPr/>
          <p:nvPr/>
        </p:nvSpPr>
        <p:spPr>
          <a:xfrm>
            <a:off x="2103120" y="1481328"/>
            <a:ext cx="731519" cy="82296"/>
          </a:xfrm>
          <a:prstGeom prst="rect">
            <a:avLst/>
          </a:prstGeom>
          <a:solidFill>
            <a:srgbClr val="E3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2103120" y="1481328"/>
            <a:ext cx="374538" cy="82296"/>
          </a:xfrm>
          <a:prstGeom prst="rect">
            <a:avLst/>
          </a:prstGeom>
          <a:solidFill>
            <a:srgbClr val="B9E6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2880359" y="1453895"/>
            <a:ext cx="109728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0">
                <a:solidFill>
                  <a:srgbClr val="7A8894"/>
                </a:solidFill>
                <a:latin typeface="Helvetica Neue"/>
              </a:rPr>
              <a:t>51.2%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02920" y="1709928"/>
            <a:ext cx="155448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0">
                <a:solidFill>
                  <a:srgbClr val="122A3A"/>
                </a:solidFill>
                <a:latin typeface="Helvetica Neue"/>
              </a:rPr>
              <a:t>Hombres</a:t>
            </a:r>
          </a:p>
        </p:txBody>
      </p:sp>
      <p:sp>
        <p:nvSpPr>
          <p:cNvPr id="24" name="Rectangle 23"/>
          <p:cNvSpPr/>
          <p:nvPr/>
        </p:nvSpPr>
        <p:spPr>
          <a:xfrm>
            <a:off x="2103120" y="1728216"/>
            <a:ext cx="731519" cy="109728"/>
          </a:xfrm>
          <a:prstGeom prst="rect">
            <a:avLst/>
          </a:prstGeom>
          <a:solidFill>
            <a:srgbClr val="E3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2103120" y="1728216"/>
            <a:ext cx="363565" cy="109728"/>
          </a:xfrm>
          <a:prstGeom prst="rect">
            <a:avLst/>
          </a:prstGeom>
          <a:solidFill>
            <a:srgbClr val="2AB0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2880359" y="1700784"/>
            <a:ext cx="109728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1">
                <a:solidFill>
                  <a:srgbClr val="122A3A"/>
                </a:solidFill>
                <a:latin typeface="Helvetica Neue"/>
              </a:rPr>
              <a:t>49.7%</a:t>
            </a:r>
          </a:p>
        </p:txBody>
      </p:sp>
      <p:sp>
        <p:nvSpPr>
          <p:cNvPr id="27" name="Rectangle 26"/>
          <p:cNvSpPr/>
          <p:nvPr/>
        </p:nvSpPr>
        <p:spPr>
          <a:xfrm>
            <a:off x="2103120" y="1865376"/>
            <a:ext cx="731519" cy="82296"/>
          </a:xfrm>
          <a:prstGeom prst="rect">
            <a:avLst/>
          </a:prstGeom>
          <a:solidFill>
            <a:srgbClr val="E3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2103120" y="1865376"/>
            <a:ext cx="356981" cy="82296"/>
          </a:xfrm>
          <a:prstGeom prst="rect">
            <a:avLst/>
          </a:prstGeom>
          <a:solidFill>
            <a:srgbClr val="B9E6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2880359" y="1837943"/>
            <a:ext cx="109728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0">
                <a:solidFill>
                  <a:srgbClr val="7A8894"/>
                </a:solidFill>
                <a:latin typeface="Helvetica Neue"/>
              </a:rPr>
              <a:t>48.8%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4206240" y="777240"/>
            <a:ext cx="3749039" cy="27432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3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4370831" y="905256"/>
            <a:ext cx="2651759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122A3A"/>
                </a:solidFill>
                <a:latin typeface="Helvetica Neue"/>
              </a:rPr>
              <a:t>Ciudad o municipio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370831" y="1106424"/>
            <a:ext cx="3383279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Distribución y variación contra el baseline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7040879" y="905256"/>
            <a:ext cx="749808" cy="1828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1E9E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7040879" y="923544"/>
            <a:ext cx="74980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50" b="1">
                <a:solidFill>
                  <a:srgbClr val="1E9E5A"/>
                </a:solidFill>
                <a:latin typeface="Helvetica Neue"/>
              </a:rPr>
              <a:t>MEDIDO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370831" y="3319272"/>
            <a:ext cx="3419856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7A8894"/>
                </a:solidFill>
                <a:latin typeface="Helvetica Neue"/>
              </a:rPr>
              <a:t>INEGI Censo 2020 ITER: 7 municipios vs total nacional (fila «Total nacional», iter_00) y vs ZMM 18 municipios (ciudad)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389120" y="1325880"/>
            <a:ext cx="155448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0">
                <a:solidFill>
                  <a:srgbClr val="122A3A"/>
                </a:solidFill>
                <a:latin typeface="Helvetica Neue"/>
              </a:rPr>
              <a:t>Monterrey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989320" y="1344168"/>
            <a:ext cx="731519" cy="109728"/>
          </a:xfrm>
          <a:prstGeom prst="rect">
            <a:avLst/>
          </a:prstGeom>
          <a:solidFill>
            <a:srgbClr val="E3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5989320" y="1344168"/>
            <a:ext cx="221650" cy="109728"/>
          </a:xfrm>
          <a:prstGeom prst="rect">
            <a:avLst/>
          </a:prstGeom>
          <a:solidFill>
            <a:srgbClr val="2AB0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6766559" y="1316736"/>
            <a:ext cx="109728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1">
                <a:solidFill>
                  <a:srgbClr val="122A3A"/>
                </a:solidFill>
                <a:latin typeface="Helvetica Neue"/>
              </a:rPr>
              <a:t>30.3%</a:t>
            </a:r>
          </a:p>
        </p:txBody>
      </p:sp>
      <p:sp>
        <p:nvSpPr>
          <p:cNvPr id="40" name="Rectangle 39"/>
          <p:cNvSpPr/>
          <p:nvPr/>
        </p:nvSpPr>
        <p:spPr>
          <a:xfrm>
            <a:off x="5989320" y="1481328"/>
            <a:ext cx="731519" cy="82296"/>
          </a:xfrm>
          <a:prstGeom prst="rect">
            <a:avLst/>
          </a:prstGeom>
          <a:solidFill>
            <a:srgbClr val="E3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5989320" y="1481328"/>
            <a:ext cx="156545" cy="82296"/>
          </a:xfrm>
          <a:prstGeom prst="rect">
            <a:avLst/>
          </a:prstGeom>
          <a:solidFill>
            <a:srgbClr val="B9E6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6766559" y="1453895"/>
            <a:ext cx="109728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0">
                <a:solidFill>
                  <a:srgbClr val="7A8894"/>
                </a:solidFill>
                <a:latin typeface="Helvetica Neue"/>
              </a:rPr>
              <a:t>21.4%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4389120" y="1709928"/>
            <a:ext cx="155448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0">
                <a:solidFill>
                  <a:srgbClr val="122A3A"/>
                </a:solidFill>
                <a:latin typeface="Helvetica Neue"/>
              </a:rPr>
              <a:t>Apodaca</a:t>
            </a:r>
          </a:p>
        </p:txBody>
      </p:sp>
      <p:sp>
        <p:nvSpPr>
          <p:cNvPr id="44" name="Rectangle 43"/>
          <p:cNvSpPr/>
          <p:nvPr/>
        </p:nvSpPr>
        <p:spPr>
          <a:xfrm>
            <a:off x="5989320" y="1728216"/>
            <a:ext cx="731519" cy="109728"/>
          </a:xfrm>
          <a:prstGeom prst="rect">
            <a:avLst/>
          </a:prstGeom>
          <a:solidFill>
            <a:srgbClr val="E3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5989320" y="1728216"/>
            <a:ext cx="127284" cy="109728"/>
          </a:xfrm>
          <a:prstGeom prst="rect">
            <a:avLst/>
          </a:prstGeom>
          <a:solidFill>
            <a:srgbClr val="2AB0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6766559" y="1700784"/>
            <a:ext cx="109728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1">
                <a:solidFill>
                  <a:srgbClr val="122A3A"/>
                </a:solidFill>
                <a:latin typeface="Helvetica Neue"/>
              </a:rPr>
              <a:t>17.4%</a:t>
            </a:r>
          </a:p>
        </p:txBody>
      </p:sp>
      <p:sp>
        <p:nvSpPr>
          <p:cNvPr id="47" name="Rectangle 46"/>
          <p:cNvSpPr/>
          <p:nvPr/>
        </p:nvSpPr>
        <p:spPr>
          <a:xfrm>
            <a:off x="5989320" y="1865376"/>
            <a:ext cx="731519" cy="82296"/>
          </a:xfrm>
          <a:prstGeom prst="rect">
            <a:avLst/>
          </a:prstGeom>
          <a:solidFill>
            <a:srgbClr val="E3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5989320" y="1865376"/>
            <a:ext cx="89976" cy="82296"/>
          </a:xfrm>
          <a:prstGeom prst="rect">
            <a:avLst/>
          </a:prstGeom>
          <a:solidFill>
            <a:srgbClr val="B9E6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6766559" y="1837943"/>
            <a:ext cx="109728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0">
                <a:solidFill>
                  <a:srgbClr val="7A8894"/>
                </a:solidFill>
                <a:latin typeface="Helvetica Neue"/>
              </a:rPr>
              <a:t>12.3%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4389120" y="2093976"/>
            <a:ext cx="155448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0">
                <a:solidFill>
                  <a:srgbClr val="122A3A"/>
                </a:solidFill>
                <a:latin typeface="Helvetica Neue"/>
              </a:rPr>
              <a:t>Guadalupe</a:t>
            </a:r>
          </a:p>
        </p:txBody>
      </p:sp>
      <p:sp>
        <p:nvSpPr>
          <p:cNvPr id="51" name="Rectangle 50"/>
          <p:cNvSpPr/>
          <p:nvPr/>
        </p:nvSpPr>
        <p:spPr>
          <a:xfrm>
            <a:off x="5989320" y="2112264"/>
            <a:ext cx="731519" cy="109728"/>
          </a:xfrm>
          <a:prstGeom prst="rect">
            <a:avLst/>
          </a:prstGeom>
          <a:solidFill>
            <a:srgbClr val="E3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5989320" y="2112264"/>
            <a:ext cx="124358" cy="109728"/>
          </a:xfrm>
          <a:prstGeom prst="rect">
            <a:avLst/>
          </a:prstGeom>
          <a:solidFill>
            <a:srgbClr val="2AB0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6766559" y="2084832"/>
            <a:ext cx="109728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1">
                <a:solidFill>
                  <a:srgbClr val="122A3A"/>
                </a:solidFill>
                <a:latin typeface="Helvetica Neue"/>
              </a:rPr>
              <a:t>17.0%</a:t>
            </a:r>
          </a:p>
        </p:txBody>
      </p:sp>
      <p:sp>
        <p:nvSpPr>
          <p:cNvPr id="54" name="Rectangle 53"/>
          <p:cNvSpPr/>
          <p:nvPr/>
        </p:nvSpPr>
        <p:spPr>
          <a:xfrm>
            <a:off x="5989320" y="2249424"/>
            <a:ext cx="731519" cy="82296"/>
          </a:xfrm>
          <a:prstGeom prst="rect">
            <a:avLst/>
          </a:prstGeom>
          <a:solidFill>
            <a:srgbClr val="E3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Rectangle 54"/>
          <p:cNvSpPr/>
          <p:nvPr/>
        </p:nvSpPr>
        <p:spPr>
          <a:xfrm>
            <a:off x="5989320" y="2249424"/>
            <a:ext cx="87782" cy="82296"/>
          </a:xfrm>
          <a:prstGeom prst="rect">
            <a:avLst/>
          </a:prstGeom>
          <a:solidFill>
            <a:srgbClr val="B9E6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6766559" y="2221992"/>
            <a:ext cx="109728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0">
                <a:solidFill>
                  <a:srgbClr val="7A8894"/>
                </a:solidFill>
                <a:latin typeface="Helvetica Neue"/>
              </a:rPr>
              <a:t>12.0%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4389120" y="2478024"/>
            <a:ext cx="155448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0">
                <a:solidFill>
                  <a:srgbClr val="122A3A"/>
                </a:solidFill>
                <a:latin typeface="Helvetica Neue"/>
              </a:rPr>
              <a:t>Escobedo</a:t>
            </a:r>
          </a:p>
        </p:txBody>
      </p:sp>
      <p:sp>
        <p:nvSpPr>
          <p:cNvPr id="58" name="Rectangle 57"/>
          <p:cNvSpPr/>
          <p:nvPr/>
        </p:nvSpPr>
        <p:spPr>
          <a:xfrm>
            <a:off x="5989320" y="2496312"/>
            <a:ext cx="731519" cy="109728"/>
          </a:xfrm>
          <a:prstGeom prst="rect">
            <a:avLst/>
          </a:prstGeom>
          <a:solidFill>
            <a:srgbClr val="E3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5989320" y="2496312"/>
            <a:ext cx="92903" cy="109728"/>
          </a:xfrm>
          <a:prstGeom prst="rect">
            <a:avLst/>
          </a:prstGeom>
          <a:solidFill>
            <a:srgbClr val="2AB0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6766559" y="2468880"/>
            <a:ext cx="109728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1">
                <a:solidFill>
                  <a:srgbClr val="122A3A"/>
                </a:solidFill>
                <a:latin typeface="Helvetica Neue"/>
              </a:rPr>
              <a:t>12.7%</a:t>
            </a:r>
          </a:p>
        </p:txBody>
      </p:sp>
      <p:sp>
        <p:nvSpPr>
          <p:cNvPr id="61" name="Rectangle 60"/>
          <p:cNvSpPr/>
          <p:nvPr/>
        </p:nvSpPr>
        <p:spPr>
          <a:xfrm>
            <a:off x="5989320" y="2633472"/>
            <a:ext cx="731519" cy="82296"/>
          </a:xfrm>
          <a:prstGeom prst="rect">
            <a:avLst/>
          </a:prstGeom>
          <a:solidFill>
            <a:srgbClr val="E3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Rectangle 61"/>
          <p:cNvSpPr/>
          <p:nvPr/>
        </p:nvSpPr>
        <p:spPr>
          <a:xfrm>
            <a:off x="5989320" y="2633472"/>
            <a:ext cx="65836" cy="82296"/>
          </a:xfrm>
          <a:prstGeom prst="rect">
            <a:avLst/>
          </a:prstGeom>
          <a:solidFill>
            <a:srgbClr val="B9E6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TextBox 62"/>
          <p:cNvSpPr txBox="1"/>
          <p:nvPr/>
        </p:nvSpPr>
        <p:spPr>
          <a:xfrm>
            <a:off x="6766559" y="2606040"/>
            <a:ext cx="109728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0">
                <a:solidFill>
                  <a:srgbClr val="7A8894"/>
                </a:solidFill>
                <a:latin typeface="Helvetica Neue"/>
              </a:rPr>
              <a:t>9.0%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4389120" y="2862072"/>
            <a:ext cx="155448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0">
                <a:solidFill>
                  <a:srgbClr val="122A3A"/>
                </a:solidFill>
                <a:latin typeface="Helvetica Neue"/>
              </a:rPr>
              <a:t>San Nicolás</a:t>
            </a:r>
          </a:p>
        </p:txBody>
      </p:sp>
      <p:sp>
        <p:nvSpPr>
          <p:cNvPr id="65" name="Rectangle 64"/>
          <p:cNvSpPr/>
          <p:nvPr/>
        </p:nvSpPr>
        <p:spPr>
          <a:xfrm>
            <a:off x="5989320" y="2880360"/>
            <a:ext cx="731519" cy="109728"/>
          </a:xfrm>
          <a:prstGeom prst="rect">
            <a:avLst/>
          </a:prstGeom>
          <a:solidFill>
            <a:srgbClr val="E3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Rectangle 65"/>
          <p:cNvSpPr/>
          <p:nvPr/>
        </p:nvSpPr>
        <p:spPr>
          <a:xfrm>
            <a:off x="5989320" y="2880360"/>
            <a:ext cx="79735" cy="109728"/>
          </a:xfrm>
          <a:prstGeom prst="rect">
            <a:avLst/>
          </a:prstGeom>
          <a:solidFill>
            <a:srgbClr val="2AB0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TextBox 66"/>
          <p:cNvSpPr txBox="1"/>
          <p:nvPr/>
        </p:nvSpPr>
        <p:spPr>
          <a:xfrm>
            <a:off x="6766559" y="2852928"/>
            <a:ext cx="109728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1">
                <a:solidFill>
                  <a:srgbClr val="122A3A"/>
                </a:solidFill>
                <a:latin typeface="Helvetica Neue"/>
              </a:rPr>
              <a:t>10.9%</a:t>
            </a:r>
          </a:p>
        </p:txBody>
      </p:sp>
      <p:sp>
        <p:nvSpPr>
          <p:cNvPr id="68" name="Rectangle 67"/>
          <p:cNvSpPr/>
          <p:nvPr/>
        </p:nvSpPr>
        <p:spPr>
          <a:xfrm>
            <a:off x="5989320" y="3017520"/>
            <a:ext cx="731519" cy="82296"/>
          </a:xfrm>
          <a:prstGeom prst="rect">
            <a:avLst/>
          </a:prstGeom>
          <a:solidFill>
            <a:srgbClr val="E3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Rectangle 68"/>
          <p:cNvSpPr/>
          <p:nvPr/>
        </p:nvSpPr>
        <p:spPr>
          <a:xfrm>
            <a:off x="5989320" y="3017520"/>
            <a:ext cx="56327" cy="82296"/>
          </a:xfrm>
          <a:prstGeom prst="rect">
            <a:avLst/>
          </a:prstGeom>
          <a:solidFill>
            <a:srgbClr val="B9E6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TextBox 69"/>
          <p:cNvSpPr txBox="1"/>
          <p:nvPr/>
        </p:nvSpPr>
        <p:spPr>
          <a:xfrm>
            <a:off x="6766559" y="2990088"/>
            <a:ext cx="109728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0">
                <a:solidFill>
                  <a:srgbClr val="7A8894"/>
                </a:solidFill>
                <a:latin typeface="Helvetica Neue"/>
              </a:rPr>
              <a:t>7.7%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4389120" y="3246120"/>
            <a:ext cx="155448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0">
                <a:solidFill>
                  <a:srgbClr val="122A3A"/>
                </a:solidFill>
                <a:latin typeface="Helvetica Neue"/>
              </a:rPr>
              <a:t>San Pedro</a:t>
            </a:r>
          </a:p>
        </p:txBody>
      </p:sp>
      <p:sp>
        <p:nvSpPr>
          <p:cNvPr id="72" name="Rectangle 71"/>
          <p:cNvSpPr/>
          <p:nvPr/>
        </p:nvSpPr>
        <p:spPr>
          <a:xfrm>
            <a:off x="5989320" y="3264408"/>
            <a:ext cx="731519" cy="109728"/>
          </a:xfrm>
          <a:prstGeom prst="rect">
            <a:avLst/>
          </a:prstGeom>
          <a:solidFill>
            <a:srgbClr val="E3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Rectangle 72"/>
          <p:cNvSpPr/>
          <p:nvPr/>
        </p:nvSpPr>
        <p:spPr>
          <a:xfrm>
            <a:off x="5989320" y="3264408"/>
            <a:ext cx="25603" cy="109728"/>
          </a:xfrm>
          <a:prstGeom prst="rect">
            <a:avLst/>
          </a:prstGeom>
          <a:solidFill>
            <a:srgbClr val="2AB0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TextBox 73"/>
          <p:cNvSpPr txBox="1"/>
          <p:nvPr/>
        </p:nvSpPr>
        <p:spPr>
          <a:xfrm>
            <a:off x="6766559" y="3236976"/>
            <a:ext cx="109728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1">
                <a:solidFill>
                  <a:srgbClr val="122A3A"/>
                </a:solidFill>
                <a:latin typeface="Helvetica Neue"/>
              </a:rPr>
              <a:t>3.5%</a:t>
            </a:r>
          </a:p>
        </p:txBody>
      </p:sp>
      <p:sp>
        <p:nvSpPr>
          <p:cNvPr id="75" name="Rectangle 74"/>
          <p:cNvSpPr/>
          <p:nvPr/>
        </p:nvSpPr>
        <p:spPr>
          <a:xfrm>
            <a:off x="5989320" y="3401568"/>
            <a:ext cx="731519" cy="82296"/>
          </a:xfrm>
          <a:prstGeom prst="rect">
            <a:avLst/>
          </a:prstGeom>
          <a:solidFill>
            <a:srgbClr val="E3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Rectangle 75"/>
          <p:cNvSpPr/>
          <p:nvPr/>
        </p:nvSpPr>
        <p:spPr>
          <a:xfrm>
            <a:off x="5989320" y="3401568"/>
            <a:ext cx="18288" cy="82296"/>
          </a:xfrm>
          <a:prstGeom prst="rect">
            <a:avLst/>
          </a:prstGeom>
          <a:solidFill>
            <a:srgbClr val="B9E6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TextBox 76"/>
          <p:cNvSpPr txBox="1"/>
          <p:nvPr/>
        </p:nvSpPr>
        <p:spPr>
          <a:xfrm>
            <a:off x="6766559" y="3374136"/>
            <a:ext cx="109728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0">
                <a:solidFill>
                  <a:srgbClr val="7A8894"/>
                </a:solidFill>
                <a:latin typeface="Helvetica Neue"/>
              </a:rPr>
              <a:t>2.5%</a:t>
            </a:r>
          </a:p>
        </p:txBody>
      </p:sp>
      <p:sp>
        <p:nvSpPr>
          <p:cNvPr id="78" name="Rounded Rectangle 77"/>
          <p:cNvSpPr/>
          <p:nvPr/>
        </p:nvSpPr>
        <p:spPr>
          <a:xfrm>
            <a:off x="8092440" y="777240"/>
            <a:ext cx="3749039" cy="27432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3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TextBox 78"/>
          <p:cNvSpPr txBox="1"/>
          <p:nvPr/>
        </p:nvSpPr>
        <p:spPr>
          <a:xfrm>
            <a:off x="8257031" y="905256"/>
            <a:ext cx="2651759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122A3A"/>
                </a:solidFill>
                <a:latin typeface="Helvetica Neue"/>
              </a:rPr>
              <a:t>Bio · cómo se describen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8257031" y="1106424"/>
            <a:ext cx="3383279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Palabras más usadas (textos reales)</a:t>
            </a:r>
          </a:p>
        </p:txBody>
      </p:sp>
      <p:sp>
        <p:nvSpPr>
          <p:cNvPr id="81" name="Rounded Rectangle 80"/>
          <p:cNvSpPr/>
          <p:nvPr/>
        </p:nvSpPr>
        <p:spPr>
          <a:xfrm>
            <a:off x="10927080" y="905256"/>
            <a:ext cx="749808" cy="1828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D98E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TextBox 81"/>
          <p:cNvSpPr txBox="1"/>
          <p:nvPr/>
        </p:nvSpPr>
        <p:spPr>
          <a:xfrm>
            <a:off x="10927080" y="923544"/>
            <a:ext cx="74980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50" b="1">
                <a:solidFill>
                  <a:srgbClr val="D98E1A"/>
                </a:solidFill>
                <a:latin typeface="Helvetica Neue"/>
              </a:rPr>
              <a:t>DERIVADO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8257031" y="3319272"/>
            <a:ext cx="3419856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7A8894"/>
                </a:solidFill>
                <a:latin typeface="Helvetica Neue"/>
              </a:rPr>
              <a:t>YouTube (65 comentarios «Pre Entreno vs Café»), fichas de Naturecan y Habits, Residente.mx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8275320" y="1325880"/>
            <a:ext cx="137160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122A3A"/>
                </a:solidFill>
                <a:latin typeface="Helvetica Neue"/>
              </a:rPr>
              <a:t>sin azúcar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9692640" y="1325880"/>
            <a:ext cx="201168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0">
                <a:solidFill>
                  <a:srgbClr val="7A8894"/>
                </a:solidFill>
                <a:latin typeface="Helvetica Neue"/>
              </a:rPr>
              <a:t>el filtro de todo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8275320" y="1691640"/>
            <a:ext cx="137160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122A3A"/>
                </a:solidFill>
                <a:latin typeface="Helvetica Neue"/>
              </a:rPr>
              <a:t>proteína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9692640" y="1691640"/>
            <a:ext cx="201168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0">
                <a:solidFill>
                  <a:srgbClr val="7A8894"/>
                </a:solidFill>
                <a:latin typeface="Helvetica Neue"/>
              </a:rPr>
              <a:t>gramos, no marca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8275320" y="2057400"/>
            <a:ext cx="137160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122A3A"/>
                </a:solidFill>
                <a:latin typeface="Helvetica Neue"/>
              </a:rPr>
              <a:t>cargado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9692640" y="2057400"/>
            <a:ext cx="201168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0">
                <a:solidFill>
                  <a:srgbClr val="7A8894"/>
                </a:solidFill>
                <a:latin typeface="Helvetica Neue"/>
              </a:rPr>
              <a:t>café solo antes del gym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8275320" y="2423160"/>
            <a:ext cx="137160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122A3A"/>
                </a:solidFill>
                <a:latin typeface="Helvetica Neue"/>
              </a:rPr>
              <a:t>ansiedad</a:t>
            </a:r>
          </a:p>
        </p:txBody>
      </p:sp>
      <p:sp>
        <p:nvSpPr>
          <p:cNvPr id="91" name="TextBox 90"/>
          <p:cNvSpPr txBox="1"/>
          <p:nvPr/>
        </p:nvSpPr>
        <p:spPr>
          <a:xfrm>
            <a:off x="9692640" y="2423160"/>
            <a:ext cx="201168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0">
                <a:solidFill>
                  <a:srgbClr val="7A8894"/>
                </a:solidFill>
                <a:latin typeface="Helvetica Neue"/>
              </a:rPr>
              <a:t>lo que rechazan del pre-entreno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8275320" y="2788920"/>
            <a:ext cx="137160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122A3A"/>
                </a:solidFill>
                <a:latin typeface="Helvetica Neue"/>
              </a:rPr>
              <a:t>recuperación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9692640" y="2788920"/>
            <a:ext cx="201168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0">
                <a:solidFill>
                  <a:srgbClr val="7A8894"/>
                </a:solidFill>
                <a:latin typeface="Helvetica Neue"/>
              </a:rPr>
              <a:t>el después</a:t>
            </a:r>
          </a:p>
        </p:txBody>
      </p:sp>
      <p:sp>
        <p:nvSpPr>
          <p:cNvPr id="94" name="Rounded Rectangle 93"/>
          <p:cNvSpPr/>
          <p:nvPr/>
        </p:nvSpPr>
        <p:spPr>
          <a:xfrm>
            <a:off x="320040" y="3657600"/>
            <a:ext cx="3749039" cy="26974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3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5" name="TextBox 94"/>
          <p:cNvSpPr txBox="1"/>
          <p:nvPr/>
        </p:nvSpPr>
        <p:spPr>
          <a:xfrm>
            <a:off x="484632" y="3785615"/>
            <a:ext cx="2651759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122A3A"/>
                </a:solidFill>
                <a:latin typeface="Helvetica Neue"/>
              </a:rPr>
              <a:t>Edad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484632" y="3986784"/>
            <a:ext cx="3383279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Distribución y variación contra el baseline</a:t>
            </a:r>
          </a:p>
        </p:txBody>
      </p:sp>
      <p:sp>
        <p:nvSpPr>
          <p:cNvPr id="97" name="Rounded Rectangle 96"/>
          <p:cNvSpPr/>
          <p:nvPr/>
        </p:nvSpPr>
        <p:spPr>
          <a:xfrm>
            <a:off x="3154679" y="3785615"/>
            <a:ext cx="749808" cy="1828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1E9E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8" name="TextBox 97"/>
          <p:cNvSpPr txBox="1"/>
          <p:nvPr/>
        </p:nvSpPr>
        <p:spPr>
          <a:xfrm>
            <a:off x="3154679" y="3803904"/>
            <a:ext cx="74980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50" b="1">
                <a:solidFill>
                  <a:srgbClr val="1E9E5A"/>
                </a:solidFill>
                <a:latin typeface="Helvetica Neue"/>
              </a:rPr>
              <a:t>MEDIDO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484632" y="6153912"/>
            <a:ext cx="3419856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7A8894"/>
                </a:solidFill>
                <a:latin typeface="Helvetica Neue"/>
              </a:rPr>
              <a:t>INEGI Censo 2020 ITER: 7 municipios vs total nacional (fila «Total nacional», iter_00) y vs ZMM 18 municipios (ciudad)</a:t>
            </a:r>
          </a:p>
        </p:txBody>
      </p:sp>
      <p:sp>
        <p:nvSpPr>
          <p:cNvPr id="100" name="TextBox 99"/>
          <p:cNvSpPr txBox="1"/>
          <p:nvPr/>
        </p:nvSpPr>
        <p:spPr>
          <a:xfrm>
            <a:off x="502920" y="4206240"/>
            <a:ext cx="155448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0">
                <a:solidFill>
                  <a:srgbClr val="122A3A"/>
                </a:solidFill>
                <a:latin typeface="Helvetica Neue"/>
              </a:rPr>
              <a:t>18-24</a:t>
            </a:r>
          </a:p>
        </p:txBody>
      </p:sp>
      <p:sp>
        <p:nvSpPr>
          <p:cNvPr id="101" name="Rectangle 100"/>
          <p:cNvSpPr/>
          <p:nvPr/>
        </p:nvSpPr>
        <p:spPr>
          <a:xfrm>
            <a:off x="2103120" y="4224527"/>
            <a:ext cx="731519" cy="109728"/>
          </a:xfrm>
          <a:prstGeom prst="rect">
            <a:avLst/>
          </a:prstGeom>
          <a:solidFill>
            <a:srgbClr val="E3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2" name="Rectangle 101"/>
          <p:cNvSpPr/>
          <p:nvPr/>
        </p:nvSpPr>
        <p:spPr>
          <a:xfrm>
            <a:off x="2103120" y="4224527"/>
            <a:ext cx="88513" cy="109728"/>
          </a:xfrm>
          <a:prstGeom prst="rect">
            <a:avLst/>
          </a:prstGeom>
          <a:solidFill>
            <a:srgbClr val="2AB0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3" name="TextBox 102"/>
          <p:cNvSpPr txBox="1"/>
          <p:nvPr/>
        </p:nvSpPr>
        <p:spPr>
          <a:xfrm>
            <a:off x="2880359" y="4197096"/>
            <a:ext cx="109728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1">
                <a:solidFill>
                  <a:srgbClr val="122A3A"/>
                </a:solidFill>
                <a:latin typeface="Helvetica Neue"/>
              </a:rPr>
              <a:t>12.1%</a:t>
            </a:r>
          </a:p>
        </p:txBody>
      </p:sp>
      <p:sp>
        <p:nvSpPr>
          <p:cNvPr id="104" name="Rectangle 103"/>
          <p:cNvSpPr/>
          <p:nvPr/>
        </p:nvSpPr>
        <p:spPr>
          <a:xfrm>
            <a:off x="2103120" y="4361688"/>
            <a:ext cx="731519" cy="82296"/>
          </a:xfrm>
          <a:prstGeom prst="rect">
            <a:avLst/>
          </a:prstGeom>
          <a:solidFill>
            <a:srgbClr val="E3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5" name="Rectangle 104"/>
          <p:cNvSpPr/>
          <p:nvPr/>
        </p:nvSpPr>
        <p:spPr>
          <a:xfrm>
            <a:off x="2103120" y="4361688"/>
            <a:ext cx="85587" cy="82296"/>
          </a:xfrm>
          <a:prstGeom prst="rect">
            <a:avLst/>
          </a:prstGeom>
          <a:solidFill>
            <a:srgbClr val="B9E6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6" name="TextBox 105"/>
          <p:cNvSpPr txBox="1"/>
          <p:nvPr/>
        </p:nvSpPr>
        <p:spPr>
          <a:xfrm>
            <a:off x="2880359" y="4334255"/>
            <a:ext cx="109728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0">
                <a:solidFill>
                  <a:srgbClr val="7A8894"/>
                </a:solidFill>
                <a:latin typeface="Helvetica Neue"/>
              </a:rPr>
              <a:t>11.7%</a:t>
            </a:r>
          </a:p>
        </p:txBody>
      </p:sp>
      <p:sp>
        <p:nvSpPr>
          <p:cNvPr id="107" name="TextBox 106"/>
          <p:cNvSpPr txBox="1"/>
          <p:nvPr/>
        </p:nvSpPr>
        <p:spPr>
          <a:xfrm>
            <a:off x="502920" y="4590288"/>
            <a:ext cx="155448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0">
                <a:solidFill>
                  <a:srgbClr val="122A3A"/>
                </a:solidFill>
                <a:latin typeface="Helvetica Neue"/>
              </a:rPr>
              <a:t>25-59</a:t>
            </a:r>
          </a:p>
        </p:txBody>
      </p:sp>
      <p:sp>
        <p:nvSpPr>
          <p:cNvPr id="108" name="Rectangle 107"/>
          <p:cNvSpPr/>
          <p:nvPr/>
        </p:nvSpPr>
        <p:spPr>
          <a:xfrm>
            <a:off x="2103120" y="4608575"/>
            <a:ext cx="731519" cy="109728"/>
          </a:xfrm>
          <a:prstGeom prst="rect">
            <a:avLst/>
          </a:prstGeom>
          <a:solidFill>
            <a:srgbClr val="E3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9" name="Rectangle 108"/>
          <p:cNvSpPr/>
          <p:nvPr/>
        </p:nvSpPr>
        <p:spPr>
          <a:xfrm>
            <a:off x="2103120" y="4608575"/>
            <a:ext cx="351861" cy="109728"/>
          </a:xfrm>
          <a:prstGeom prst="rect">
            <a:avLst/>
          </a:prstGeom>
          <a:solidFill>
            <a:srgbClr val="2AB0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0" name="TextBox 109"/>
          <p:cNvSpPr txBox="1"/>
          <p:nvPr/>
        </p:nvSpPr>
        <p:spPr>
          <a:xfrm>
            <a:off x="2880359" y="4581144"/>
            <a:ext cx="109728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1">
                <a:solidFill>
                  <a:srgbClr val="122A3A"/>
                </a:solidFill>
                <a:latin typeface="Helvetica Neue"/>
              </a:rPr>
              <a:t>48.1%</a:t>
            </a:r>
          </a:p>
        </p:txBody>
      </p:sp>
      <p:sp>
        <p:nvSpPr>
          <p:cNvPr id="111" name="Rectangle 110"/>
          <p:cNvSpPr/>
          <p:nvPr/>
        </p:nvSpPr>
        <p:spPr>
          <a:xfrm>
            <a:off x="2103120" y="4745736"/>
            <a:ext cx="731519" cy="82296"/>
          </a:xfrm>
          <a:prstGeom prst="rect">
            <a:avLst/>
          </a:prstGeom>
          <a:solidFill>
            <a:srgbClr val="E3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2" name="Rectangle 111"/>
          <p:cNvSpPr/>
          <p:nvPr/>
        </p:nvSpPr>
        <p:spPr>
          <a:xfrm>
            <a:off x="2103120" y="4745736"/>
            <a:ext cx="334304" cy="82296"/>
          </a:xfrm>
          <a:prstGeom prst="rect">
            <a:avLst/>
          </a:prstGeom>
          <a:solidFill>
            <a:srgbClr val="B9E6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3" name="TextBox 112"/>
          <p:cNvSpPr txBox="1"/>
          <p:nvPr/>
        </p:nvSpPr>
        <p:spPr>
          <a:xfrm>
            <a:off x="2880359" y="4718303"/>
            <a:ext cx="109728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0">
                <a:solidFill>
                  <a:srgbClr val="7A8894"/>
                </a:solidFill>
                <a:latin typeface="Helvetica Neue"/>
              </a:rPr>
              <a:t>45.7%</a:t>
            </a:r>
          </a:p>
        </p:txBody>
      </p:sp>
      <p:sp>
        <p:nvSpPr>
          <p:cNvPr id="114" name="TextBox 113"/>
          <p:cNvSpPr txBox="1"/>
          <p:nvPr/>
        </p:nvSpPr>
        <p:spPr>
          <a:xfrm>
            <a:off x="502920" y="4974336"/>
            <a:ext cx="155448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0">
                <a:solidFill>
                  <a:srgbClr val="122A3A"/>
                </a:solidFill>
                <a:latin typeface="Helvetica Neue"/>
              </a:rPr>
              <a:t>60+</a:t>
            </a:r>
          </a:p>
        </p:txBody>
      </p:sp>
      <p:sp>
        <p:nvSpPr>
          <p:cNvPr id="115" name="Rectangle 114"/>
          <p:cNvSpPr/>
          <p:nvPr/>
        </p:nvSpPr>
        <p:spPr>
          <a:xfrm>
            <a:off x="2103120" y="4992623"/>
            <a:ext cx="731519" cy="109728"/>
          </a:xfrm>
          <a:prstGeom prst="rect">
            <a:avLst/>
          </a:prstGeom>
          <a:solidFill>
            <a:srgbClr val="E3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6" name="Rectangle 115"/>
          <p:cNvSpPr/>
          <p:nvPr/>
        </p:nvSpPr>
        <p:spPr>
          <a:xfrm>
            <a:off x="2103120" y="4992623"/>
            <a:ext cx="99486" cy="109728"/>
          </a:xfrm>
          <a:prstGeom prst="rect">
            <a:avLst/>
          </a:prstGeom>
          <a:solidFill>
            <a:srgbClr val="2AB0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7" name="TextBox 116"/>
          <p:cNvSpPr txBox="1"/>
          <p:nvPr/>
        </p:nvSpPr>
        <p:spPr>
          <a:xfrm>
            <a:off x="2880359" y="4965192"/>
            <a:ext cx="109728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1">
                <a:solidFill>
                  <a:srgbClr val="122A3A"/>
                </a:solidFill>
                <a:latin typeface="Helvetica Neue"/>
              </a:rPr>
              <a:t>13.6%</a:t>
            </a:r>
          </a:p>
        </p:txBody>
      </p:sp>
      <p:sp>
        <p:nvSpPr>
          <p:cNvPr id="118" name="Rectangle 117"/>
          <p:cNvSpPr/>
          <p:nvPr/>
        </p:nvSpPr>
        <p:spPr>
          <a:xfrm>
            <a:off x="2103120" y="5129783"/>
            <a:ext cx="731519" cy="82296"/>
          </a:xfrm>
          <a:prstGeom prst="rect">
            <a:avLst/>
          </a:prstGeom>
          <a:solidFill>
            <a:srgbClr val="E3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9" name="Rectangle 118"/>
          <p:cNvSpPr/>
          <p:nvPr/>
        </p:nvSpPr>
        <p:spPr>
          <a:xfrm>
            <a:off x="2103120" y="5129783"/>
            <a:ext cx="87782" cy="82296"/>
          </a:xfrm>
          <a:prstGeom prst="rect">
            <a:avLst/>
          </a:prstGeom>
          <a:solidFill>
            <a:srgbClr val="B9E6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0" name="TextBox 119"/>
          <p:cNvSpPr txBox="1"/>
          <p:nvPr/>
        </p:nvSpPr>
        <p:spPr>
          <a:xfrm>
            <a:off x="2880359" y="5102351"/>
            <a:ext cx="109728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0">
                <a:solidFill>
                  <a:srgbClr val="7A8894"/>
                </a:solidFill>
                <a:latin typeface="Helvetica Neue"/>
              </a:rPr>
              <a:t>12.0%</a:t>
            </a:r>
          </a:p>
        </p:txBody>
      </p:sp>
      <p:sp>
        <p:nvSpPr>
          <p:cNvPr id="121" name="Rounded Rectangle 120"/>
          <p:cNvSpPr/>
          <p:nvPr/>
        </p:nvSpPr>
        <p:spPr>
          <a:xfrm>
            <a:off x="4206240" y="3657600"/>
            <a:ext cx="3749039" cy="26974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3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2" name="TextBox 121"/>
          <p:cNvSpPr txBox="1"/>
          <p:nvPr/>
        </p:nvSpPr>
        <p:spPr>
          <a:xfrm>
            <a:off x="4370831" y="3785615"/>
            <a:ext cx="2651759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122A3A"/>
                </a:solidFill>
                <a:latin typeface="Helvetica Neue"/>
              </a:rPr>
              <a:t>Escolaridad y hogar</a:t>
            </a:r>
          </a:p>
        </p:txBody>
      </p:sp>
      <p:sp>
        <p:nvSpPr>
          <p:cNvPr id="123" name="TextBox 122"/>
          <p:cNvSpPr txBox="1"/>
          <p:nvPr/>
        </p:nvSpPr>
        <p:spPr>
          <a:xfrm>
            <a:off x="4370831" y="3986784"/>
            <a:ext cx="3383279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Distribución y variación contra el baseline</a:t>
            </a:r>
          </a:p>
        </p:txBody>
      </p:sp>
      <p:sp>
        <p:nvSpPr>
          <p:cNvPr id="124" name="Rounded Rectangle 123"/>
          <p:cNvSpPr/>
          <p:nvPr/>
        </p:nvSpPr>
        <p:spPr>
          <a:xfrm>
            <a:off x="7040879" y="3785615"/>
            <a:ext cx="749808" cy="1828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1E9E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5" name="TextBox 124"/>
          <p:cNvSpPr txBox="1"/>
          <p:nvPr/>
        </p:nvSpPr>
        <p:spPr>
          <a:xfrm>
            <a:off x="7040879" y="3803904"/>
            <a:ext cx="74980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50" b="1">
                <a:solidFill>
                  <a:srgbClr val="1E9E5A"/>
                </a:solidFill>
                <a:latin typeface="Helvetica Neue"/>
              </a:rPr>
              <a:t>MEDIDO</a:t>
            </a:r>
          </a:p>
        </p:txBody>
      </p:sp>
      <p:sp>
        <p:nvSpPr>
          <p:cNvPr id="126" name="TextBox 125"/>
          <p:cNvSpPr txBox="1"/>
          <p:nvPr/>
        </p:nvSpPr>
        <p:spPr>
          <a:xfrm>
            <a:off x="4370831" y="6153912"/>
            <a:ext cx="3419856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7A8894"/>
                </a:solidFill>
                <a:latin typeface="Helvetica Neue"/>
              </a:rPr>
              <a:t>INEGI Censo 2020 ITER: 7 municipios vs total nacional (fila «Total nacional», iter_00) y vs ZMM 18 municipios (ciudad)</a:t>
            </a:r>
          </a:p>
        </p:txBody>
      </p:sp>
      <p:sp>
        <p:nvSpPr>
          <p:cNvPr id="127" name="TextBox 126"/>
          <p:cNvSpPr txBox="1"/>
          <p:nvPr/>
        </p:nvSpPr>
        <p:spPr>
          <a:xfrm>
            <a:off x="4389120" y="4206240"/>
            <a:ext cx="155448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0">
                <a:solidFill>
                  <a:srgbClr val="122A3A"/>
                </a:solidFill>
                <a:latin typeface="Helvetica Neue"/>
              </a:rPr>
              <a:t>Escolaridad (años)</a:t>
            </a:r>
          </a:p>
        </p:txBody>
      </p:sp>
      <p:sp>
        <p:nvSpPr>
          <p:cNvPr id="128" name="Rectangle 127"/>
          <p:cNvSpPr/>
          <p:nvPr/>
        </p:nvSpPr>
        <p:spPr>
          <a:xfrm>
            <a:off x="5989320" y="4224527"/>
            <a:ext cx="731519" cy="109728"/>
          </a:xfrm>
          <a:prstGeom prst="rect">
            <a:avLst/>
          </a:prstGeom>
          <a:solidFill>
            <a:srgbClr val="E3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9" name="Rectangle 128"/>
          <p:cNvSpPr/>
          <p:nvPr/>
        </p:nvSpPr>
        <p:spPr>
          <a:xfrm>
            <a:off x="5989320" y="4224527"/>
            <a:ext cx="84124" cy="109728"/>
          </a:xfrm>
          <a:prstGeom prst="rect">
            <a:avLst/>
          </a:prstGeom>
          <a:solidFill>
            <a:srgbClr val="2AB0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0" name="TextBox 129"/>
          <p:cNvSpPr txBox="1"/>
          <p:nvPr/>
        </p:nvSpPr>
        <p:spPr>
          <a:xfrm>
            <a:off x="6766559" y="4197096"/>
            <a:ext cx="109728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1">
                <a:solidFill>
                  <a:srgbClr val="122A3A"/>
                </a:solidFill>
                <a:latin typeface="Helvetica Neue"/>
              </a:rPr>
              <a:t>11.5</a:t>
            </a:r>
          </a:p>
        </p:txBody>
      </p:sp>
      <p:sp>
        <p:nvSpPr>
          <p:cNvPr id="131" name="Rectangle 130"/>
          <p:cNvSpPr/>
          <p:nvPr/>
        </p:nvSpPr>
        <p:spPr>
          <a:xfrm>
            <a:off x="5989320" y="4361688"/>
            <a:ext cx="731519" cy="82296"/>
          </a:xfrm>
          <a:prstGeom prst="rect">
            <a:avLst/>
          </a:prstGeom>
          <a:solidFill>
            <a:srgbClr val="E3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2" name="Rectangle 131"/>
          <p:cNvSpPr/>
          <p:nvPr/>
        </p:nvSpPr>
        <p:spPr>
          <a:xfrm>
            <a:off x="5989320" y="4361688"/>
            <a:ext cx="70957" cy="82296"/>
          </a:xfrm>
          <a:prstGeom prst="rect">
            <a:avLst/>
          </a:prstGeom>
          <a:solidFill>
            <a:srgbClr val="B9E6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3" name="TextBox 132"/>
          <p:cNvSpPr txBox="1"/>
          <p:nvPr/>
        </p:nvSpPr>
        <p:spPr>
          <a:xfrm>
            <a:off x="6766559" y="4334255"/>
            <a:ext cx="109728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0">
                <a:solidFill>
                  <a:srgbClr val="7A8894"/>
                </a:solidFill>
                <a:latin typeface="Helvetica Neue"/>
              </a:rPr>
              <a:t>9.7</a:t>
            </a:r>
          </a:p>
        </p:txBody>
      </p:sp>
      <p:sp>
        <p:nvSpPr>
          <p:cNvPr id="134" name="TextBox 133"/>
          <p:cNvSpPr txBox="1"/>
          <p:nvPr/>
        </p:nvSpPr>
        <p:spPr>
          <a:xfrm>
            <a:off x="4389120" y="4590288"/>
            <a:ext cx="155448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0">
                <a:solidFill>
                  <a:srgbClr val="122A3A"/>
                </a:solidFill>
                <a:latin typeface="Helvetica Neue"/>
              </a:rPr>
              <a:t>Internet %</a:t>
            </a:r>
          </a:p>
        </p:txBody>
      </p:sp>
      <p:sp>
        <p:nvSpPr>
          <p:cNvPr id="135" name="Rectangle 134"/>
          <p:cNvSpPr/>
          <p:nvPr/>
        </p:nvSpPr>
        <p:spPr>
          <a:xfrm>
            <a:off x="5989320" y="4608575"/>
            <a:ext cx="731519" cy="109728"/>
          </a:xfrm>
          <a:prstGeom prst="rect">
            <a:avLst/>
          </a:prstGeom>
          <a:solidFill>
            <a:srgbClr val="E3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6" name="Rectangle 135"/>
          <p:cNvSpPr/>
          <p:nvPr/>
        </p:nvSpPr>
        <p:spPr>
          <a:xfrm>
            <a:off x="5989320" y="4608575"/>
            <a:ext cx="572048" cy="109728"/>
          </a:xfrm>
          <a:prstGeom prst="rect">
            <a:avLst/>
          </a:prstGeom>
          <a:solidFill>
            <a:srgbClr val="2AB0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7" name="TextBox 136"/>
          <p:cNvSpPr txBox="1"/>
          <p:nvPr/>
        </p:nvSpPr>
        <p:spPr>
          <a:xfrm>
            <a:off x="6766559" y="4581144"/>
            <a:ext cx="109728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1">
                <a:solidFill>
                  <a:srgbClr val="122A3A"/>
                </a:solidFill>
                <a:latin typeface="Helvetica Neue"/>
              </a:rPr>
              <a:t>78.2</a:t>
            </a:r>
          </a:p>
        </p:txBody>
      </p:sp>
      <p:sp>
        <p:nvSpPr>
          <p:cNvPr id="138" name="Rectangle 137"/>
          <p:cNvSpPr/>
          <p:nvPr/>
        </p:nvSpPr>
        <p:spPr>
          <a:xfrm>
            <a:off x="5989320" y="4745736"/>
            <a:ext cx="731519" cy="82296"/>
          </a:xfrm>
          <a:prstGeom prst="rect">
            <a:avLst/>
          </a:prstGeom>
          <a:solidFill>
            <a:srgbClr val="E3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9" name="Rectangle 138"/>
          <p:cNvSpPr/>
          <p:nvPr/>
        </p:nvSpPr>
        <p:spPr>
          <a:xfrm>
            <a:off x="5989320" y="4745736"/>
            <a:ext cx="380390" cy="82296"/>
          </a:xfrm>
          <a:prstGeom prst="rect">
            <a:avLst/>
          </a:prstGeom>
          <a:solidFill>
            <a:srgbClr val="B9E6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0" name="TextBox 139"/>
          <p:cNvSpPr txBox="1"/>
          <p:nvPr/>
        </p:nvSpPr>
        <p:spPr>
          <a:xfrm>
            <a:off x="6766559" y="4718303"/>
            <a:ext cx="109728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0">
                <a:solidFill>
                  <a:srgbClr val="7A8894"/>
                </a:solidFill>
                <a:latin typeface="Helvetica Neue"/>
              </a:rPr>
              <a:t>52.0</a:t>
            </a:r>
          </a:p>
        </p:txBody>
      </p:sp>
      <p:sp>
        <p:nvSpPr>
          <p:cNvPr id="141" name="TextBox 140"/>
          <p:cNvSpPr txBox="1"/>
          <p:nvPr/>
        </p:nvSpPr>
        <p:spPr>
          <a:xfrm>
            <a:off x="4389120" y="4974336"/>
            <a:ext cx="155448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0">
                <a:solidFill>
                  <a:srgbClr val="122A3A"/>
                </a:solidFill>
                <a:latin typeface="Helvetica Neue"/>
              </a:rPr>
              <a:t>Auto %</a:t>
            </a:r>
          </a:p>
        </p:txBody>
      </p:sp>
      <p:sp>
        <p:nvSpPr>
          <p:cNvPr id="142" name="Rectangle 141"/>
          <p:cNvSpPr/>
          <p:nvPr/>
        </p:nvSpPr>
        <p:spPr>
          <a:xfrm>
            <a:off x="5989320" y="4992623"/>
            <a:ext cx="731519" cy="109728"/>
          </a:xfrm>
          <a:prstGeom prst="rect">
            <a:avLst/>
          </a:prstGeom>
          <a:solidFill>
            <a:srgbClr val="E3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3" name="Rectangle 142"/>
          <p:cNvSpPr/>
          <p:nvPr/>
        </p:nvSpPr>
        <p:spPr>
          <a:xfrm>
            <a:off x="5989320" y="4992623"/>
            <a:ext cx="468172" cy="109728"/>
          </a:xfrm>
          <a:prstGeom prst="rect">
            <a:avLst/>
          </a:prstGeom>
          <a:solidFill>
            <a:srgbClr val="2AB0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4" name="TextBox 143"/>
          <p:cNvSpPr txBox="1"/>
          <p:nvPr/>
        </p:nvSpPr>
        <p:spPr>
          <a:xfrm>
            <a:off x="6766559" y="4965192"/>
            <a:ext cx="109728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1">
                <a:solidFill>
                  <a:srgbClr val="122A3A"/>
                </a:solidFill>
                <a:latin typeface="Helvetica Neue"/>
              </a:rPr>
              <a:t>64.0</a:t>
            </a:r>
          </a:p>
        </p:txBody>
      </p:sp>
      <p:sp>
        <p:nvSpPr>
          <p:cNvPr id="145" name="Rectangle 144"/>
          <p:cNvSpPr/>
          <p:nvPr/>
        </p:nvSpPr>
        <p:spPr>
          <a:xfrm>
            <a:off x="5989320" y="5129783"/>
            <a:ext cx="731519" cy="82296"/>
          </a:xfrm>
          <a:prstGeom prst="rect">
            <a:avLst/>
          </a:prstGeom>
          <a:solidFill>
            <a:srgbClr val="E3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6" name="Rectangle 145"/>
          <p:cNvSpPr/>
          <p:nvPr/>
        </p:nvSpPr>
        <p:spPr>
          <a:xfrm>
            <a:off x="5989320" y="5129783"/>
            <a:ext cx="339425" cy="82296"/>
          </a:xfrm>
          <a:prstGeom prst="rect">
            <a:avLst/>
          </a:prstGeom>
          <a:solidFill>
            <a:srgbClr val="B9E6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7" name="TextBox 146"/>
          <p:cNvSpPr txBox="1"/>
          <p:nvPr/>
        </p:nvSpPr>
        <p:spPr>
          <a:xfrm>
            <a:off x="6766559" y="5102351"/>
            <a:ext cx="109728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0">
                <a:solidFill>
                  <a:srgbClr val="7A8894"/>
                </a:solidFill>
                <a:latin typeface="Helvetica Neue"/>
              </a:rPr>
              <a:t>46.4</a:t>
            </a:r>
          </a:p>
        </p:txBody>
      </p:sp>
      <p:sp>
        <p:nvSpPr>
          <p:cNvPr id="148" name="TextBox 147"/>
          <p:cNvSpPr txBox="1"/>
          <p:nvPr/>
        </p:nvSpPr>
        <p:spPr>
          <a:xfrm>
            <a:off x="4389120" y="5358383"/>
            <a:ext cx="155448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0">
                <a:solidFill>
                  <a:srgbClr val="122A3A"/>
                </a:solidFill>
                <a:latin typeface="Helvetica Neue"/>
              </a:rPr>
              <a:t>Celular %</a:t>
            </a:r>
          </a:p>
        </p:txBody>
      </p:sp>
      <p:sp>
        <p:nvSpPr>
          <p:cNvPr id="149" name="Rectangle 148"/>
          <p:cNvSpPr/>
          <p:nvPr/>
        </p:nvSpPr>
        <p:spPr>
          <a:xfrm>
            <a:off x="5989320" y="5376671"/>
            <a:ext cx="731519" cy="109728"/>
          </a:xfrm>
          <a:prstGeom prst="rect">
            <a:avLst/>
          </a:prstGeom>
          <a:solidFill>
            <a:srgbClr val="E3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0" name="Rectangle 149"/>
          <p:cNvSpPr/>
          <p:nvPr/>
        </p:nvSpPr>
        <p:spPr>
          <a:xfrm>
            <a:off x="5989320" y="5376671"/>
            <a:ext cx="678850" cy="109728"/>
          </a:xfrm>
          <a:prstGeom prst="rect">
            <a:avLst/>
          </a:prstGeom>
          <a:solidFill>
            <a:srgbClr val="2AB0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1" name="TextBox 150"/>
          <p:cNvSpPr txBox="1"/>
          <p:nvPr/>
        </p:nvSpPr>
        <p:spPr>
          <a:xfrm>
            <a:off x="6766559" y="5349240"/>
            <a:ext cx="109728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1">
                <a:solidFill>
                  <a:srgbClr val="122A3A"/>
                </a:solidFill>
                <a:latin typeface="Helvetica Neue"/>
              </a:rPr>
              <a:t>92.8</a:t>
            </a:r>
          </a:p>
        </p:txBody>
      </p:sp>
      <p:sp>
        <p:nvSpPr>
          <p:cNvPr id="152" name="Rectangle 151"/>
          <p:cNvSpPr/>
          <p:nvPr/>
        </p:nvSpPr>
        <p:spPr>
          <a:xfrm>
            <a:off x="5989320" y="5513831"/>
            <a:ext cx="731519" cy="82296"/>
          </a:xfrm>
          <a:prstGeom prst="rect">
            <a:avLst/>
          </a:prstGeom>
          <a:solidFill>
            <a:srgbClr val="E3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3" name="Rectangle 152"/>
          <p:cNvSpPr/>
          <p:nvPr/>
        </p:nvSpPr>
        <p:spPr>
          <a:xfrm>
            <a:off x="5989320" y="5513831"/>
            <a:ext cx="639348" cy="82296"/>
          </a:xfrm>
          <a:prstGeom prst="rect">
            <a:avLst/>
          </a:prstGeom>
          <a:solidFill>
            <a:srgbClr val="B9E6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4" name="TextBox 153"/>
          <p:cNvSpPr txBox="1"/>
          <p:nvPr/>
        </p:nvSpPr>
        <p:spPr>
          <a:xfrm>
            <a:off x="6766559" y="5486399"/>
            <a:ext cx="109728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0">
                <a:solidFill>
                  <a:srgbClr val="7A8894"/>
                </a:solidFill>
                <a:latin typeface="Helvetica Neue"/>
              </a:rPr>
              <a:t>87.4</a:t>
            </a:r>
          </a:p>
        </p:txBody>
      </p:sp>
      <p:sp>
        <p:nvSpPr>
          <p:cNvPr id="155" name="Rounded Rectangle 154"/>
          <p:cNvSpPr/>
          <p:nvPr/>
        </p:nvSpPr>
        <p:spPr>
          <a:xfrm>
            <a:off x="8092440" y="3657600"/>
            <a:ext cx="3749039" cy="26974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3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6" name="TextBox 155"/>
          <p:cNvSpPr txBox="1"/>
          <p:nvPr/>
        </p:nvSpPr>
        <p:spPr>
          <a:xfrm>
            <a:off x="8257031" y="3785615"/>
            <a:ext cx="2651759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122A3A"/>
                </a:solidFill>
                <a:latin typeface="Helvetica Neue"/>
              </a:rPr>
              <a:t>Tamaño</a:t>
            </a:r>
          </a:p>
        </p:txBody>
      </p:sp>
      <p:sp>
        <p:nvSpPr>
          <p:cNvPr id="157" name="TextBox 156"/>
          <p:cNvSpPr txBox="1"/>
          <p:nvPr/>
        </p:nvSpPr>
        <p:spPr>
          <a:xfrm>
            <a:off x="8257031" y="3986784"/>
            <a:ext cx="3383279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Cuántos son y cómo se calculó</a:t>
            </a:r>
          </a:p>
        </p:txBody>
      </p:sp>
      <p:sp>
        <p:nvSpPr>
          <p:cNvPr id="158" name="Rounded Rectangle 157"/>
          <p:cNvSpPr/>
          <p:nvPr/>
        </p:nvSpPr>
        <p:spPr>
          <a:xfrm>
            <a:off x="10927080" y="3785615"/>
            <a:ext cx="749808" cy="1828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D98E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9" name="TextBox 158"/>
          <p:cNvSpPr txBox="1"/>
          <p:nvPr/>
        </p:nvSpPr>
        <p:spPr>
          <a:xfrm>
            <a:off x="10927080" y="3803904"/>
            <a:ext cx="74980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50" b="1">
                <a:solidFill>
                  <a:srgbClr val="D98E1A"/>
                </a:solidFill>
                <a:latin typeface="Helvetica Neue"/>
              </a:rPr>
              <a:t>DERIVADO</a:t>
            </a:r>
          </a:p>
        </p:txBody>
      </p:sp>
      <p:sp>
        <p:nvSpPr>
          <p:cNvPr id="160" name="TextBox 159"/>
          <p:cNvSpPr txBox="1"/>
          <p:nvPr/>
        </p:nvSpPr>
        <p:spPr>
          <a:xfrm>
            <a:off x="8257031" y="6153912"/>
            <a:ext cx="3419856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7A8894"/>
                </a:solidFill>
                <a:latin typeface="Helvetica Neue"/>
              </a:rPr>
              <a:t>Passport SOM café funcional MX USD 110 M × 4.2% (ZMM/México) × 1–1.19; proteína de suero Mordor USD 173 M</a:t>
            </a:r>
          </a:p>
        </p:txBody>
      </p:sp>
      <p:sp>
        <p:nvSpPr>
          <p:cNvPr id="161" name="TextBox 160"/>
          <p:cNvSpPr txBox="1"/>
          <p:nvPr/>
        </p:nvSpPr>
        <p:spPr>
          <a:xfrm>
            <a:off x="8275320" y="4206240"/>
            <a:ext cx="338328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Café funcional en la ZMM (anaquel)</a:t>
            </a:r>
          </a:p>
        </p:txBody>
      </p:sp>
      <p:sp>
        <p:nvSpPr>
          <p:cNvPr id="162" name="TextBox 161"/>
          <p:cNvSpPr txBox="1"/>
          <p:nvPr/>
        </p:nvSpPr>
        <p:spPr>
          <a:xfrm>
            <a:off x="8275320" y="4361688"/>
            <a:ext cx="3383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>
                <a:solidFill>
                  <a:srgbClr val="122A3A"/>
                </a:solidFill>
                <a:latin typeface="Helvetica Neue"/>
              </a:rPr>
              <a:t>USD 4.6–5.5 M</a:t>
            </a:r>
          </a:p>
        </p:txBody>
      </p:sp>
      <p:sp>
        <p:nvSpPr>
          <p:cNvPr id="163" name="TextBox 162"/>
          <p:cNvSpPr txBox="1"/>
          <p:nvPr/>
        </p:nvSpPr>
        <p:spPr>
          <a:xfrm>
            <a:off x="8275320" y="4709159"/>
            <a:ext cx="338328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Proteína de suero en la ZMM</a:t>
            </a:r>
          </a:p>
        </p:txBody>
      </p:sp>
      <p:sp>
        <p:nvSpPr>
          <p:cNvPr id="164" name="TextBox 163"/>
          <p:cNvSpPr txBox="1"/>
          <p:nvPr/>
        </p:nvSpPr>
        <p:spPr>
          <a:xfrm>
            <a:off x="8275320" y="4864607"/>
            <a:ext cx="3383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>
                <a:solidFill>
                  <a:srgbClr val="122A3A"/>
                </a:solidFill>
                <a:latin typeface="Helvetica Neue"/>
              </a:rPr>
              <a:t>USD 7–9 M · deportiva 3.8–4.5</a:t>
            </a:r>
          </a:p>
        </p:txBody>
      </p:sp>
      <p:sp>
        <p:nvSpPr>
          <p:cNvPr id="165" name="TextBox 164"/>
          <p:cNvSpPr txBox="1"/>
          <p:nvPr/>
        </p:nvSpPr>
        <p:spPr>
          <a:xfrm>
            <a:off x="8275320" y="5212079"/>
            <a:ext cx="338328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Centros de acondicionamiento físico en NL (DENUE)</a:t>
            </a:r>
          </a:p>
        </p:txBody>
      </p:sp>
      <p:sp>
        <p:nvSpPr>
          <p:cNvPr id="166" name="TextBox 165"/>
          <p:cNvSpPr txBox="1"/>
          <p:nvPr/>
        </p:nvSpPr>
        <p:spPr>
          <a:xfrm>
            <a:off x="8275320" y="5367527"/>
            <a:ext cx="3383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>
                <a:solidFill>
                  <a:srgbClr val="122A3A"/>
                </a:solidFill>
                <a:latin typeface="Helvetica Neue"/>
              </a:rPr>
              <a:t>1,574 (833 en 4 municipios)</a:t>
            </a:r>
          </a:p>
        </p:txBody>
      </p:sp>
      <p:sp>
        <p:nvSpPr>
          <p:cNvPr id="167" name="TextBox 166"/>
          <p:cNvSpPr txBox="1"/>
          <p:nvPr/>
        </p:nvSpPr>
        <p:spPr>
          <a:xfrm>
            <a:off x="8275320" y="5715000"/>
            <a:ext cx="338328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Cafeterías en Nuevo León</a:t>
            </a:r>
          </a:p>
        </p:txBody>
      </p:sp>
      <p:sp>
        <p:nvSpPr>
          <p:cNvPr id="168" name="TextBox 167"/>
          <p:cNvSpPr txBox="1"/>
          <p:nvPr/>
        </p:nvSpPr>
        <p:spPr>
          <a:xfrm>
            <a:off x="8275320" y="5870448"/>
            <a:ext cx="3383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>
                <a:solidFill>
                  <a:srgbClr val="122A3A"/>
                </a:solidFill>
                <a:latin typeface="Helvetica Neue"/>
              </a:rPr>
              <a:t>3,731</a:t>
            </a:r>
          </a:p>
        </p:txBody>
      </p:sp>
      <p:sp>
        <p:nvSpPr>
          <p:cNvPr id="169" name="TextBox 168"/>
          <p:cNvSpPr txBox="1"/>
          <p:nvPr/>
        </p:nvSpPr>
        <p:spPr>
          <a:xfrm>
            <a:off x="320040" y="6537960"/>
            <a:ext cx="1005840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7A8894"/>
                </a:solidFill>
                <a:latin typeface="Helvetica Neue"/>
              </a:rPr>
              <a:t>Oráculo · Foto del segmento · 15-sep-2026 · Fuentes: INEGI Censo 2020 ITER y DENUE · Euromonitor Passport (estudio Funcionales 14-sep) · Google Trends · Chedraui (VTEX), HEB, Naturecan, Amazon MX · Meta Ad Library · Residente.mx · YouTube · grados: MEDIDO · DERIVADO · JUICIO · verificación en VERIFICACION.md</a:t>
            </a:r>
          </a:p>
        </p:txBody>
      </p:sp>
      <p:sp>
        <p:nvSpPr>
          <p:cNvPr id="170" name="TextBox 169"/>
          <p:cNvSpPr txBox="1"/>
          <p:nvPr/>
        </p:nvSpPr>
        <p:spPr>
          <a:xfrm>
            <a:off x="11247120" y="6537960"/>
            <a:ext cx="64008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700" b="1">
                <a:solidFill>
                  <a:srgbClr val="7A8894"/>
                </a:solidFill>
                <a:latin typeface="Helvetica Neue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5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20040" y="201168"/>
            <a:ext cx="91440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>
                <a:solidFill>
                  <a:srgbClr val="7A8894"/>
                </a:solidFill>
                <a:latin typeface="Helvetica Neue"/>
              </a:rPr>
              <a:t>Café funcional · Monterrey / Audiencia completa /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206240" y="173736"/>
            <a:ext cx="7315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1">
                <a:solidFill>
                  <a:srgbClr val="122A3A"/>
                </a:solidFill>
                <a:latin typeface="Helvetica Neue"/>
              </a:rPr>
              <a:t>¿Qué les interesa?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692640" y="228600"/>
            <a:ext cx="219456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750" b="1">
                <a:solidFill>
                  <a:srgbClr val="7A8894"/>
                </a:solidFill>
                <a:latin typeface="Helvetica Neue"/>
              </a:rPr>
              <a:t>ORÁCULO · FOTO DEL SEGMENTO · BIA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566928"/>
            <a:ext cx="91440" cy="91440"/>
          </a:xfrm>
          <a:prstGeom prst="rect">
            <a:avLst/>
          </a:prstGeom>
          <a:solidFill>
            <a:srgbClr val="2AB0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530352"/>
            <a:ext cx="274320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Audiencia completa</a:t>
            </a:r>
          </a:p>
        </p:txBody>
      </p:sp>
      <p:sp>
        <p:nvSpPr>
          <p:cNvPr id="8" name="Rectangle 7"/>
          <p:cNvSpPr/>
          <p:nvPr/>
        </p:nvSpPr>
        <p:spPr>
          <a:xfrm>
            <a:off x="2377440" y="566928"/>
            <a:ext cx="91440" cy="91440"/>
          </a:xfrm>
          <a:prstGeom prst="rect">
            <a:avLst/>
          </a:prstGeom>
          <a:solidFill>
            <a:srgbClr val="B9E6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514600" y="530352"/>
            <a:ext cx="365760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baseline: ZMM 18 municipios (ciudad) · México (sexo, edad, hogar)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20040" y="777240"/>
            <a:ext cx="11521440" cy="237744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3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84632" y="905256"/>
            <a:ext cx="1042416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122A3A"/>
                </a:solidFill>
                <a:latin typeface="Helvetica Neue"/>
              </a:rPr>
              <a:t>Afinidades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4632" y="1106424"/>
            <a:ext cx="1115568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Marcas, cuentas y lugares con los que el segmento tiene más afinidad que el baseline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0927080" y="905256"/>
            <a:ext cx="749808" cy="1828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1E9E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0927080" y="923544"/>
            <a:ext cx="74980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50" b="1">
                <a:solidFill>
                  <a:srgbClr val="1E9E5A"/>
                </a:solidFill>
                <a:latin typeface="Helvetica Neue"/>
              </a:rPr>
              <a:t>MEDIDO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84632" y="2953512"/>
            <a:ext cx="11192256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7A8894"/>
                </a:solidFill>
                <a:latin typeface="Helvetica Neue"/>
              </a:rPr>
              <a:t>Trends rising · anaquel · Ad Library · escena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" y="1325880"/>
            <a:ext cx="2011680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>
                <a:solidFill>
                  <a:srgbClr val="122A3A"/>
                </a:solidFill>
                <a:latin typeface="Helvetica Neue"/>
              </a:rPr>
              <a:t>Habits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2920" y="1572768"/>
            <a:ext cx="2011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1">
                <a:solidFill>
                  <a:srgbClr val="2AB09E"/>
                </a:solidFill>
                <a:latin typeface="Helvetica Neue"/>
              </a:rPr>
              <a:t>rising · HEB $593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02920" y="1901952"/>
            <a:ext cx="21031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700" b="0">
                <a:solidFill>
                  <a:srgbClr val="7A8894"/>
                </a:solidFill>
                <a:latin typeface="Helvetica Neue"/>
              </a:rPr>
              <a:t>Proteína vegana regia; en la taza de Kali; pauta en Meta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834640" y="1280160"/>
            <a:ext cx="283464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1">
                <a:solidFill>
                  <a:srgbClr val="122A3A"/>
                </a:solidFill>
                <a:latin typeface="Helvetica Neue"/>
              </a:rPr>
              <a:t>Birdman Falcon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834640" y="1444751"/>
            <a:ext cx="283464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1">
                <a:solidFill>
                  <a:srgbClr val="2AB09E"/>
                </a:solidFill>
                <a:latin typeface="Helvetica Neue"/>
              </a:rPr>
              <a:t>rising · $479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834640" y="1591056"/>
            <a:ext cx="28803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630" b="0">
                <a:solidFill>
                  <a:srgbClr val="7A8894"/>
                </a:solidFill>
                <a:latin typeface="Helvetica Neue"/>
              </a:rPr>
              <a:t>La proteína del latte de Tim Hortons; «creatina birdman costco»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852160" y="1280160"/>
            <a:ext cx="283464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1">
                <a:solidFill>
                  <a:srgbClr val="122A3A"/>
                </a:solidFill>
                <a:latin typeface="Helvetica Neue"/>
              </a:rPr>
              <a:t>Kali Coffee Roasters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852160" y="1444751"/>
            <a:ext cx="283464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1">
                <a:solidFill>
                  <a:srgbClr val="2AB09E"/>
                </a:solidFill>
                <a:latin typeface="Helvetica Neue"/>
              </a:rPr>
              <a:t>escena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852160" y="1591056"/>
            <a:ext cx="28803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630" b="0">
                <a:solidFill>
                  <a:srgbClr val="7A8894"/>
                </a:solidFill>
                <a:latin typeface="Helvetica Neue"/>
              </a:rPr>
              <a:t>Protein Cold Foam 15 g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69680" y="1280160"/>
            <a:ext cx="283464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1">
                <a:solidFill>
                  <a:srgbClr val="122A3A"/>
                </a:solidFill>
                <a:latin typeface="Helvetica Neue"/>
              </a:rPr>
              <a:t>Panhelia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869680" y="1444751"/>
            <a:ext cx="283464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1">
                <a:solidFill>
                  <a:srgbClr val="2AB09E"/>
                </a:solidFill>
                <a:latin typeface="Helvetica Neue"/>
              </a:rPr>
              <a:t>escena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869680" y="1591056"/>
            <a:ext cx="28803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630" b="0">
                <a:solidFill>
                  <a:srgbClr val="7A8894"/>
                </a:solidFill>
                <a:latin typeface="Helvetica Neue"/>
              </a:rPr>
              <a:t>Especializada en café + proteína, San Pedro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834640" y="1874519"/>
            <a:ext cx="283464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1">
                <a:solidFill>
                  <a:srgbClr val="122A3A"/>
                </a:solidFill>
                <a:latin typeface="Helvetica Neue"/>
              </a:rPr>
              <a:t>Tim Hortons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834640" y="2039112"/>
            <a:ext cx="283464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1">
                <a:solidFill>
                  <a:srgbClr val="2AB09E"/>
                </a:solidFill>
                <a:latin typeface="Helvetica Neue"/>
              </a:rPr>
              <a:t>escena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834640" y="2185415"/>
            <a:ext cx="28803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630" b="0">
                <a:solidFill>
                  <a:srgbClr val="7A8894"/>
                </a:solidFill>
                <a:latin typeface="Helvetica Neue"/>
              </a:rPr>
              <a:t>24 g Falcon en 591 ml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852160" y="1874519"/>
            <a:ext cx="283464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1">
                <a:solidFill>
                  <a:srgbClr val="122A3A"/>
                </a:solidFill>
                <a:latin typeface="Helvetica Neue"/>
              </a:rPr>
              <a:t>Optimum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852160" y="2039112"/>
            <a:ext cx="283464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1">
                <a:solidFill>
                  <a:srgbClr val="2AB09E"/>
                </a:solidFill>
                <a:latin typeface="Helvetica Neue"/>
              </a:rPr>
              <a:t>$930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852160" y="2185415"/>
            <a:ext cx="28803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630" b="0">
                <a:solidFill>
                  <a:srgbClr val="7A8894"/>
                </a:solidFill>
                <a:latin typeface="Helvetica Neue"/>
              </a:rPr>
              <a:t>El whey estándar del gym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869680" y="1874519"/>
            <a:ext cx="283464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1">
                <a:solidFill>
                  <a:srgbClr val="122A3A"/>
                </a:solidFill>
                <a:latin typeface="Helvetica Neue"/>
              </a:rPr>
              <a:t>Costco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869680" y="2039112"/>
            <a:ext cx="283464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1">
                <a:solidFill>
                  <a:srgbClr val="2AB09E"/>
                </a:solidFill>
                <a:latin typeface="Helvetica Neue"/>
              </a:rPr>
              <a:t>rising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869680" y="2185415"/>
            <a:ext cx="28803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630" b="0">
                <a:solidFill>
                  <a:srgbClr val="7A8894"/>
                </a:solidFill>
                <a:latin typeface="Helvetica Neue"/>
              </a:rPr>
              <a:t>El club de precio de la proteína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2834640" y="2468880"/>
            <a:ext cx="283464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1">
                <a:solidFill>
                  <a:srgbClr val="122A3A"/>
                </a:solidFill>
                <a:latin typeface="Helvetica Neue"/>
              </a:rPr>
              <a:t>Pro Suplementos Mx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2834640" y="2633472"/>
            <a:ext cx="283464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1">
                <a:solidFill>
                  <a:srgbClr val="2AB09E"/>
                </a:solidFill>
                <a:latin typeface="Helvetica Neue"/>
              </a:rPr>
              <a:t>pauta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2834640" y="2779776"/>
            <a:ext cx="28803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630" b="0">
                <a:solidFill>
                  <a:srgbClr val="7A8894"/>
                </a:solidFill>
                <a:latin typeface="Helvetica Neue"/>
              </a:rPr>
              <a:t>«2 proteínas + creatina $2,150»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852160" y="2468880"/>
            <a:ext cx="283464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1">
                <a:solidFill>
                  <a:srgbClr val="122A3A"/>
                </a:solidFill>
                <a:latin typeface="Helvetica Neue"/>
              </a:rPr>
              <a:t>Naturecan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852160" y="2633472"/>
            <a:ext cx="283464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1">
                <a:solidFill>
                  <a:srgbClr val="2AB09E"/>
                </a:solidFill>
                <a:latin typeface="Helvetica Neue"/>
              </a:rPr>
              <a:t>en línea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852160" y="2779776"/>
            <a:ext cx="28803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630" b="0">
                <a:solidFill>
                  <a:srgbClr val="7A8894"/>
                </a:solidFill>
                <a:latin typeface="Helvetica Neue"/>
              </a:rPr>
              <a:t>Café proteico 21 g + 80 mg cafeína, $593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8869680" y="2468880"/>
            <a:ext cx="283464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1">
                <a:solidFill>
                  <a:srgbClr val="122A3A"/>
                </a:solidFill>
                <a:latin typeface="Helvetica Neue"/>
              </a:rPr>
              <a:t>Bulletproof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8869680" y="2633472"/>
            <a:ext cx="283464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1">
                <a:solidFill>
                  <a:srgbClr val="2AB09E"/>
                </a:solidFill>
                <a:latin typeface="Helvetica Neue"/>
              </a:rPr>
              <a:t>−97%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8869680" y="2779776"/>
            <a:ext cx="28803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630" b="0">
                <a:solidFill>
                  <a:srgbClr val="7A8894"/>
                </a:solidFill>
                <a:latin typeface="Helvetica Neue"/>
              </a:rPr>
              <a:t>Sólo Amazon; 0 anuncios en MX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320040" y="3291840"/>
            <a:ext cx="5669280" cy="306324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3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484632" y="3419856"/>
            <a:ext cx="457200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122A3A"/>
                </a:solidFill>
                <a:latin typeface="Helvetica Neue"/>
              </a:rPr>
              <a:t>Intereses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484632" y="3621024"/>
            <a:ext cx="530352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Índice Google Trends: último año (barra) contra hace cinco años (barra clara); relativo, no porcentaje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5074920" y="3419856"/>
            <a:ext cx="749808" cy="1828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D98E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5074920" y="3438144"/>
            <a:ext cx="74980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50" b="1">
                <a:solidFill>
                  <a:srgbClr val="D98E1A"/>
                </a:solidFill>
                <a:latin typeface="Helvetica Neue"/>
              </a:rPr>
              <a:t>DERIVADO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484632" y="6153912"/>
            <a:ext cx="5340096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7A8894"/>
                </a:solidFill>
                <a:latin typeface="Helvetica Neue"/>
              </a:rPr>
              <a:t>Google Trends MX 5 años (índice relativo; dos consultas, escalas no comparables entre bloques)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502920" y="3840480"/>
            <a:ext cx="155448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0">
                <a:solidFill>
                  <a:srgbClr val="122A3A"/>
                </a:solidFill>
                <a:latin typeface="Helvetica Neue"/>
              </a:rPr>
              <a:t>Creatina</a:t>
            </a:r>
          </a:p>
        </p:txBody>
      </p:sp>
      <p:sp>
        <p:nvSpPr>
          <p:cNvPr id="53" name="Rectangle 52"/>
          <p:cNvSpPr/>
          <p:nvPr/>
        </p:nvSpPr>
        <p:spPr>
          <a:xfrm>
            <a:off x="2103120" y="3858768"/>
            <a:ext cx="2651760" cy="109728"/>
          </a:xfrm>
          <a:prstGeom prst="rect">
            <a:avLst/>
          </a:prstGeom>
          <a:solidFill>
            <a:srgbClr val="E3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Rectangle 53"/>
          <p:cNvSpPr/>
          <p:nvPr/>
        </p:nvSpPr>
        <p:spPr>
          <a:xfrm>
            <a:off x="2103120" y="3858768"/>
            <a:ext cx="2651760" cy="109728"/>
          </a:xfrm>
          <a:prstGeom prst="rect">
            <a:avLst/>
          </a:prstGeom>
          <a:solidFill>
            <a:srgbClr val="2AB0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4800600" y="3831336"/>
            <a:ext cx="109728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1">
                <a:solidFill>
                  <a:srgbClr val="122A3A"/>
                </a:solidFill>
                <a:latin typeface="Helvetica Neue"/>
              </a:rPr>
              <a:t>73.3</a:t>
            </a:r>
          </a:p>
        </p:txBody>
      </p:sp>
      <p:sp>
        <p:nvSpPr>
          <p:cNvPr id="56" name="Rectangle 55"/>
          <p:cNvSpPr/>
          <p:nvPr/>
        </p:nvSpPr>
        <p:spPr>
          <a:xfrm>
            <a:off x="2103120" y="3995928"/>
            <a:ext cx="2651760" cy="82296"/>
          </a:xfrm>
          <a:prstGeom prst="rect">
            <a:avLst/>
          </a:prstGeom>
          <a:solidFill>
            <a:srgbClr val="E3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Rectangle 56"/>
          <p:cNvSpPr/>
          <p:nvPr/>
        </p:nvSpPr>
        <p:spPr>
          <a:xfrm>
            <a:off x="2103120" y="3995928"/>
            <a:ext cx="2127196" cy="82296"/>
          </a:xfrm>
          <a:prstGeom prst="rect">
            <a:avLst/>
          </a:prstGeom>
          <a:solidFill>
            <a:srgbClr val="B9E6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4800600" y="3968496"/>
            <a:ext cx="109728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0">
                <a:solidFill>
                  <a:srgbClr val="7A8894"/>
                </a:solidFill>
                <a:latin typeface="Helvetica Neue"/>
              </a:rPr>
              <a:t>58.8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502920" y="4224528"/>
            <a:ext cx="155448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0">
                <a:solidFill>
                  <a:srgbClr val="122A3A"/>
                </a:solidFill>
                <a:latin typeface="Helvetica Neue"/>
              </a:rPr>
              <a:t>Gimnasio</a:t>
            </a:r>
          </a:p>
        </p:txBody>
      </p:sp>
      <p:sp>
        <p:nvSpPr>
          <p:cNvPr id="60" name="Rectangle 59"/>
          <p:cNvSpPr/>
          <p:nvPr/>
        </p:nvSpPr>
        <p:spPr>
          <a:xfrm>
            <a:off x="2103120" y="4242816"/>
            <a:ext cx="2651760" cy="109728"/>
          </a:xfrm>
          <a:prstGeom prst="rect">
            <a:avLst/>
          </a:prstGeom>
          <a:solidFill>
            <a:srgbClr val="E3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2103120" y="4242816"/>
            <a:ext cx="1902900" cy="109728"/>
          </a:xfrm>
          <a:prstGeom prst="rect">
            <a:avLst/>
          </a:prstGeom>
          <a:solidFill>
            <a:srgbClr val="2AB0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4800600" y="4215384"/>
            <a:ext cx="109728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1">
                <a:solidFill>
                  <a:srgbClr val="122A3A"/>
                </a:solidFill>
                <a:latin typeface="Helvetica Neue"/>
              </a:rPr>
              <a:t>52.6</a:t>
            </a:r>
          </a:p>
        </p:txBody>
      </p:sp>
      <p:sp>
        <p:nvSpPr>
          <p:cNvPr id="63" name="Rectangle 62"/>
          <p:cNvSpPr/>
          <p:nvPr/>
        </p:nvSpPr>
        <p:spPr>
          <a:xfrm>
            <a:off x="2103120" y="4379976"/>
            <a:ext cx="2651760" cy="82296"/>
          </a:xfrm>
          <a:prstGeom prst="rect">
            <a:avLst/>
          </a:prstGeom>
          <a:solidFill>
            <a:srgbClr val="E3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Rectangle 63"/>
          <p:cNvSpPr/>
          <p:nvPr/>
        </p:nvSpPr>
        <p:spPr>
          <a:xfrm>
            <a:off x="2103120" y="4379976"/>
            <a:ext cx="1732869" cy="82296"/>
          </a:xfrm>
          <a:prstGeom prst="rect">
            <a:avLst/>
          </a:prstGeom>
          <a:solidFill>
            <a:srgbClr val="B9E6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TextBox 64"/>
          <p:cNvSpPr txBox="1"/>
          <p:nvPr/>
        </p:nvSpPr>
        <p:spPr>
          <a:xfrm>
            <a:off x="4800600" y="4352544"/>
            <a:ext cx="109728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0">
                <a:solidFill>
                  <a:srgbClr val="7A8894"/>
                </a:solidFill>
                <a:latin typeface="Helvetica Neue"/>
              </a:rPr>
              <a:t>47.9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502920" y="4608576"/>
            <a:ext cx="155448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0">
                <a:solidFill>
                  <a:srgbClr val="122A3A"/>
                </a:solidFill>
                <a:latin typeface="Helvetica Neue"/>
              </a:rPr>
              <a:t>Proteína</a:t>
            </a:r>
          </a:p>
        </p:txBody>
      </p:sp>
      <p:sp>
        <p:nvSpPr>
          <p:cNvPr id="67" name="Rectangle 66"/>
          <p:cNvSpPr/>
          <p:nvPr/>
        </p:nvSpPr>
        <p:spPr>
          <a:xfrm>
            <a:off x="2103120" y="4626864"/>
            <a:ext cx="2651760" cy="109728"/>
          </a:xfrm>
          <a:prstGeom prst="rect">
            <a:avLst/>
          </a:prstGeom>
          <a:solidFill>
            <a:srgbClr val="E3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Rectangle 67"/>
          <p:cNvSpPr/>
          <p:nvPr/>
        </p:nvSpPr>
        <p:spPr>
          <a:xfrm>
            <a:off x="2103120" y="4626864"/>
            <a:ext cx="1595397" cy="109728"/>
          </a:xfrm>
          <a:prstGeom prst="rect">
            <a:avLst/>
          </a:prstGeom>
          <a:solidFill>
            <a:srgbClr val="2AB0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TextBox 68"/>
          <p:cNvSpPr txBox="1"/>
          <p:nvPr/>
        </p:nvSpPr>
        <p:spPr>
          <a:xfrm>
            <a:off x="4800600" y="4599432"/>
            <a:ext cx="109728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1">
                <a:solidFill>
                  <a:srgbClr val="122A3A"/>
                </a:solidFill>
                <a:latin typeface="Helvetica Neue"/>
              </a:rPr>
              <a:t>44.1</a:t>
            </a:r>
          </a:p>
        </p:txBody>
      </p:sp>
      <p:sp>
        <p:nvSpPr>
          <p:cNvPr id="70" name="Rectangle 69"/>
          <p:cNvSpPr/>
          <p:nvPr/>
        </p:nvSpPr>
        <p:spPr>
          <a:xfrm>
            <a:off x="2103120" y="4764024"/>
            <a:ext cx="2651760" cy="82296"/>
          </a:xfrm>
          <a:prstGeom prst="rect">
            <a:avLst/>
          </a:prstGeom>
          <a:solidFill>
            <a:srgbClr val="E3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>
            <a:off x="2103120" y="4764024"/>
            <a:ext cx="933361" cy="82296"/>
          </a:xfrm>
          <a:prstGeom prst="rect">
            <a:avLst/>
          </a:prstGeom>
          <a:solidFill>
            <a:srgbClr val="B9E6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4800600" y="4736592"/>
            <a:ext cx="109728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0">
                <a:solidFill>
                  <a:srgbClr val="7A8894"/>
                </a:solidFill>
                <a:latin typeface="Helvetica Neue"/>
              </a:rPr>
              <a:t>25.8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502920" y="4992624"/>
            <a:ext cx="155448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0">
                <a:solidFill>
                  <a:srgbClr val="122A3A"/>
                </a:solidFill>
                <a:latin typeface="Helvetica Neue"/>
              </a:rPr>
              <a:t>Café con proteína</a:t>
            </a:r>
          </a:p>
        </p:txBody>
      </p:sp>
      <p:sp>
        <p:nvSpPr>
          <p:cNvPr id="74" name="Rectangle 73"/>
          <p:cNvSpPr/>
          <p:nvPr/>
        </p:nvSpPr>
        <p:spPr>
          <a:xfrm>
            <a:off x="2103120" y="5010912"/>
            <a:ext cx="2651760" cy="109728"/>
          </a:xfrm>
          <a:prstGeom prst="rect">
            <a:avLst/>
          </a:prstGeom>
          <a:solidFill>
            <a:srgbClr val="E3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Rectangle 74"/>
          <p:cNvSpPr/>
          <p:nvPr/>
        </p:nvSpPr>
        <p:spPr>
          <a:xfrm>
            <a:off x="2103120" y="5010912"/>
            <a:ext cx="61500" cy="109728"/>
          </a:xfrm>
          <a:prstGeom prst="rect">
            <a:avLst/>
          </a:prstGeom>
          <a:solidFill>
            <a:srgbClr val="2AB0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TextBox 75"/>
          <p:cNvSpPr txBox="1"/>
          <p:nvPr/>
        </p:nvSpPr>
        <p:spPr>
          <a:xfrm>
            <a:off x="4800600" y="4983480"/>
            <a:ext cx="109728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1">
                <a:solidFill>
                  <a:srgbClr val="122A3A"/>
                </a:solidFill>
                <a:latin typeface="Helvetica Neue"/>
              </a:rPr>
              <a:t>1.7</a:t>
            </a:r>
          </a:p>
        </p:txBody>
      </p:sp>
      <p:sp>
        <p:nvSpPr>
          <p:cNvPr id="77" name="Rectangle 76"/>
          <p:cNvSpPr/>
          <p:nvPr/>
        </p:nvSpPr>
        <p:spPr>
          <a:xfrm>
            <a:off x="2103120" y="5148072"/>
            <a:ext cx="2651760" cy="82296"/>
          </a:xfrm>
          <a:prstGeom prst="rect">
            <a:avLst/>
          </a:prstGeom>
          <a:solidFill>
            <a:srgbClr val="E3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Rectangle 77"/>
          <p:cNvSpPr/>
          <p:nvPr/>
        </p:nvSpPr>
        <p:spPr>
          <a:xfrm>
            <a:off x="2103120" y="5148072"/>
            <a:ext cx="18288" cy="82296"/>
          </a:xfrm>
          <a:prstGeom prst="rect">
            <a:avLst/>
          </a:prstGeom>
          <a:solidFill>
            <a:srgbClr val="B9E6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TextBox 78"/>
          <p:cNvSpPr txBox="1"/>
          <p:nvPr/>
        </p:nvSpPr>
        <p:spPr>
          <a:xfrm>
            <a:off x="4800600" y="5120640"/>
            <a:ext cx="109728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0">
                <a:solidFill>
                  <a:srgbClr val="7A8894"/>
                </a:solidFill>
                <a:latin typeface="Helvetica Neue"/>
              </a:rPr>
              <a:t>0.0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502920" y="5376672"/>
            <a:ext cx="155448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0">
                <a:solidFill>
                  <a:srgbClr val="122A3A"/>
                </a:solidFill>
                <a:latin typeface="Helvetica Neue"/>
              </a:rPr>
              <a:t>Bulletproof coffee</a:t>
            </a:r>
          </a:p>
        </p:txBody>
      </p:sp>
      <p:sp>
        <p:nvSpPr>
          <p:cNvPr id="81" name="Rectangle 80"/>
          <p:cNvSpPr/>
          <p:nvPr/>
        </p:nvSpPr>
        <p:spPr>
          <a:xfrm>
            <a:off x="2103120" y="5394959"/>
            <a:ext cx="2651760" cy="109728"/>
          </a:xfrm>
          <a:prstGeom prst="rect">
            <a:avLst/>
          </a:prstGeom>
          <a:solidFill>
            <a:srgbClr val="E3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Rectangle 81"/>
          <p:cNvSpPr/>
          <p:nvPr/>
        </p:nvSpPr>
        <p:spPr>
          <a:xfrm>
            <a:off x="2103120" y="5394959"/>
            <a:ext cx="18288" cy="109728"/>
          </a:xfrm>
          <a:prstGeom prst="rect">
            <a:avLst/>
          </a:prstGeom>
          <a:solidFill>
            <a:srgbClr val="2AB0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TextBox 82"/>
          <p:cNvSpPr txBox="1"/>
          <p:nvPr/>
        </p:nvSpPr>
        <p:spPr>
          <a:xfrm>
            <a:off x="4800600" y="5367528"/>
            <a:ext cx="109728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1">
                <a:solidFill>
                  <a:srgbClr val="122A3A"/>
                </a:solidFill>
                <a:latin typeface="Helvetica Neue"/>
              </a:rPr>
              <a:t>0.1</a:t>
            </a:r>
          </a:p>
        </p:txBody>
      </p:sp>
      <p:sp>
        <p:nvSpPr>
          <p:cNvPr id="84" name="Rectangle 83"/>
          <p:cNvSpPr/>
          <p:nvPr/>
        </p:nvSpPr>
        <p:spPr>
          <a:xfrm>
            <a:off x="2103120" y="5532120"/>
            <a:ext cx="2651760" cy="82296"/>
          </a:xfrm>
          <a:prstGeom prst="rect">
            <a:avLst/>
          </a:prstGeom>
          <a:solidFill>
            <a:srgbClr val="E3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Rectangle 84"/>
          <p:cNvSpPr/>
          <p:nvPr/>
        </p:nvSpPr>
        <p:spPr>
          <a:xfrm>
            <a:off x="2103120" y="5532120"/>
            <a:ext cx="123001" cy="82296"/>
          </a:xfrm>
          <a:prstGeom prst="rect">
            <a:avLst/>
          </a:prstGeom>
          <a:solidFill>
            <a:srgbClr val="B9E6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6" name="TextBox 85"/>
          <p:cNvSpPr txBox="1"/>
          <p:nvPr/>
        </p:nvSpPr>
        <p:spPr>
          <a:xfrm>
            <a:off x="4800600" y="5504688"/>
            <a:ext cx="109728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0">
                <a:solidFill>
                  <a:srgbClr val="7A8894"/>
                </a:solidFill>
                <a:latin typeface="Helvetica Neue"/>
              </a:rPr>
              <a:t>3.4</a:t>
            </a:r>
          </a:p>
        </p:txBody>
      </p:sp>
      <p:sp>
        <p:nvSpPr>
          <p:cNvPr id="87" name="Rounded Rectangle 86"/>
          <p:cNvSpPr/>
          <p:nvPr/>
        </p:nvSpPr>
        <p:spPr>
          <a:xfrm>
            <a:off x="6172200" y="3291840"/>
            <a:ext cx="5669280" cy="306324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3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8" name="TextBox 87"/>
          <p:cNvSpPr txBox="1"/>
          <p:nvPr/>
        </p:nvSpPr>
        <p:spPr>
          <a:xfrm>
            <a:off x="6336792" y="3419856"/>
            <a:ext cx="457200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122A3A"/>
                </a:solidFill>
                <a:latin typeface="Helvetica Neue"/>
              </a:rPr>
              <a:t>Qué escriben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6336792" y="3621024"/>
            <a:ext cx="530352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Consultas más buscadas y en ascenso; verbatims</a:t>
            </a:r>
          </a:p>
        </p:txBody>
      </p:sp>
      <p:sp>
        <p:nvSpPr>
          <p:cNvPr id="90" name="Rounded Rectangle 89"/>
          <p:cNvSpPr/>
          <p:nvPr/>
        </p:nvSpPr>
        <p:spPr>
          <a:xfrm>
            <a:off x="10927080" y="3419856"/>
            <a:ext cx="749808" cy="1828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D98E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TextBox 90"/>
          <p:cNvSpPr txBox="1"/>
          <p:nvPr/>
        </p:nvSpPr>
        <p:spPr>
          <a:xfrm>
            <a:off x="10927080" y="3438144"/>
            <a:ext cx="74980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50" b="1">
                <a:solidFill>
                  <a:srgbClr val="D98E1A"/>
                </a:solidFill>
                <a:latin typeface="Helvetica Neue"/>
              </a:rPr>
              <a:t>DERIVADO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6336792" y="6153912"/>
            <a:ext cx="5340096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7A8894"/>
                </a:solidFill>
                <a:latin typeface="Helvetica Neue"/>
              </a:rPr>
              <a:t>Google Trends relacionadas · YouTube (yt-dlp) · fichas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6355080" y="3794760"/>
            <a:ext cx="265176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1">
                <a:solidFill>
                  <a:srgbClr val="7A8894"/>
                </a:solidFill>
                <a:latin typeface="Helvetica Neue"/>
              </a:rPr>
              <a:t>MÁS BUSCADAS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9098280" y="3794760"/>
            <a:ext cx="265176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1">
                <a:solidFill>
                  <a:srgbClr val="7A8894"/>
                </a:solidFill>
                <a:latin typeface="Helvetica Neue"/>
              </a:rPr>
              <a:t>EN ASCENSO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6355080" y="3986784"/>
            <a:ext cx="265176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0">
                <a:solidFill>
                  <a:srgbClr val="122A3A"/>
                </a:solidFill>
                <a:latin typeface="Helvetica Neue"/>
              </a:rPr>
              <a:t>qué es proteína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6355080" y="4206240"/>
            <a:ext cx="265176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0">
                <a:solidFill>
                  <a:srgbClr val="122A3A"/>
                </a:solidFill>
                <a:latin typeface="Helvetica Neue"/>
              </a:rPr>
              <a:t>proteína whey</a:t>
            </a:r>
          </a:p>
        </p:txBody>
      </p:sp>
      <p:sp>
        <p:nvSpPr>
          <p:cNvPr id="97" name="TextBox 96"/>
          <p:cNvSpPr txBox="1"/>
          <p:nvPr/>
        </p:nvSpPr>
        <p:spPr>
          <a:xfrm>
            <a:off x="6355080" y="4425696"/>
            <a:ext cx="265176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0">
                <a:solidFill>
                  <a:srgbClr val="122A3A"/>
                </a:solidFill>
                <a:latin typeface="Helvetica Neue"/>
              </a:rPr>
              <a:t>proteína para qué sirve</a:t>
            </a:r>
          </a:p>
        </p:txBody>
      </p:sp>
      <p:sp>
        <p:nvSpPr>
          <p:cNvPr id="98" name="TextBox 97"/>
          <p:cNvSpPr txBox="1"/>
          <p:nvPr/>
        </p:nvSpPr>
        <p:spPr>
          <a:xfrm>
            <a:off x="6355080" y="4645152"/>
            <a:ext cx="265176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0">
                <a:solidFill>
                  <a:srgbClr val="122A3A"/>
                </a:solidFill>
                <a:latin typeface="Helvetica Neue"/>
              </a:rPr>
              <a:t>bulletproof coffee receta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6355080" y="4864608"/>
            <a:ext cx="265176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0">
                <a:solidFill>
                  <a:srgbClr val="122A3A"/>
                </a:solidFill>
                <a:latin typeface="Helvetica Neue"/>
              </a:rPr>
              <a:t>keto coffee</a:t>
            </a:r>
          </a:p>
        </p:txBody>
      </p:sp>
      <p:sp>
        <p:nvSpPr>
          <p:cNvPr id="100" name="TextBox 99"/>
          <p:cNvSpPr txBox="1"/>
          <p:nvPr/>
        </p:nvSpPr>
        <p:spPr>
          <a:xfrm>
            <a:off x="6355080" y="5084064"/>
            <a:ext cx="265176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0">
                <a:solidFill>
                  <a:srgbClr val="122A3A"/>
                </a:solidFill>
                <a:latin typeface="Helvetica Neue"/>
              </a:rPr>
              <a:t>mct oil</a:t>
            </a:r>
          </a:p>
        </p:txBody>
      </p:sp>
      <p:sp>
        <p:nvSpPr>
          <p:cNvPr id="101" name="TextBox 100"/>
          <p:cNvSpPr txBox="1"/>
          <p:nvPr/>
        </p:nvSpPr>
        <p:spPr>
          <a:xfrm>
            <a:off x="9098280" y="3986784"/>
            <a:ext cx="265176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1">
                <a:solidFill>
                  <a:srgbClr val="2AB09E"/>
                </a:solidFill>
                <a:latin typeface="Helvetica Neue"/>
              </a:rPr>
              <a:t>habits proteina</a:t>
            </a:r>
          </a:p>
        </p:txBody>
      </p:sp>
      <p:sp>
        <p:nvSpPr>
          <p:cNvPr id="102" name="TextBox 101"/>
          <p:cNvSpPr txBox="1"/>
          <p:nvPr/>
        </p:nvSpPr>
        <p:spPr>
          <a:xfrm>
            <a:off x="9098280" y="4206240"/>
            <a:ext cx="265176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1">
                <a:solidFill>
                  <a:srgbClr val="2AB09E"/>
                </a:solidFill>
                <a:latin typeface="Helvetica Neue"/>
              </a:rPr>
              <a:t>creatina birdman</a:t>
            </a:r>
          </a:p>
        </p:txBody>
      </p:sp>
      <p:sp>
        <p:nvSpPr>
          <p:cNvPr id="103" name="TextBox 102"/>
          <p:cNvSpPr txBox="1"/>
          <p:nvPr/>
        </p:nvSpPr>
        <p:spPr>
          <a:xfrm>
            <a:off x="9098280" y="4425696"/>
            <a:ext cx="265176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1">
                <a:solidFill>
                  <a:srgbClr val="2AB09E"/>
                </a:solidFill>
                <a:latin typeface="Helvetica Neue"/>
              </a:rPr>
              <a:t>creatina birdman costco</a:t>
            </a:r>
          </a:p>
        </p:txBody>
      </p:sp>
      <p:sp>
        <p:nvSpPr>
          <p:cNvPr id="104" name="TextBox 103"/>
          <p:cNvSpPr txBox="1"/>
          <p:nvPr/>
        </p:nvSpPr>
        <p:spPr>
          <a:xfrm>
            <a:off x="9098280" y="4645152"/>
            <a:ext cx="265176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1">
                <a:solidFill>
                  <a:srgbClr val="2AB09E"/>
                </a:solidFill>
                <a:latin typeface="Helvetica Neue"/>
              </a:rPr>
              <a:t>cuánta proteína debo consumir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9098280" y="4864608"/>
            <a:ext cx="265176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1">
                <a:solidFill>
                  <a:srgbClr val="2AB09E"/>
                </a:solidFill>
                <a:latin typeface="Helvetica Neue"/>
              </a:rPr>
              <a:t>bulletproof coffee dónde comprar</a:t>
            </a:r>
          </a:p>
        </p:txBody>
      </p:sp>
      <p:sp>
        <p:nvSpPr>
          <p:cNvPr id="106" name="TextBox 105"/>
          <p:cNvSpPr txBox="1"/>
          <p:nvPr/>
        </p:nvSpPr>
        <p:spPr>
          <a:xfrm>
            <a:off x="6355080" y="5440680"/>
            <a:ext cx="53035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750" b="0">
                <a:solidFill>
                  <a:srgbClr val="122A3A"/>
                </a:solidFill>
                <a:latin typeface="Helvetica Neue"/>
              </a:rPr>
              <a:t>«una taza de café bien cargado sin azúcar… me da mucha energía» (26 likes) · «el pre entreno tiene demasiada cafeína… ansiedad» · «¿si tomo café bien cargado y tomo creatina es malo?»</a:t>
            </a:r>
          </a:p>
        </p:txBody>
      </p:sp>
      <p:sp>
        <p:nvSpPr>
          <p:cNvPr id="107" name="TextBox 106"/>
          <p:cNvSpPr txBox="1"/>
          <p:nvPr/>
        </p:nvSpPr>
        <p:spPr>
          <a:xfrm>
            <a:off x="320040" y="6537960"/>
            <a:ext cx="1005840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7A8894"/>
                </a:solidFill>
                <a:latin typeface="Helvetica Neue"/>
              </a:rPr>
              <a:t>Oráculo · Foto del segmento · 15-sep-2026 · Fuentes: INEGI Censo 2020 ITER y DENUE · Euromonitor Passport (estudio Funcionales 14-sep) · Google Trends · Chedraui (VTEX), HEB, Naturecan, Amazon MX · Meta Ad Library · Residente.mx · YouTube · grados: MEDIDO · DERIVADO · JUICIO · verificación en VERIFICACION.md</a:t>
            </a:r>
          </a:p>
        </p:txBody>
      </p:sp>
      <p:sp>
        <p:nvSpPr>
          <p:cNvPr id="108" name="TextBox 107"/>
          <p:cNvSpPr txBox="1"/>
          <p:nvPr/>
        </p:nvSpPr>
        <p:spPr>
          <a:xfrm>
            <a:off x="11247120" y="6537960"/>
            <a:ext cx="64008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700" b="1">
                <a:solidFill>
                  <a:srgbClr val="7A8894"/>
                </a:solidFill>
                <a:latin typeface="Helvetica Neue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5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20040" y="201168"/>
            <a:ext cx="91440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>
                <a:solidFill>
                  <a:srgbClr val="7A8894"/>
                </a:solidFill>
                <a:latin typeface="Helvetica Neue"/>
              </a:rPr>
              <a:t>Café funcional · Monterrey / Audiencia completa /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206240" y="173736"/>
            <a:ext cx="7315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1">
                <a:solidFill>
                  <a:srgbClr val="122A3A"/>
                </a:solidFill>
                <a:latin typeface="Helvetica Neue"/>
              </a:rPr>
              <a:t>¿Cómo ven el mundo?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692640" y="228600"/>
            <a:ext cx="219456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750" b="1">
                <a:solidFill>
                  <a:srgbClr val="7A8894"/>
                </a:solidFill>
                <a:latin typeface="Helvetica Neue"/>
              </a:rPr>
              <a:t>ORÁCULO · FOTO DEL SEGMENTO · BIA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20040" y="777240"/>
            <a:ext cx="5669280" cy="557784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3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84632" y="905256"/>
            <a:ext cx="457200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122A3A"/>
                </a:solidFill>
                <a:latin typeface="Helvetica Neue"/>
              </a:rPr>
              <a:t>Personalidad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4632" y="1106424"/>
            <a:ext cx="530352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Big Five del segmento; JUICIO derivado de textos reales, anclado a Passport Lifestyles 2025 (nacional)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074920" y="905256"/>
            <a:ext cx="749808" cy="1828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D63B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074920" y="923544"/>
            <a:ext cx="74980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50" b="1">
                <a:solidFill>
                  <a:srgbClr val="D63B3B"/>
                </a:solidFill>
                <a:latin typeface="Helvetica Neue"/>
              </a:rPr>
              <a:t>JUICIO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4632" y="6153912"/>
            <a:ext cx="5340096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7A8894"/>
                </a:solidFill>
                <a:latin typeface="Helvetica Neue"/>
              </a:rPr>
              <a:t>Textos reales (YouTube, fichas, prensa) anclados a Passport Lifestyles 2025; sin medición psicométrica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1371600"/>
            <a:ext cx="16459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122A3A"/>
                </a:solidFill>
                <a:latin typeface="Helvetica Neue"/>
              </a:rPr>
              <a:t>Responsabilidad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194560" y="1426464"/>
            <a:ext cx="3108960" cy="128016"/>
          </a:xfrm>
          <a:prstGeom prst="rect">
            <a:avLst/>
          </a:prstGeom>
          <a:solidFill>
            <a:srgbClr val="E3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194560" y="1426464"/>
            <a:ext cx="2487168" cy="128016"/>
          </a:xfrm>
          <a:prstGeom prst="rect">
            <a:avLst/>
          </a:prstGeom>
          <a:solidFill>
            <a:srgbClr val="2AB0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394960" y="1371600"/>
            <a:ext cx="45720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1">
                <a:solidFill>
                  <a:srgbClr val="122A3A"/>
                </a:solidFill>
                <a:latin typeface="Helvetica Neue"/>
              </a:rPr>
              <a:t>80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" y="1609344"/>
            <a:ext cx="53949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rutina, «llevo 15 días entrenando», mide gramos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2920" y="1938528"/>
            <a:ext cx="16459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122A3A"/>
                </a:solidFill>
                <a:latin typeface="Helvetica Neue"/>
              </a:rPr>
              <a:t>Apertura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194560" y="1993392"/>
            <a:ext cx="3108960" cy="128016"/>
          </a:xfrm>
          <a:prstGeom prst="rect">
            <a:avLst/>
          </a:prstGeom>
          <a:solidFill>
            <a:srgbClr val="E3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2194560" y="1993392"/>
            <a:ext cx="1803196" cy="128016"/>
          </a:xfrm>
          <a:prstGeom prst="rect">
            <a:avLst/>
          </a:prstGeom>
          <a:solidFill>
            <a:srgbClr val="2AB0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394960" y="1938528"/>
            <a:ext cx="45720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1">
                <a:solidFill>
                  <a:srgbClr val="122A3A"/>
                </a:solidFill>
                <a:latin typeface="Helvetica Neue"/>
              </a:rPr>
              <a:t>58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2176272"/>
            <a:ext cx="53949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prueban marcas y sabores; desconfían del pre-entreno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2505456"/>
            <a:ext cx="16459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122A3A"/>
                </a:solidFill>
                <a:latin typeface="Helvetica Neue"/>
              </a:rPr>
              <a:t>Extraversión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194560" y="2560320"/>
            <a:ext cx="3108960" cy="128016"/>
          </a:xfrm>
          <a:prstGeom prst="rect">
            <a:avLst/>
          </a:prstGeom>
          <a:solidFill>
            <a:srgbClr val="E3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2194560" y="2560320"/>
            <a:ext cx="1709928" cy="128016"/>
          </a:xfrm>
          <a:prstGeom prst="rect">
            <a:avLst/>
          </a:prstGeom>
          <a:solidFill>
            <a:srgbClr val="2AB0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5394960" y="2505456"/>
            <a:ext cx="45720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1">
                <a:solidFill>
                  <a:srgbClr val="122A3A"/>
                </a:solidFill>
                <a:latin typeface="Helvetica Neue"/>
              </a:rPr>
              <a:t>55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02920" y="2743200"/>
            <a:ext cx="53949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el gym es social, el café es individual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02920" y="3072384"/>
            <a:ext cx="16459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122A3A"/>
                </a:solidFill>
                <a:latin typeface="Helvetica Neue"/>
              </a:rPr>
              <a:t>Amabilidad</a:t>
            </a:r>
          </a:p>
        </p:txBody>
      </p:sp>
      <p:sp>
        <p:nvSpPr>
          <p:cNvPr id="28" name="Rectangle 27"/>
          <p:cNvSpPr/>
          <p:nvPr/>
        </p:nvSpPr>
        <p:spPr>
          <a:xfrm>
            <a:off x="2194560" y="3127248"/>
            <a:ext cx="3108960" cy="128016"/>
          </a:xfrm>
          <a:prstGeom prst="rect">
            <a:avLst/>
          </a:prstGeom>
          <a:solidFill>
            <a:srgbClr val="E3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2194560" y="3127248"/>
            <a:ext cx="1865376" cy="128016"/>
          </a:xfrm>
          <a:prstGeom prst="rect">
            <a:avLst/>
          </a:prstGeom>
          <a:solidFill>
            <a:srgbClr val="2AB0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5394960" y="3072384"/>
            <a:ext cx="45720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1">
                <a:solidFill>
                  <a:srgbClr val="122A3A"/>
                </a:solidFill>
                <a:latin typeface="Helvetica Neue"/>
              </a:rPr>
              <a:t>60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02920" y="3310128"/>
            <a:ext cx="53949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preguntan y comparten en comentarios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02920" y="3639312"/>
            <a:ext cx="16459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122A3A"/>
                </a:solidFill>
                <a:latin typeface="Helvetica Neue"/>
              </a:rPr>
              <a:t>Neuroticismo</a:t>
            </a:r>
          </a:p>
        </p:txBody>
      </p:sp>
      <p:sp>
        <p:nvSpPr>
          <p:cNvPr id="33" name="Rectangle 32"/>
          <p:cNvSpPr/>
          <p:nvPr/>
        </p:nvSpPr>
        <p:spPr>
          <a:xfrm>
            <a:off x="2194560" y="3694176"/>
            <a:ext cx="3108960" cy="128016"/>
          </a:xfrm>
          <a:prstGeom prst="rect">
            <a:avLst/>
          </a:prstGeom>
          <a:solidFill>
            <a:srgbClr val="E3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2194560" y="3694176"/>
            <a:ext cx="1399032" cy="128016"/>
          </a:xfrm>
          <a:prstGeom prst="rect">
            <a:avLst/>
          </a:prstGeom>
          <a:solidFill>
            <a:srgbClr val="2AB0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5394960" y="3639312"/>
            <a:ext cx="45720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1">
                <a:solidFill>
                  <a:srgbClr val="122A3A"/>
                </a:solidFill>
                <a:latin typeface="Helvetica Neue"/>
              </a:rPr>
              <a:t>45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02920" y="3877056"/>
            <a:ext cx="53949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«ansiedad», «insomnio»: cuidan la cafeína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02920" y="4343400"/>
            <a:ext cx="5303520" cy="17373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900" b="0">
                <a:solidFill>
                  <a:srgbClr val="122A3A"/>
                </a:solidFill>
                <a:latin typeface="Helvetica Neue"/>
              </a:rPr>
              <a:t>Disciplinados, prácticos y sin azúcar. El café es herramienta, no ritual: energía antes de entrenar y proteína después. Deciden en gramos, cafeína y hora; desconfían del pre-entreno y de las promesas.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6172200" y="777240"/>
            <a:ext cx="5669280" cy="26974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3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6336792" y="905256"/>
            <a:ext cx="457200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122A3A"/>
                </a:solidFill>
                <a:latin typeface="Helvetica Neue"/>
              </a:rPr>
              <a:t>Cómo hablan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336792" y="1106424"/>
            <a:ext cx="530352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Frases reales del segmento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10927080" y="905256"/>
            <a:ext cx="749808" cy="1828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D98E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10927080" y="923544"/>
            <a:ext cx="74980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50" b="1">
                <a:solidFill>
                  <a:srgbClr val="D98E1A"/>
                </a:solidFill>
                <a:latin typeface="Helvetica Neue"/>
              </a:rPr>
              <a:t>DERIVADO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336792" y="3273552"/>
            <a:ext cx="5340096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7A8894"/>
                </a:solidFill>
                <a:latin typeface="Helvetica Neue"/>
              </a:rPr>
              <a:t>Google Trends relacionadas · YouTube (yt-dlp) · fichas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355080" y="1325880"/>
            <a:ext cx="5303520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900" b="0">
                <a:solidFill>
                  <a:srgbClr val="122A3A"/>
                </a:solidFill>
                <a:latin typeface="Helvetica Neue"/>
              </a:rPr>
              <a:t>«una taza de café bien cargado sin azúcar… me da mucha energía» · «el pre-entreno tiene demasiada cafeína» · «¿si tomo café y creatina es malo?» · «para quienes se levantan temprano y entrenan por la mañana» · «alcanzar la ingesta diaria de proteína»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6172200" y="3611880"/>
            <a:ext cx="5669280" cy="27432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3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6336792" y="3739896"/>
            <a:ext cx="457200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122A3A"/>
                </a:solidFill>
                <a:latin typeface="Helvetica Neue"/>
              </a:rPr>
              <a:t>Palabras que no dirían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6336792" y="3941064"/>
            <a:ext cx="530352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Lo que suena a otro segmento o a agencia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10927080" y="3739896"/>
            <a:ext cx="749808" cy="1828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D63B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10927080" y="3758184"/>
            <a:ext cx="74980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50" b="1">
                <a:solidFill>
                  <a:srgbClr val="D63B3B"/>
                </a:solidFill>
                <a:latin typeface="Helvetica Neue"/>
              </a:rPr>
              <a:t>JUICIO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6336792" y="6153912"/>
            <a:ext cx="5340096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7A8894"/>
                </a:solidFill>
                <a:latin typeface="Helvetica Neue"/>
              </a:rPr>
              <a:t>Textos reales (YouTube, fichas, prensa) anclados a Passport Lifestyles 2025; sin medición psicométrica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6355080" y="4160520"/>
            <a:ext cx="5303520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900" b="0">
                <a:solidFill>
                  <a:srgbClr val="122A3A"/>
                </a:solidFill>
                <a:latin typeface="Helvetica Neue"/>
              </a:rPr>
              <a:t>gourmet · ritual · «a prueba de balas» · keto · detox · milagro · quema grasa · «energía natural» sin gramos · premium · indulgente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320040" y="6537960"/>
            <a:ext cx="1005840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7A8894"/>
                </a:solidFill>
                <a:latin typeface="Helvetica Neue"/>
              </a:rPr>
              <a:t>Oráculo · Foto del segmento · 15-sep-2026 · Fuentes: INEGI Censo 2020 ITER y DENUE · Euromonitor Passport (estudio Funcionales 14-sep) · Google Trends · Chedraui (VTEX), HEB, Naturecan, Amazon MX · Meta Ad Library · Residente.mx · YouTube · grados: MEDIDO · DERIVADO · JUICIO · verificación en VERIFICACION.md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11247120" y="6537960"/>
            <a:ext cx="64008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700" b="1">
                <a:solidFill>
                  <a:srgbClr val="7A8894"/>
                </a:solidFill>
                <a:latin typeface="Helvetica Neue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5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20040" y="201168"/>
            <a:ext cx="91440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>
                <a:solidFill>
                  <a:srgbClr val="7A8894"/>
                </a:solidFill>
                <a:latin typeface="Helvetica Neue"/>
              </a:rPr>
              <a:t>Café funcional · Monterrey / Audiencia completa /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206240" y="173736"/>
            <a:ext cx="7315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1">
                <a:solidFill>
                  <a:srgbClr val="122A3A"/>
                </a:solidFill>
                <a:latin typeface="Helvetica Neue"/>
              </a:rPr>
              <a:t>¿Qué los mueve?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692640" y="228600"/>
            <a:ext cx="219456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750" b="1">
                <a:solidFill>
                  <a:srgbClr val="7A8894"/>
                </a:solidFill>
                <a:latin typeface="Helvetica Neue"/>
              </a:rPr>
              <a:t>ORÁCULO · FOTO DEL SEGMENTO · BIA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20040" y="777240"/>
            <a:ext cx="5669280" cy="557784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3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84632" y="905256"/>
            <a:ext cx="457200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122A3A"/>
                </a:solidFill>
                <a:latin typeface="Helvetica Neue"/>
              </a:rPr>
              <a:t>Valores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4632" y="1106424"/>
            <a:ext cx="530352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Schwartz; lo que guía sus decisiones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074920" y="905256"/>
            <a:ext cx="749808" cy="1828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D63B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074920" y="923544"/>
            <a:ext cx="74980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50" b="1">
                <a:solidFill>
                  <a:srgbClr val="D63B3B"/>
                </a:solidFill>
                <a:latin typeface="Helvetica Neue"/>
              </a:rPr>
              <a:t>JUICIO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4632" y="6153912"/>
            <a:ext cx="5340096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7A8894"/>
                </a:solidFill>
                <a:latin typeface="Helvetica Neue"/>
              </a:rPr>
              <a:t>Textos reales (YouTube, fichas, prensa) anclados a Passport Lifestyles 2025; sin medición psicométrica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1371600"/>
            <a:ext cx="53035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122A3A"/>
                </a:solidFill>
                <a:latin typeface="Helvetica Neue"/>
              </a:rPr>
              <a:t>Logro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1591056"/>
            <a:ext cx="5303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0">
                <a:solidFill>
                  <a:srgbClr val="7A8894"/>
                </a:solidFill>
                <a:latin typeface="Helvetica Neue"/>
              </a:rPr>
              <a:t>el cuerpo como resultado medible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1938528"/>
            <a:ext cx="53035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122A3A"/>
                </a:solidFill>
                <a:latin typeface="Helvetica Neue"/>
              </a:rPr>
              <a:t>Autodirección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2157984"/>
            <a:ext cx="5303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0">
                <a:solidFill>
                  <a:srgbClr val="7A8894"/>
                </a:solidFill>
                <a:latin typeface="Helvetica Neue"/>
              </a:rPr>
              <a:t>«a mi manera»: sin azúcar, sin pre-entreno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" y="2505456"/>
            <a:ext cx="53035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122A3A"/>
                </a:solidFill>
                <a:latin typeface="Helvetica Neue"/>
              </a:rPr>
              <a:t>Seguridad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2920" y="2724912"/>
            <a:ext cx="5303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0">
                <a:solidFill>
                  <a:srgbClr val="7A8894"/>
                </a:solidFill>
                <a:latin typeface="Helvetica Neue"/>
              </a:rPr>
              <a:t>ingredientes, gramos, «¿es malo?»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02920" y="3072384"/>
            <a:ext cx="53035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122A3A"/>
                </a:solidFill>
                <a:latin typeface="Helvetica Neue"/>
              </a:rPr>
              <a:t>Hedonismo controlado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3291839"/>
            <a:ext cx="5303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0">
                <a:solidFill>
                  <a:srgbClr val="7A8894"/>
                </a:solidFill>
                <a:latin typeface="Helvetica Neue"/>
              </a:rPr>
              <a:t>sabor moka o cinnamon roll, cero azúcar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3639312"/>
            <a:ext cx="53035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122A3A"/>
                </a:solidFill>
                <a:latin typeface="Helvetica Neue"/>
              </a:rPr>
              <a:t>Conformidad al grupo fit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3858768"/>
            <a:ext cx="5303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0">
                <a:solidFill>
                  <a:srgbClr val="7A8894"/>
                </a:solidFill>
                <a:latin typeface="Helvetica Neue"/>
              </a:rPr>
              <a:t>lo que toma el gym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4846320"/>
            <a:ext cx="5303520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900" b="0">
                <a:solidFill>
                  <a:srgbClr val="122A3A"/>
                </a:solidFill>
                <a:latin typeface="Helvetica Neue"/>
              </a:rPr>
              <a:t>Valores · Tradición del esfuerzo y pertenencia al grupo del gym guían la compra; la marca entra si el grupo la valida.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172200" y="777240"/>
            <a:ext cx="5669280" cy="557784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3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336792" y="905256"/>
            <a:ext cx="457200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122A3A"/>
                </a:solidFill>
                <a:latin typeface="Helvetica Neue"/>
              </a:rPr>
              <a:t>Necesidades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336792" y="1106424"/>
            <a:ext cx="530352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Lo que el producto tiene que resolver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10927080" y="905256"/>
            <a:ext cx="749808" cy="1828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D63B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10927080" y="923544"/>
            <a:ext cx="74980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50" b="1">
                <a:solidFill>
                  <a:srgbClr val="D63B3B"/>
                </a:solidFill>
                <a:latin typeface="Helvetica Neue"/>
              </a:rPr>
              <a:t>JUICIO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36792" y="6153912"/>
            <a:ext cx="5340096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7A8894"/>
                </a:solidFill>
                <a:latin typeface="Helvetica Neue"/>
              </a:rPr>
              <a:t>Textos reales (YouTube, fichas, prensa) anclados a Passport Lifestyles 2025; sin medición psicométrica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355080" y="1371600"/>
            <a:ext cx="53035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122A3A"/>
                </a:solidFill>
                <a:latin typeface="Helvetica Neue"/>
              </a:rPr>
              <a:t>Energía sin castigo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355080" y="1591056"/>
            <a:ext cx="5303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0">
                <a:solidFill>
                  <a:srgbClr val="7A8894"/>
                </a:solidFill>
                <a:latin typeface="Helvetica Neue"/>
              </a:rPr>
              <a:t>cafeína sí, ansiedad no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355080" y="1938528"/>
            <a:ext cx="53035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122A3A"/>
                </a:solidFill>
                <a:latin typeface="Helvetica Neue"/>
              </a:rPr>
              <a:t>Cerrar la cuota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355080" y="2157984"/>
            <a:ext cx="5303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0">
                <a:solidFill>
                  <a:srgbClr val="7A8894"/>
                </a:solidFill>
                <a:latin typeface="Helvetica Neue"/>
              </a:rPr>
              <a:t>«alcanzar la ingesta diaria de proteína»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355080" y="2505456"/>
            <a:ext cx="53035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122A3A"/>
                </a:solidFill>
                <a:latin typeface="Helvetica Neue"/>
              </a:rPr>
              <a:t>Rapidez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55080" y="2724912"/>
            <a:ext cx="5303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0">
                <a:solidFill>
                  <a:srgbClr val="7A8894"/>
                </a:solidFill>
                <a:latin typeface="Helvetica Neue"/>
              </a:rPr>
              <a:t>antes de las 7, en el auto, en el gym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355080" y="3072384"/>
            <a:ext cx="53035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122A3A"/>
                </a:solidFill>
                <a:latin typeface="Helvetica Neue"/>
              </a:rPr>
              <a:t>Claridad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355080" y="3291839"/>
            <a:ext cx="5303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0">
                <a:solidFill>
                  <a:srgbClr val="7A8894"/>
                </a:solidFill>
                <a:latin typeface="Helvetica Neue"/>
              </a:rPr>
              <a:t>cuántos gramos, cuánta cafeína, con qué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355080" y="3639312"/>
            <a:ext cx="53035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122A3A"/>
                </a:solidFill>
                <a:latin typeface="Helvetica Neue"/>
              </a:rPr>
              <a:t>Pertenencia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355080" y="3858768"/>
            <a:ext cx="5303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0">
                <a:solidFill>
                  <a:srgbClr val="7A8894"/>
                </a:solidFill>
                <a:latin typeface="Helvetica Neue"/>
              </a:rPr>
              <a:t>la marca que toma el gym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355080" y="4846320"/>
            <a:ext cx="5303520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900" b="0">
                <a:solidFill>
                  <a:srgbClr val="122A3A"/>
                </a:solidFill>
                <a:latin typeface="Helvetica Neue"/>
              </a:rPr>
              <a:t>Necesidades · Sus decisiones las guía la eficiencia: el producto que resuelve dos cosas en una taza.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320040" y="6537960"/>
            <a:ext cx="1005840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7A8894"/>
                </a:solidFill>
                <a:latin typeface="Helvetica Neue"/>
              </a:rPr>
              <a:t>Oráculo · Foto del segmento · 15-sep-2026 · Fuentes: INEGI Censo 2020 ITER y DENUE · Euromonitor Passport (estudio Funcionales 14-sep) · Google Trends · Chedraui (VTEX), HEB, Naturecan, Amazon MX · Meta Ad Library · Residente.mx · YouTube · grados: MEDIDO · DERIVADO · JUICIO · verificación en VERIFICACION.md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1247120" y="6537960"/>
            <a:ext cx="64008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700" b="1">
                <a:solidFill>
                  <a:srgbClr val="7A8894"/>
                </a:solidFill>
                <a:latin typeface="Helvetica Neue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5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20040" y="201168"/>
            <a:ext cx="91440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>
                <a:solidFill>
                  <a:srgbClr val="7A8894"/>
                </a:solidFill>
                <a:latin typeface="Helvetica Neue"/>
              </a:rPr>
              <a:t>Café funcional · Monterrey / Audiencia completa /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206240" y="173736"/>
            <a:ext cx="7315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1">
                <a:solidFill>
                  <a:srgbClr val="122A3A"/>
                </a:solidFill>
                <a:latin typeface="Helvetica Neue"/>
              </a:rPr>
              <a:t>¿Cuáles son sus hábitos online?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692640" y="228600"/>
            <a:ext cx="219456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750" b="1">
                <a:solidFill>
                  <a:srgbClr val="7A8894"/>
                </a:solidFill>
                <a:latin typeface="Helvetica Neue"/>
              </a:rPr>
              <a:t>ORÁCULO · FOTO DEL SEGMENTO · BIA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566928"/>
            <a:ext cx="91440" cy="91440"/>
          </a:xfrm>
          <a:prstGeom prst="rect">
            <a:avLst/>
          </a:prstGeom>
          <a:solidFill>
            <a:srgbClr val="2AB0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530352"/>
            <a:ext cx="274320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Audiencia completa</a:t>
            </a:r>
          </a:p>
        </p:txBody>
      </p:sp>
      <p:sp>
        <p:nvSpPr>
          <p:cNvPr id="8" name="Rectangle 7"/>
          <p:cNvSpPr/>
          <p:nvPr/>
        </p:nvSpPr>
        <p:spPr>
          <a:xfrm>
            <a:off x="2377440" y="566928"/>
            <a:ext cx="91440" cy="91440"/>
          </a:xfrm>
          <a:prstGeom prst="rect">
            <a:avLst/>
          </a:prstGeom>
          <a:solidFill>
            <a:srgbClr val="B9E6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514600" y="530352"/>
            <a:ext cx="365760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baseline: ZMM 18 municipios (ciudad) · México (sexo, edad, hogar)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20040" y="777240"/>
            <a:ext cx="5669280" cy="22860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3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84632" y="905256"/>
            <a:ext cx="457200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122A3A"/>
                </a:solidFill>
                <a:latin typeface="Helvetica Neue"/>
              </a:rPr>
              <a:t>Dispositivo y conexión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4632" y="1106424"/>
            <a:ext cx="530352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Hogares con celular, internet, computadora, TV de paga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74920" y="905256"/>
            <a:ext cx="749808" cy="1828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1E9E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074920" y="923544"/>
            <a:ext cx="74980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50" b="1">
                <a:solidFill>
                  <a:srgbClr val="1E9E5A"/>
                </a:solidFill>
                <a:latin typeface="Helvetica Neue"/>
              </a:rPr>
              <a:t>MEDIDO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84632" y="2862072"/>
            <a:ext cx="5340096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7A8894"/>
                </a:solidFill>
                <a:latin typeface="Helvetica Neue"/>
              </a:rPr>
              <a:t>INEGI Censo 2020 ITER, 7 municipios ponderados por viviendas vs total nacional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" y="1325880"/>
            <a:ext cx="155448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0">
                <a:solidFill>
                  <a:srgbClr val="122A3A"/>
                </a:solidFill>
                <a:latin typeface="Helvetica Neue"/>
              </a:rPr>
              <a:t>Celular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103120" y="1344168"/>
            <a:ext cx="2651760" cy="109728"/>
          </a:xfrm>
          <a:prstGeom prst="rect">
            <a:avLst/>
          </a:prstGeom>
          <a:solidFill>
            <a:srgbClr val="E3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2103120" y="1344168"/>
            <a:ext cx="2460833" cy="109728"/>
          </a:xfrm>
          <a:prstGeom prst="rect">
            <a:avLst/>
          </a:prstGeom>
          <a:solidFill>
            <a:srgbClr val="2AB0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4800600" y="1316736"/>
            <a:ext cx="109728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1">
                <a:solidFill>
                  <a:srgbClr val="122A3A"/>
                </a:solidFill>
                <a:latin typeface="Helvetica Neue"/>
              </a:rPr>
              <a:t>92.8%</a:t>
            </a:r>
          </a:p>
        </p:txBody>
      </p:sp>
      <p:sp>
        <p:nvSpPr>
          <p:cNvPr id="20" name="Rectangle 19"/>
          <p:cNvSpPr/>
          <p:nvPr/>
        </p:nvSpPr>
        <p:spPr>
          <a:xfrm>
            <a:off x="2103120" y="1481328"/>
            <a:ext cx="2651760" cy="82296"/>
          </a:xfrm>
          <a:prstGeom prst="rect">
            <a:avLst/>
          </a:prstGeom>
          <a:solidFill>
            <a:srgbClr val="E3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2103120" y="1481328"/>
            <a:ext cx="2317638" cy="82296"/>
          </a:xfrm>
          <a:prstGeom prst="rect">
            <a:avLst/>
          </a:prstGeom>
          <a:solidFill>
            <a:srgbClr val="B9E6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4800600" y="1453895"/>
            <a:ext cx="109728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0">
                <a:solidFill>
                  <a:srgbClr val="7A8894"/>
                </a:solidFill>
                <a:latin typeface="Helvetica Neue"/>
              </a:rPr>
              <a:t>87.4%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02920" y="1709928"/>
            <a:ext cx="155448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0">
                <a:solidFill>
                  <a:srgbClr val="122A3A"/>
                </a:solidFill>
                <a:latin typeface="Helvetica Neue"/>
              </a:rPr>
              <a:t>Internet</a:t>
            </a:r>
          </a:p>
        </p:txBody>
      </p:sp>
      <p:sp>
        <p:nvSpPr>
          <p:cNvPr id="24" name="Rectangle 23"/>
          <p:cNvSpPr/>
          <p:nvPr/>
        </p:nvSpPr>
        <p:spPr>
          <a:xfrm>
            <a:off x="2103120" y="1728216"/>
            <a:ext cx="2651760" cy="109728"/>
          </a:xfrm>
          <a:prstGeom prst="rect">
            <a:avLst/>
          </a:prstGeom>
          <a:solidFill>
            <a:srgbClr val="E3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2103120" y="1728216"/>
            <a:ext cx="2073676" cy="109728"/>
          </a:xfrm>
          <a:prstGeom prst="rect">
            <a:avLst/>
          </a:prstGeom>
          <a:solidFill>
            <a:srgbClr val="2AB0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800600" y="1700784"/>
            <a:ext cx="109728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1">
                <a:solidFill>
                  <a:srgbClr val="122A3A"/>
                </a:solidFill>
                <a:latin typeface="Helvetica Neue"/>
              </a:rPr>
              <a:t>78.2%</a:t>
            </a:r>
          </a:p>
        </p:txBody>
      </p:sp>
      <p:sp>
        <p:nvSpPr>
          <p:cNvPr id="27" name="Rectangle 26"/>
          <p:cNvSpPr/>
          <p:nvPr/>
        </p:nvSpPr>
        <p:spPr>
          <a:xfrm>
            <a:off x="2103120" y="1865376"/>
            <a:ext cx="2651760" cy="82296"/>
          </a:xfrm>
          <a:prstGeom prst="rect">
            <a:avLst/>
          </a:prstGeom>
          <a:solidFill>
            <a:srgbClr val="E3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2103120" y="1865376"/>
            <a:ext cx="1378915" cy="82296"/>
          </a:xfrm>
          <a:prstGeom prst="rect">
            <a:avLst/>
          </a:prstGeom>
          <a:solidFill>
            <a:srgbClr val="B9E6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800600" y="1837943"/>
            <a:ext cx="109728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0">
                <a:solidFill>
                  <a:srgbClr val="7A8894"/>
                </a:solidFill>
                <a:latin typeface="Helvetica Neue"/>
              </a:rPr>
              <a:t>52.0%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02920" y="2093976"/>
            <a:ext cx="155448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0">
                <a:solidFill>
                  <a:srgbClr val="122A3A"/>
                </a:solidFill>
                <a:latin typeface="Helvetica Neue"/>
              </a:rPr>
              <a:t>Auto</a:t>
            </a:r>
          </a:p>
        </p:txBody>
      </p:sp>
      <p:sp>
        <p:nvSpPr>
          <p:cNvPr id="31" name="Rectangle 30"/>
          <p:cNvSpPr/>
          <p:nvPr/>
        </p:nvSpPr>
        <p:spPr>
          <a:xfrm>
            <a:off x="2103120" y="2112264"/>
            <a:ext cx="2651760" cy="109728"/>
          </a:xfrm>
          <a:prstGeom prst="rect">
            <a:avLst/>
          </a:prstGeom>
          <a:solidFill>
            <a:srgbClr val="E3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2103120" y="2112264"/>
            <a:ext cx="1697126" cy="109728"/>
          </a:xfrm>
          <a:prstGeom prst="rect">
            <a:avLst/>
          </a:prstGeom>
          <a:solidFill>
            <a:srgbClr val="2AB0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4800600" y="2084832"/>
            <a:ext cx="109728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1">
                <a:solidFill>
                  <a:srgbClr val="122A3A"/>
                </a:solidFill>
                <a:latin typeface="Helvetica Neue"/>
              </a:rPr>
              <a:t>64.0%</a:t>
            </a:r>
          </a:p>
        </p:txBody>
      </p:sp>
      <p:sp>
        <p:nvSpPr>
          <p:cNvPr id="34" name="Rectangle 33"/>
          <p:cNvSpPr/>
          <p:nvPr/>
        </p:nvSpPr>
        <p:spPr>
          <a:xfrm>
            <a:off x="2103120" y="2249424"/>
            <a:ext cx="2651760" cy="82296"/>
          </a:xfrm>
          <a:prstGeom prst="rect">
            <a:avLst/>
          </a:prstGeom>
          <a:solidFill>
            <a:srgbClr val="E3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2103120" y="2249424"/>
            <a:ext cx="1230416" cy="82296"/>
          </a:xfrm>
          <a:prstGeom prst="rect">
            <a:avLst/>
          </a:prstGeom>
          <a:solidFill>
            <a:srgbClr val="B9E6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4800600" y="2221992"/>
            <a:ext cx="109728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0">
                <a:solidFill>
                  <a:srgbClr val="7A8894"/>
                </a:solidFill>
                <a:latin typeface="Helvetica Neue"/>
              </a:rPr>
              <a:t>46.4%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02920" y="2478024"/>
            <a:ext cx="155448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0">
                <a:solidFill>
                  <a:srgbClr val="122A3A"/>
                </a:solidFill>
                <a:latin typeface="Helvetica Neue"/>
              </a:rPr>
              <a:t>Computadora</a:t>
            </a:r>
          </a:p>
        </p:txBody>
      </p:sp>
      <p:sp>
        <p:nvSpPr>
          <p:cNvPr id="38" name="Rectangle 37"/>
          <p:cNvSpPr/>
          <p:nvPr/>
        </p:nvSpPr>
        <p:spPr>
          <a:xfrm>
            <a:off x="2103120" y="2496312"/>
            <a:ext cx="2651760" cy="109728"/>
          </a:xfrm>
          <a:prstGeom prst="rect">
            <a:avLst/>
          </a:prstGeom>
          <a:solidFill>
            <a:srgbClr val="E3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2103120" y="2496312"/>
            <a:ext cx="1503547" cy="109728"/>
          </a:xfrm>
          <a:prstGeom prst="rect">
            <a:avLst/>
          </a:prstGeom>
          <a:solidFill>
            <a:srgbClr val="2AB0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4800600" y="2468880"/>
            <a:ext cx="109728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1">
                <a:solidFill>
                  <a:srgbClr val="122A3A"/>
                </a:solidFill>
                <a:latin typeface="Helvetica Neue"/>
              </a:rPr>
              <a:t>56.7%</a:t>
            </a:r>
          </a:p>
        </p:txBody>
      </p:sp>
      <p:sp>
        <p:nvSpPr>
          <p:cNvPr id="41" name="Rectangle 40"/>
          <p:cNvSpPr/>
          <p:nvPr/>
        </p:nvSpPr>
        <p:spPr>
          <a:xfrm>
            <a:off x="2103120" y="2633472"/>
            <a:ext cx="2651760" cy="82296"/>
          </a:xfrm>
          <a:prstGeom prst="rect">
            <a:avLst/>
          </a:prstGeom>
          <a:solidFill>
            <a:srgbClr val="E3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2103120" y="2633472"/>
            <a:ext cx="994410" cy="82296"/>
          </a:xfrm>
          <a:prstGeom prst="rect">
            <a:avLst/>
          </a:prstGeom>
          <a:solidFill>
            <a:srgbClr val="B9E6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4800600" y="2606040"/>
            <a:ext cx="109728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0">
                <a:solidFill>
                  <a:srgbClr val="7A8894"/>
                </a:solidFill>
                <a:latin typeface="Helvetica Neue"/>
              </a:rPr>
              <a:t>37.5%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6172200" y="777240"/>
            <a:ext cx="5669280" cy="22860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3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6336792" y="905256"/>
            <a:ext cx="457200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122A3A"/>
                </a:solidFill>
                <a:latin typeface="Helvetica Neue"/>
              </a:rPr>
              <a:t>Dónde se descubre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6336792" y="1106424"/>
            <a:ext cx="530352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Canales por los que llega el segmento al producto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10927080" y="905256"/>
            <a:ext cx="749808" cy="1828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D98E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10927080" y="923544"/>
            <a:ext cx="74980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50" b="1">
                <a:solidFill>
                  <a:srgbClr val="D98E1A"/>
                </a:solidFill>
                <a:latin typeface="Helvetica Neue"/>
              </a:rPr>
              <a:t>DERIVADO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6336792" y="2862072"/>
            <a:ext cx="5340096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7A8894"/>
                </a:solidFill>
                <a:latin typeface="Helvetica Neue"/>
              </a:rPr>
              <a:t>Censo 2020 · Passport 2025 · Ad Library · verbatims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6355080" y="1325880"/>
            <a:ext cx="530352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1">
                <a:solidFill>
                  <a:srgbClr val="122A3A"/>
                </a:solidFill>
                <a:latin typeface="Helvetica Neue"/>
              </a:rPr>
              <a:t>Instagram de cafeterías y nutriólogos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6355080" y="1490472"/>
            <a:ext cx="530352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Kali, Panhelia, Habits; el cold foam se descubre en foto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6355080" y="1709928"/>
            <a:ext cx="530352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1">
                <a:solidFill>
                  <a:srgbClr val="122A3A"/>
                </a:solidFill>
                <a:latin typeface="Helvetica Neue"/>
              </a:rPr>
              <a:t>YouTube y TikTok fitness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6355080" y="1874519"/>
            <a:ext cx="530352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«pre-entreno vs café», «errores con la proteína»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6355080" y="2093976"/>
            <a:ext cx="530352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1">
                <a:solidFill>
                  <a:srgbClr val="122A3A"/>
                </a:solidFill>
                <a:latin typeface="Helvetica Neue"/>
              </a:rPr>
              <a:t>La barra del gym y el drive-thru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6355080" y="2258568"/>
            <a:ext cx="530352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La Cafiteria en 11:11 Fitness; Tim Hortons en ruta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6355080" y="2478024"/>
            <a:ext cx="530352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1">
                <a:solidFill>
                  <a:srgbClr val="122A3A"/>
                </a:solidFill>
                <a:latin typeface="Helvetica Neue"/>
              </a:rPr>
              <a:t>Costco y Chedraui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6355080" y="2642616"/>
            <a:ext cx="530352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«creatina birdman costco» sube</a:t>
            </a:r>
          </a:p>
        </p:txBody>
      </p:sp>
      <p:sp>
        <p:nvSpPr>
          <p:cNvPr id="58" name="Rounded Rectangle 57"/>
          <p:cNvSpPr/>
          <p:nvPr/>
        </p:nvSpPr>
        <p:spPr>
          <a:xfrm>
            <a:off x="320040" y="3200400"/>
            <a:ext cx="5669280" cy="31546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3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484632" y="3328416"/>
            <a:ext cx="457200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122A3A"/>
                </a:solidFill>
                <a:latin typeface="Helvetica Neue"/>
              </a:rPr>
              <a:t>Días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484632" y="3529584"/>
            <a:ext cx="530352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Cuándo consume o busca en la semana</a:t>
            </a:r>
          </a:p>
        </p:txBody>
      </p:sp>
      <p:sp>
        <p:nvSpPr>
          <p:cNvPr id="61" name="Rounded Rectangle 60"/>
          <p:cNvSpPr/>
          <p:nvPr/>
        </p:nvSpPr>
        <p:spPr>
          <a:xfrm>
            <a:off x="5074920" y="3328416"/>
            <a:ext cx="749808" cy="1828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D63B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5074920" y="3346704"/>
            <a:ext cx="74980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50" b="1">
                <a:solidFill>
                  <a:srgbClr val="D63B3B"/>
                </a:solidFill>
                <a:latin typeface="Helvetica Neue"/>
              </a:rPr>
              <a:t>JUICIO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484632" y="6153912"/>
            <a:ext cx="5340096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7A8894"/>
                </a:solidFill>
                <a:latin typeface="Helvetica Neue"/>
              </a:rPr>
              <a:t>Verbatims, fichas (Naturecan: «entrenan por la mañana») y escena; sin actividad en X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502920" y="3749039"/>
            <a:ext cx="53035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122A3A"/>
                </a:solidFill>
                <a:latin typeface="Helvetica Neue"/>
              </a:rPr>
              <a:t>Lunes a viernes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502920" y="3968496"/>
            <a:ext cx="5303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0">
                <a:solidFill>
                  <a:srgbClr val="7A8894"/>
                </a:solidFill>
                <a:latin typeface="Helvetica Neue"/>
              </a:rPr>
              <a:t>con el gym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502920" y="4315968"/>
            <a:ext cx="53035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122A3A"/>
                </a:solidFill>
                <a:latin typeface="Helvetica Neue"/>
              </a:rPr>
              <a:t>Fin de semana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502920" y="4535424"/>
            <a:ext cx="5303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0">
                <a:solidFill>
                  <a:srgbClr val="7A8894"/>
                </a:solidFill>
                <a:latin typeface="Helvetica Neue"/>
              </a:rPr>
              <a:t>brunch, no función</a:t>
            </a:r>
          </a:p>
        </p:txBody>
      </p:sp>
      <p:sp>
        <p:nvSpPr>
          <p:cNvPr id="68" name="Rounded Rectangle 67"/>
          <p:cNvSpPr/>
          <p:nvPr/>
        </p:nvSpPr>
        <p:spPr>
          <a:xfrm>
            <a:off x="6172200" y="3200400"/>
            <a:ext cx="5669280" cy="31546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3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TextBox 68"/>
          <p:cNvSpPr txBox="1"/>
          <p:nvPr/>
        </p:nvSpPr>
        <p:spPr>
          <a:xfrm>
            <a:off x="6336792" y="3328416"/>
            <a:ext cx="457200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122A3A"/>
                </a:solidFill>
                <a:latin typeface="Helvetica Neue"/>
              </a:rPr>
              <a:t>Horas y calendario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6336792" y="3529584"/>
            <a:ext cx="530352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Momentos del día y del año</a:t>
            </a:r>
          </a:p>
        </p:txBody>
      </p:sp>
      <p:sp>
        <p:nvSpPr>
          <p:cNvPr id="71" name="Rounded Rectangle 70"/>
          <p:cNvSpPr/>
          <p:nvPr/>
        </p:nvSpPr>
        <p:spPr>
          <a:xfrm>
            <a:off x="10927080" y="3328416"/>
            <a:ext cx="749808" cy="1828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D63B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10927080" y="3346704"/>
            <a:ext cx="74980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50" b="1">
                <a:solidFill>
                  <a:srgbClr val="D63B3B"/>
                </a:solidFill>
                <a:latin typeface="Helvetica Neue"/>
              </a:rPr>
              <a:t>JUICIO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6336792" y="6153912"/>
            <a:ext cx="5340096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7A8894"/>
                </a:solidFill>
                <a:latin typeface="Helvetica Neue"/>
              </a:rPr>
              <a:t>Verbatims, fichas (Naturecan: «entrenan por la mañana») y escena; sin actividad en X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6355080" y="3749039"/>
            <a:ext cx="53035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122A3A"/>
                </a:solidFill>
                <a:latin typeface="Helvetica Neue"/>
              </a:rPr>
              <a:t>5-7 h · antes de entrenar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6355080" y="3968496"/>
            <a:ext cx="5303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0">
                <a:solidFill>
                  <a:srgbClr val="7A8894"/>
                </a:solidFill>
                <a:latin typeface="Helvetica Neue"/>
              </a:rPr>
              <a:t>café solo, cargado, sin azúcar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6355080" y="4315968"/>
            <a:ext cx="53035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122A3A"/>
                </a:solidFill>
                <a:latin typeface="Helvetica Neue"/>
              </a:rPr>
              <a:t>8-10 h · después del gym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6355080" y="4535424"/>
            <a:ext cx="5303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0">
                <a:solidFill>
                  <a:srgbClr val="7A8894"/>
                </a:solidFill>
                <a:latin typeface="Helvetica Neue"/>
              </a:rPr>
              <a:t>cold foam o latte con 15-24 g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6355080" y="4882896"/>
            <a:ext cx="53035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122A3A"/>
                </a:solidFill>
                <a:latin typeface="Helvetica Neue"/>
              </a:rPr>
              <a:t>Enero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6355080" y="5102352"/>
            <a:ext cx="5303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0">
                <a:solidFill>
                  <a:srgbClr val="7A8894"/>
                </a:solidFill>
                <a:latin typeface="Helvetica Neue"/>
              </a:rPr>
              <a:t>propósitos; «gimnasio» sube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6355080" y="5449823"/>
            <a:ext cx="53035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122A3A"/>
                </a:solidFill>
                <a:latin typeface="Helvetica Neue"/>
              </a:rPr>
              <a:t>Vuelta de vacaciones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6355080" y="5669279"/>
            <a:ext cx="5303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0">
                <a:solidFill>
                  <a:srgbClr val="7A8894"/>
                </a:solidFill>
                <a:latin typeface="Helvetica Neue"/>
              </a:rPr>
              <a:t>segunda ola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320040" y="6537960"/>
            <a:ext cx="1005840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7A8894"/>
                </a:solidFill>
                <a:latin typeface="Helvetica Neue"/>
              </a:rPr>
              <a:t>Oráculo · Foto del segmento · 15-sep-2026 · Fuentes: INEGI Censo 2020 ITER y DENUE · Euromonitor Passport (estudio Funcionales 14-sep) · Google Trends · Chedraui (VTEX), HEB, Naturecan, Amazon MX · Meta Ad Library · Residente.mx · YouTube · grados: MEDIDO · DERIVADO · JUICIO · verificación en VERIFICACION.md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11247120" y="6537960"/>
            <a:ext cx="64008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700" b="1">
                <a:solidFill>
                  <a:srgbClr val="7A8894"/>
                </a:solidFill>
                <a:latin typeface="Helvetica Neue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5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2651760"/>
            <a:ext cx="12191695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3200" b="1">
                <a:solidFill>
                  <a:srgbClr val="122A3A"/>
                </a:solidFill>
                <a:latin typeface="Helvetica Neue"/>
              </a:rPr>
              <a:t>Los del cold foam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286000" y="3474720"/>
            <a:ext cx="75895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200" b="0">
                <a:solidFill>
                  <a:srgbClr val="7A8894"/>
                </a:solidFill>
                <a:latin typeface="Helvetica Neue"/>
              </a:rPr>
              <a:t>25-35 · San Pedro y Valle Oriente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286000" y="3886200"/>
            <a:ext cx="75895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30000"/>
              </a:lnSpc>
            </a:pPr>
            <a:r>
              <a:rPr sz="1100" b="0">
                <a:solidFill>
                  <a:srgbClr val="122A3A"/>
                </a:solidFill>
                <a:latin typeface="Helvetica Neue"/>
              </a:rPr>
              <a:t>Cold brew con espuma de proteína vegana, sin azúcar, foto para IG. Van a Kali y Panhelia; conocen Habits.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86000" y="4754880"/>
            <a:ext cx="7589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2AB09E"/>
                </a:solidFill>
                <a:latin typeface="Helvetica Neue"/>
              </a:rPr>
              <a:t>crece · rising «habits proteina»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20040" y="6537960"/>
            <a:ext cx="1005840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7A8894"/>
                </a:solidFill>
                <a:latin typeface="Helvetica Neue"/>
              </a:rPr>
              <a:t>Oráculo · Foto del segmento · 15-sep-2026 · Fuentes: INEGI Censo 2020 ITER y DENUE · Euromonitor Passport (estudio Funcionales 14-sep) · Google Trends · Chedraui (VTEX), HEB, Naturecan, Amazon MX · Meta Ad Library · Residente.mx · YouTube · grados: MEDIDO · DERIVADO · JUICIO · verificación en VERIFICACION.md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47120" y="6537960"/>
            <a:ext cx="64008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700" b="1">
                <a:solidFill>
                  <a:srgbClr val="7A8894"/>
                </a:solidFill>
                <a:latin typeface="Helvetica Neue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5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20040" y="201168"/>
            <a:ext cx="91440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>
                <a:solidFill>
                  <a:srgbClr val="7A8894"/>
                </a:solidFill>
                <a:latin typeface="Helvetica Neue"/>
              </a:rPr>
              <a:t>Café funcional · Monterrey /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74036" y="173736"/>
            <a:ext cx="7315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1">
                <a:solidFill>
                  <a:srgbClr val="122A3A"/>
                </a:solidFill>
                <a:latin typeface="Helvetica Neue"/>
              </a:rPr>
              <a:t>Los del cold foam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692640" y="228600"/>
            <a:ext cx="219456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750" b="1">
                <a:solidFill>
                  <a:srgbClr val="7A8894"/>
                </a:solidFill>
                <a:latin typeface="Helvetica Neue"/>
              </a:rPr>
              <a:t>ORÁCULO · FOTO DEL SEGMENTO · BIA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20040" y="777240"/>
            <a:ext cx="3749039" cy="27432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3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84632" y="905256"/>
            <a:ext cx="2651759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122A3A"/>
                </a:solidFill>
                <a:latin typeface="Helvetica Neue"/>
              </a:rPr>
              <a:t>Persona del segmento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4632" y="1106424"/>
            <a:ext cx="3383279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Resumen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154679" y="905256"/>
            <a:ext cx="749808" cy="1828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D98E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154679" y="923544"/>
            <a:ext cx="74980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50" b="1">
                <a:solidFill>
                  <a:srgbClr val="D98E1A"/>
                </a:solidFill>
                <a:latin typeface="Helvetica Neue"/>
              </a:rPr>
              <a:t>DERIVADO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4632" y="3319272"/>
            <a:ext cx="3419856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7A8894"/>
                </a:solidFill>
                <a:latin typeface="Helvetica Neue"/>
              </a:rPr>
              <a:t>Hipótesis con 3 evidencias: Trends rising, escena Residente.mx, Ad Library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1280160"/>
            <a:ext cx="3383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300" b="1">
                <a:solidFill>
                  <a:srgbClr val="122A3A"/>
                </a:solidFill>
                <a:latin typeface="Helvetica Neue"/>
              </a:rPr>
              <a:t>25-35 · San Pedro, Valle Oriente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1600200"/>
            <a:ext cx="338328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0">
                <a:solidFill>
                  <a:srgbClr val="7A8894"/>
                </a:solidFill>
                <a:latin typeface="Helvetica Neue"/>
              </a:rPr>
              <a:t>escolaridad 13.2 · internet 87% (San Pedro)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2011680"/>
            <a:ext cx="338328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0">
                <a:solidFill>
                  <a:srgbClr val="122A3A"/>
                </a:solidFill>
                <a:latin typeface="Helvetica Neue"/>
              </a:rPr>
              <a:t>•  Piden cold foam proteico en Kali y Panhelia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2286000"/>
            <a:ext cx="338328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0">
                <a:solidFill>
                  <a:srgbClr val="122A3A"/>
                </a:solidFill>
                <a:latin typeface="Helvetica Neue"/>
              </a:rPr>
              <a:t>•  Proteína vegana (Habits) antes que whey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" y="2560320"/>
            <a:ext cx="338328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0">
                <a:solidFill>
                  <a:srgbClr val="122A3A"/>
                </a:solidFill>
                <a:latin typeface="Helvetica Neue"/>
              </a:rPr>
              <a:t>•  Leche de almendra, cero azúcar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2920" y="2834640"/>
            <a:ext cx="338328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0">
                <a:solidFill>
                  <a:srgbClr val="122A3A"/>
                </a:solidFill>
                <a:latin typeface="Helvetica Neue"/>
              </a:rPr>
              <a:t>•  Comparten la bebida en Instagram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206240" y="777240"/>
            <a:ext cx="3749039" cy="27432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3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4370831" y="905256"/>
            <a:ext cx="2651759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122A3A"/>
                </a:solidFill>
                <a:latin typeface="Helvetica Neue"/>
              </a:rPr>
              <a:t>Personalidad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370831" y="1106424"/>
            <a:ext cx="3383279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Intereses, necesidades y valores más relevantes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040879" y="905256"/>
            <a:ext cx="749808" cy="1828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D63B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040879" y="923544"/>
            <a:ext cx="74980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50" b="1">
                <a:solidFill>
                  <a:srgbClr val="D63B3B"/>
                </a:solidFill>
                <a:latin typeface="Helvetica Neue"/>
              </a:rPr>
              <a:t>JUICIO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370831" y="3319272"/>
            <a:ext cx="3419856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7A8894"/>
                </a:solidFill>
                <a:latin typeface="Helvetica Neue"/>
              </a:rPr>
              <a:t>Fichas de Habits/Kali, Residente.mx, verbatims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389120" y="1280160"/>
            <a:ext cx="11887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122A3A"/>
                </a:solidFill>
                <a:latin typeface="Helvetica Neue"/>
              </a:rPr>
              <a:t>Valores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389120" y="1508760"/>
            <a:ext cx="11887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0">
                <a:solidFill>
                  <a:srgbClr val="7A8894"/>
                </a:solidFill>
                <a:latin typeface="Helvetica Neue"/>
              </a:rPr>
              <a:t>Hedonismo controlado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389120" y="1728216"/>
            <a:ext cx="11887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0">
                <a:solidFill>
                  <a:srgbClr val="7A8894"/>
                </a:solidFill>
                <a:latin typeface="Helvetica Neue"/>
              </a:rPr>
              <a:t>Autodirección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389120" y="1947672"/>
            <a:ext cx="11887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0">
                <a:solidFill>
                  <a:srgbClr val="7A8894"/>
                </a:solidFill>
                <a:latin typeface="Helvetica Neue"/>
              </a:rPr>
              <a:t>Estimulación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577840" y="1280160"/>
            <a:ext cx="11887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122A3A"/>
                </a:solidFill>
                <a:latin typeface="Helvetica Neue"/>
              </a:rPr>
              <a:t>Intereses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577840" y="1508760"/>
            <a:ext cx="11887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0">
                <a:solidFill>
                  <a:srgbClr val="7A8894"/>
                </a:solidFill>
                <a:latin typeface="Helvetica Neue"/>
              </a:rPr>
              <a:t>Cold foam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577840" y="1728216"/>
            <a:ext cx="11887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0">
                <a:solidFill>
                  <a:srgbClr val="7A8894"/>
                </a:solidFill>
                <a:latin typeface="Helvetica Neue"/>
              </a:rPr>
              <a:t>Proteína vegana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577840" y="1947672"/>
            <a:ext cx="11887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0">
                <a:solidFill>
                  <a:srgbClr val="7A8894"/>
                </a:solidFill>
                <a:latin typeface="Helvetica Neue"/>
              </a:rPr>
              <a:t>Matcha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577840" y="2167128"/>
            <a:ext cx="11887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0">
                <a:solidFill>
                  <a:srgbClr val="7A8894"/>
                </a:solidFill>
                <a:latin typeface="Helvetica Neue"/>
              </a:rPr>
              <a:t>Café de especialidad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766560" y="1280160"/>
            <a:ext cx="11887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122A3A"/>
                </a:solidFill>
                <a:latin typeface="Helvetica Neue"/>
              </a:rPr>
              <a:t>Necesidades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766560" y="1508760"/>
            <a:ext cx="11887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0">
                <a:solidFill>
                  <a:srgbClr val="7A8894"/>
                </a:solidFill>
                <a:latin typeface="Helvetica Neue"/>
              </a:rPr>
              <a:t>Rapidez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766560" y="1728216"/>
            <a:ext cx="11887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0">
                <a:solidFill>
                  <a:srgbClr val="7A8894"/>
                </a:solidFill>
                <a:latin typeface="Helvetica Neue"/>
              </a:rPr>
              <a:t>Pertenencia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766560" y="1947672"/>
            <a:ext cx="11887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0">
                <a:solidFill>
                  <a:srgbClr val="7A8894"/>
                </a:solidFill>
                <a:latin typeface="Helvetica Neue"/>
              </a:rPr>
              <a:t>Claridad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8092440" y="777240"/>
            <a:ext cx="3749039" cy="27432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3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8257031" y="905256"/>
            <a:ext cx="2651759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122A3A"/>
                </a:solidFill>
                <a:latin typeface="Helvetica Neue"/>
              </a:rPr>
              <a:t>Quién les influye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257031" y="1106424"/>
            <a:ext cx="3383279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Cuentas, medios y marcas con mayor afinidad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10927080" y="905256"/>
            <a:ext cx="749808" cy="1828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1E9E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10927080" y="923544"/>
            <a:ext cx="74980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50" b="1">
                <a:solidFill>
                  <a:srgbClr val="1E9E5A"/>
                </a:solidFill>
                <a:latin typeface="Helvetica Neue"/>
              </a:rPr>
              <a:t>MEDIDO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8257031" y="3319272"/>
            <a:ext cx="3419856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7A8894"/>
                </a:solidFill>
                <a:latin typeface="Helvetica Neue"/>
              </a:rPr>
              <a:t>Ad Library · Residente.mx · Trends rising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8275320" y="1280160"/>
            <a:ext cx="3383280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122A3A"/>
                </a:solidFill>
                <a:latin typeface="Helvetica Neue"/>
              </a:rPr>
              <a:t>Habits Proteins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8275320" y="1517904"/>
            <a:ext cx="338328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200" b="1">
                <a:solidFill>
                  <a:srgbClr val="2AB09E"/>
                </a:solidFill>
                <a:latin typeface="Helvetica Neue"/>
              </a:rPr>
              <a:t>pauta · rising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8275320" y="1965960"/>
            <a:ext cx="164592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1">
                <a:solidFill>
                  <a:srgbClr val="122A3A"/>
                </a:solidFill>
                <a:latin typeface="Helvetica Neue"/>
              </a:rPr>
              <a:t>Kali Coffee Roasters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8275320" y="2130552"/>
            <a:ext cx="164592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1">
                <a:solidFill>
                  <a:srgbClr val="2AB09E"/>
                </a:solidFill>
                <a:latin typeface="Helvetica Neue"/>
              </a:rPr>
              <a:t>Protein Cold Foam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9966960" y="1965960"/>
            <a:ext cx="164592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1">
                <a:solidFill>
                  <a:srgbClr val="122A3A"/>
                </a:solidFill>
                <a:latin typeface="Helvetica Neue"/>
              </a:rPr>
              <a:t>Panhelia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9966960" y="2130552"/>
            <a:ext cx="164592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1">
                <a:solidFill>
                  <a:srgbClr val="2AB09E"/>
                </a:solidFill>
                <a:latin typeface="Helvetica Neue"/>
              </a:rPr>
              <a:t>especializada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8275320" y="2514600"/>
            <a:ext cx="164592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1">
                <a:solidFill>
                  <a:srgbClr val="122A3A"/>
                </a:solidFill>
                <a:latin typeface="Helvetica Neue"/>
              </a:rPr>
              <a:t>Nutriólogos en IG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8275320" y="2679192"/>
            <a:ext cx="164592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1">
                <a:solidFill>
                  <a:srgbClr val="2AB09E"/>
                </a:solidFill>
                <a:latin typeface="Helvetica Neue"/>
              </a:rPr>
              <a:t>ferny.gonzalez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9966960" y="2514600"/>
            <a:ext cx="164592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1">
                <a:solidFill>
                  <a:srgbClr val="122A3A"/>
                </a:solidFill>
                <a:latin typeface="Helvetica Neue"/>
              </a:rPr>
              <a:t>Residente.mx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9966960" y="2679192"/>
            <a:ext cx="164592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1">
                <a:solidFill>
                  <a:srgbClr val="2AB09E"/>
                </a:solidFill>
                <a:latin typeface="Helvetica Neue"/>
              </a:rPr>
              <a:t>la ruta del proffee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320040" y="3657600"/>
            <a:ext cx="3749039" cy="26974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3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484632" y="3785615"/>
            <a:ext cx="2651759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122A3A"/>
                </a:solidFill>
                <a:latin typeface="Helvetica Neue"/>
              </a:rPr>
              <a:t>Personalidad · Big Five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484632" y="3986784"/>
            <a:ext cx="3383279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Rasgos 0-100 · escala de lectura, no medición</a:t>
            </a:r>
          </a:p>
        </p:txBody>
      </p:sp>
      <p:sp>
        <p:nvSpPr>
          <p:cNvPr id="56" name="Rounded Rectangle 55"/>
          <p:cNvSpPr/>
          <p:nvPr/>
        </p:nvSpPr>
        <p:spPr>
          <a:xfrm>
            <a:off x="3154679" y="3785615"/>
            <a:ext cx="749808" cy="1828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D63B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3154679" y="3803904"/>
            <a:ext cx="74980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50" b="1">
                <a:solidFill>
                  <a:srgbClr val="D63B3B"/>
                </a:solidFill>
                <a:latin typeface="Helvetica Neue"/>
              </a:rPr>
              <a:t>JUICIO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484632" y="6153912"/>
            <a:ext cx="3419856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7A8894"/>
                </a:solidFill>
                <a:latin typeface="Helvetica Neue"/>
              </a:rPr>
              <a:t>Fichas de Habits/Kali, Residente.mx, verbatims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502920" y="4160520"/>
            <a:ext cx="137160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0">
                <a:solidFill>
                  <a:srgbClr val="122A3A"/>
                </a:solidFill>
                <a:latin typeface="Helvetica Neue"/>
              </a:rPr>
              <a:t>Apertura</a:t>
            </a:r>
          </a:p>
        </p:txBody>
      </p:sp>
      <p:sp>
        <p:nvSpPr>
          <p:cNvPr id="60" name="Rectangle 59"/>
          <p:cNvSpPr/>
          <p:nvPr/>
        </p:nvSpPr>
        <p:spPr>
          <a:xfrm>
            <a:off x="1874519" y="4187952"/>
            <a:ext cx="1554480" cy="109728"/>
          </a:xfrm>
          <a:prstGeom prst="rect">
            <a:avLst/>
          </a:prstGeom>
          <a:solidFill>
            <a:srgbClr val="E3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1874519" y="4187952"/>
            <a:ext cx="1119225" cy="109728"/>
          </a:xfrm>
          <a:prstGeom prst="rect">
            <a:avLst/>
          </a:prstGeom>
          <a:solidFill>
            <a:srgbClr val="2AB0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3474720" y="4151376"/>
            <a:ext cx="45720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800" b="1">
                <a:solidFill>
                  <a:srgbClr val="122A3A"/>
                </a:solidFill>
                <a:latin typeface="Helvetica Neue"/>
              </a:rPr>
              <a:t>72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502920" y="4544568"/>
            <a:ext cx="137160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0">
                <a:solidFill>
                  <a:srgbClr val="122A3A"/>
                </a:solidFill>
                <a:latin typeface="Helvetica Neue"/>
              </a:rPr>
              <a:t>Responsabilidad</a:t>
            </a:r>
          </a:p>
        </p:txBody>
      </p:sp>
      <p:sp>
        <p:nvSpPr>
          <p:cNvPr id="64" name="Rectangle 63"/>
          <p:cNvSpPr/>
          <p:nvPr/>
        </p:nvSpPr>
        <p:spPr>
          <a:xfrm>
            <a:off x="1874519" y="4572000"/>
            <a:ext cx="1554480" cy="109728"/>
          </a:xfrm>
          <a:prstGeom prst="rect">
            <a:avLst/>
          </a:prstGeom>
          <a:solidFill>
            <a:srgbClr val="E3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1874519" y="4572000"/>
            <a:ext cx="1088136" cy="109728"/>
          </a:xfrm>
          <a:prstGeom prst="rect">
            <a:avLst/>
          </a:prstGeom>
          <a:solidFill>
            <a:srgbClr val="2AB0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3474720" y="4535424"/>
            <a:ext cx="45720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800" b="1">
                <a:solidFill>
                  <a:srgbClr val="122A3A"/>
                </a:solidFill>
                <a:latin typeface="Helvetica Neue"/>
              </a:rPr>
              <a:t>70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502920" y="4928616"/>
            <a:ext cx="137160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0">
                <a:solidFill>
                  <a:srgbClr val="122A3A"/>
                </a:solidFill>
                <a:latin typeface="Helvetica Neue"/>
              </a:rPr>
              <a:t>Extraversión</a:t>
            </a:r>
          </a:p>
        </p:txBody>
      </p:sp>
      <p:sp>
        <p:nvSpPr>
          <p:cNvPr id="68" name="Rectangle 67"/>
          <p:cNvSpPr/>
          <p:nvPr/>
        </p:nvSpPr>
        <p:spPr>
          <a:xfrm>
            <a:off x="1874519" y="4956048"/>
            <a:ext cx="1554480" cy="109728"/>
          </a:xfrm>
          <a:prstGeom prst="rect">
            <a:avLst/>
          </a:prstGeom>
          <a:solidFill>
            <a:srgbClr val="E3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Rectangle 68"/>
          <p:cNvSpPr/>
          <p:nvPr/>
        </p:nvSpPr>
        <p:spPr>
          <a:xfrm>
            <a:off x="1874519" y="4956048"/>
            <a:ext cx="994867" cy="109728"/>
          </a:xfrm>
          <a:prstGeom prst="rect">
            <a:avLst/>
          </a:prstGeom>
          <a:solidFill>
            <a:srgbClr val="2AB0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TextBox 69"/>
          <p:cNvSpPr txBox="1"/>
          <p:nvPr/>
        </p:nvSpPr>
        <p:spPr>
          <a:xfrm>
            <a:off x="3474720" y="4919472"/>
            <a:ext cx="45720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800" b="1">
                <a:solidFill>
                  <a:srgbClr val="122A3A"/>
                </a:solidFill>
                <a:latin typeface="Helvetica Neue"/>
              </a:rPr>
              <a:t>64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502920" y="5312664"/>
            <a:ext cx="137160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0">
                <a:solidFill>
                  <a:srgbClr val="122A3A"/>
                </a:solidFill>
                <a:latin typeface="Helvetica Neue"/>
              </a:rPr>
              <a:t>Amabilidad</a:t>
            </a:r>
          </a:p>
        </p:txBody>
      </p:sp>
      <p:sp>
        <p:nvSpPr>
          <p:cNvPr id="72" name="Rectangle 71"/>
          <p:cNvSpPr/>
          <p:nvPr/>
        </p:nvSpPr>
        <p:spPr>
          <a:xfrm>
            <a:off x="1874519" y="5340096"/>
            <a:ext cx="1554480" cy="109728"/>
          </a:xfrm>
          <a:prstGeom prst="rect">
            <a:avLst/>
          </a:prstGeom>
          <a:solidFill>
            <a:srgbClr val="E3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Rectangle 72"/>
          <p:cNvSpPr/>
          <p:nvPr/>
        </p:nvSpPr>
        <p:spPr>
          <a:xfrm>
            <a:off x="1874519" y="5340096"/>
            <a:ext cx="932688" cy="109728"/>
          </a:xfrm>
          <a:prstGeom prst="rect">
            <a:avLst/>
          </a:prstGeom>
          <a:solidFill>
            <a:srgbClr val="2AB0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TextBox 73"/>
          <p:cNvSpPr txBox="1"/>
          <p:nvPr/>
        </p:nvSpPr>
        <p:spPr>
          <a:xfrm>
            <a:off x="3474720" y="5303520"/>
            <a:ext cx="45720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800" b="1">
                <a:solidFill>
                  <a:srgbClr val="122A3A"/>
                </a:solidFill>
                <a:latin typeface="Helvetica Neue"/>
              </a:rPr>
              <a:t>60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502920" y="5696712"/>
            <a:ext cx="137160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0">
                <a:solidFill>
                  <a:srgbClr val="122A3A"/>
                </a:solidFill>
                <a:latin typeface="Helvetica Neue"/>
              </a:rPr>
              <a:t>Neuroticismo</a:t>
            </a:r>
          </a:p>
        </p:txBody>
      </p:sp>
      <p:sp>
        <p:nvSpPr>
          <p:cNvPr id="76" name="Rectangle 75"/>
          <p:cNvSpPr/>
          <p:nvPr/>
        </p:nvSpPr>
        <p:spPr>
          <a:xfrm>
            <a:off x="1874519" y="5724144"/>
            <a:ext cx="1554480" cy="109728"/>
          </a:xfrm>
          <a:prstGeom prst="rect">
            <a:avLst/>
          </a:prstGeom>
          <a:solidFill>
            <a:srgbClr val="E3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Rectangle 76"/>
          <p:cNvSpPr/>
          <p:nvPr/>
        </p:nvSpPr>
        <p:spPr>
          <a:xfrm>
            <a:off x="1874519" y="5724144"/>
            <a:ext cx="621792" cy="109728"/>
          </a:xfrm>
          <a:prstGeom prst="rect">
            <a:avLst/>
          </a:prstGeom>
          <a:solidFill>
            <a:srgbClr val="2AB0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TextBox 77"/>
          <p:cNvSpPr txBox="1"/>
          <p:nvPr/>
        </p:nvSpPr>
        <p:spPr>
          <a:xfrm>
            <a:off x="3474720" y="5687568"/>
            <a:ext cx="45720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800" b="1">
                <a:solidFill>
                  <a:srgbClr val="122A3A"/>
                </a:solidFill>
                <a:latin typeface="Helvetica Neue"/>
              </a:rPr>
              <a:t>40</a:t>
            </a:r>
          </a:p>
        </p:txBody>
      </p:sp>
      <p:sp>
        <p:nvSpPr>
          <p:cNvPr id="79" name="Rounded Rectangle 78"/>
          <p:cNvSpPr/>
          <p:nvPr/>
        </p:nvSpPr>
        <p:spPr>
          <a:xfrm>
            <a:off x="4206240" y="3657600"/>
            <a:ext cx="3749039" cy="26974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3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TextBox 79"/>
          <p:cNvSpPr txBox="1"/>
          <p:nvPr/>
        </p:nvSpPr>
        <p:spPr>
          <a:xfrm>
            <a:off x="4370831" y="3785615"/>
            <a:ext cx="2651759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122A3A"/>
                </a:solidFill>
                <a:latin typeface="Helvetica Neue"/>
              </a:rPr>
              <a:t>Confían en estas marcas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4370831" y="3986784"/>
            <a:ext cx="3383279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Marcas presentes en su anaquel, barra o pauta</a:t>
            </a:r>
          </a:p>
        </p:txBody>
      </p:sp>
      <p:sp>
        <p:nvSpPr>
          <p:cNvPr id="82" name="Rounded Rectangle 81"/>
          <p:cNvSpPr/>
          <p:nvPr/>
        </p:nvSpPr>
        <p:spPr>
          <a:xfrm>
            <a:off x="7040879" y="3785615"/>
            <a:ext cx="749808" cy="1828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1E9E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TextBox 82"/>
          <p:cNvSpPr txBox="1"/>
          <p:nvPr/>
        </p:nvSpPr>
        <p:spPr>
          <a:xfrm>
            <a:off x="7040879" y="3803904"/>
            <a:ext cx="74980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50" b="1">
                <a:solidFill>
                  <a:srgbClr val="1E9E5A"/>
                </a:solidFill>
                <a:latin typeface="Helvetica Neue"/>
              </a:rPr>
              <a:t>MEDIDO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4370831" y="6153912"/>
            <a:ext cx="3419856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7A8894"/>
                </a:solidFill>
                <a:latin typeface="Helvetica Neue"/>
              </a:rPr>
              <a:t>HEB, Residente.mx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4389120" y="4160520"/>
            <a:ext cx="173736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1">
                <a:solidFill>
                  <a:srgbClr val="122A3A"/>
                </a:solidFill>
                <a:latin typeface="Helvetica Neue"/>
              </a:rPr>
              <a:t>Habits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4389120" y="4325112"/>
            <a:ext cx="173736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650" b="0">
                <a:solidFill>
                  <a:srgbClr val="7A8894"/>
                </a:solidFill>
                <a:latin typeface="Helvetica Neue"/>
              </a:rPr>
              <a:t>$593 · vegana · 23.5 g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6172200" y="4160520"/>
            <a:ext cx="173736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1">
                <a:solidFill>
                  <a:srgbClr val="122A3A"/>
                </a:solidFill>
                <a:latin typeface="Helvetica Neue"/>
              </a:rPr>
              <a:t>Kali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6172200" y="4325112"/>
            <a:ext cx="173736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650" b="0">
                <a:solidFill>
                  <a:srgbClr val="7A8894"/>
                </a:solidFill>
                <a:latin typeface="Helvetica Neue"/>
              </a:rPr>
              <a:t>cold brew + 15 g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4389120" y="4818888"/>
            <a:ext cx="173736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1">
                <a:solidFill>
                  <a:srgbClr val="122A3A"/>
                </a:solidFill>
                <a:latin typeface="Helvetica Neue"/>
              </a:rPr>
              <a:t>Panhelia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4389120" y="4983479"/>
            <a:ext cx="173736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650" b="0">
                <a:solidFill>
                  <a:srgbClr val="7A8894"/>
                </a:solidFill>
                <a:latin typeface="Helvetica Neue"/>
              </a:rPr>
              <a:t>cold foam en 5 sabores</a:t>
            </a:r>
          </a:p>
        </p:txBody>
      </p:sp>
      <p:sp>
        <p:nvSpPr>
          <p:cNvPr id="91" name="TextBox 90"/>
          <p:cNvSpPr txBox="1"/>
          <p:nvPr/>
        </p:nvSpPr>
        <p:spPr>
          <a:xfrm>
            <a:off x="6172200" y="4818888"/>
            <a:ext cx="173736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1">
                <a:solidFill>
                  <a:srgbClr val="122A3A"/>
                </a:solidFill>
                <a:latin typeface="Helvetica Neue"/>
              </a:rPr>
              <a:t>Leche de almendra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6172200" y="4983479"/>
            <a:ext cx="173736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650" b="0">
                <a:solidFill>
                  <a:srgbClr val="7A8894"/>
                </a:solidFill>
                <a:latin typeface="Helvetica Neue"/>
              </a:rPr>
              <a:t>Birdman 1 L $48 (Chedraui)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4389120" y="5477256"/>
            <a:ext cx="173736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1">
                <a:solidFill>
                  <a:srgbClr val="122A3A"/>
                </a:solidFill>
                <a:latin typeface="Helvetica Neue"/>
              </a:rPr>
              <a:t>Matcha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4389120" y="5641848"/>
            <a:ext cx="173736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650" b="0">
                <a:solidFill>
                  <a:srgbClr val="7A8894"/>
                </a:solidFill>
                <a:latin typeface="Helvetica Neue"/>
              </a:rPr>
              <a:t>Protein Matcha Latte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6172200" y="5477256"/>
            <a:ext cx="173736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1">
                <a:solidFill>
                  <a:srgbClr val="122A3A"/>
                </a:solidFill>
                <a:latin typeface="Helvetica Neue"/>
              </a:rPr>
              <a:t>Nature Valley proteína café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6172200" y="5641848"/>
            <a:ext cx="173736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650" b="0">
                <a:solidFill>
                  <a:srgbClr val="7A8894"/>
                </a:solidFill>
                <a:latin typeface="Helvetica Neue"/>
              </a:rPr>
              <a:t>$83 · barra</a:t>
            </a:r>
          </a:p>
        </p:txBody>
      </p:sp>
      <p:sp>
        <p:nvSpPr>
          <p:cNvPr id="97" name="Rounded Rectangle 96"/>
          <p:cNvSpPr/>
          <p:nvPr/>
        </p:nvSpPr>
        <p:spPr>
          <a:xfrm>
            <a:off x="8092440" y="3657600"/>
            <a:ext cx="3749039" cy="26974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3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8" name="TextBox 97"/>
          <p:cNvSpPr txBox="1"/>
          <p:nvPr/>
        </p:nvSpPr>
        <p:spPr>
          <a:xfrm>
            <a:off x="8257031" y="3785615"/>
            <a:ext cx="2651759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122A3A"/>
                </a:solidFill>
                <a:latin typeface="Helvetica Neue"/>
              </a:rPr>
              <a:t>Hábitos online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8257031" y="3986784"/>
            <a:ext cx="3383279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Dispositivo, día y hora más activos</a:t>
            </a:r>
          </a:p>
        </p:txBody>
      </p:sp>
      <p:sp>
        <p:nvSpPr>
          <p:cNvPr id="100" name="Rounded Rectangle 99"/>
          <p:cNvSpPr/>
          <p:nvPr/>
        </p:nvSpPr>
        <p:spPr>
          <a:xfrm>
            <a:off x="10927080" y="3785615"/>
            <a:ext cx="749808" cy="1828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D98E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1" name="TextBox 100"/>
          <p:cNvSpPr txBox="1"/>
          <p:nvPr/>
        </p:nvSpPr>
        <p:spPr>
          <a:xfrm>
            <a:off x="10927080" y="3803904"/>
            <a:ext cx="74980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50" b="1">
                <a:solidFill>
                  <a:srgbClr val="D98E1A"/>
                </a:solidFill>
                <a:latin typeface="Helvetica Neue"/>
              </a:rPr>
              <a:t>DERIVADO</a:t>
            </a:r>
          </a:p>
        </p:txBody>
      </p:sp>
      <p:sp>
        <p:nvSpPr>
          <p:cNvPr id="102" name="TextBox 101"/>
          <p:cNvSpPr txBox="1"/>
          <p:nvPr/>
        </p:nvSpPr>
        <p:spPr>
          <a:xfrm>
            <a:off x="8257031" y="6153912"/>
            <a:ext cx="3419856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7A8894"/>
                </a:solidFill>
                <a:latin typeface="Helvetica Neue"/>
              </a:rPr>
              <a:t>Censo San Pedro · escena</a:t>
            </a:r>
          </a:p>
        </p:txBody>
      </p:sp>
      <p:sp>
        <p:nvSpPr>
          <p:cNvPr id="103" name="TextBox 102"/>
          <p:cNvSpPr txBox="1"/>
          <p:nvPr/>
        </p:nvSpPr>
        <p:spPr>
          <a:xfrm>
            <a:off x="8275320" y="4206240"/>
            <a:ext cx="338328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Dispositivo</a:t>
            </a:r>
          </a:p>
        </p:txBody>
      </p:sp>
      <p:sp>
        <p:nvSpPr>
          <p:cNvPr id="104" name="TextBox 103"/>
          <p:cNvSpPr txBox="1"/>
          <p:nvPr/>
        </p:nvSpPr>
        <p:spPr>
          <a:xfrm>
            <a:off x="8275320" y="4361688"/>
            <a:ext cx="3383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>
                <a:solidFill>
                  <a:srgbClr val="122A3A"/>
                </a:solidFill>
                <a:latin typeface="Helvetica Neue"/>
              </a:rPr>
              <a:t>Móvil · Instagram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8275320" y="4846320"/>
            <a:ext cx="338328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Momento</a:t>
            </a:r>
          </a:p>
        </p:txBody>
      </p:sp>
      <p:sp>
        <p:nvSpPr>
          <p:cNvPr id="106" name="TextBox 105"/>
          <p:cNvSpPr txBox="1"/>
          <p:nvPr/>
        </p:nvSpPr>
        <p:spPr>
          <a:xfrm>
            <a:off x="8275320" y="5001768"/>
            <a:ext cx="3383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>
                <a:solidFill>
                  <a:srgbClr val="122A3A"/>
                </a:solidFill>
                <a:latin typeface="Helvetica Neue"/>
              </a:rPr>
              <a:t>8-10 h después del gym</a:t>
            </a:r>
          </a:p>
        </p:txBody>
      </p:sp>
      <p:sp>
        <p:nvSpPr>
          <p:cNvPr id="107" name="TextBox 106"/>
          <p:cNvSpPr txBox="1"/>
          <p:nvPr/>
        </p:nvSpPr>
        <p:spPr>
          <a:xfrm>
            <a:off x="8275320" y="5486400"/>
            <a:ext cx="338328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Plaza</a:t>
            </a:r>
          </a:p>
        </p:txBody>
      </p:sp>
      <p:sp>
        <p:nvSpPr>
          <p:cNvPr id="108" name="TextBox 107"/>
          <p:cNvSpPr txBox="1"/>
          <p:nvPr/>
        </p:nvSpPr>
        <p:spPr>
          <a:xfrm>
            <a:off x="8275320" y="5641848"/>
            <a:ext cx="3383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>
                <a:solidFill>
                  <a:srgbClr val="122A3A"/>
                </a:solidFill>
                <a:latin typeface="Helvetica Neue"/>
              </a:rPr>
              <a:t>San Pedro, Valle Oriente</a:t>
            </a:r>
          </a:p>
        </p:txBody>
      </p:sp>
      <p:sp>
        <p:nvSpPr>
          <p:cNvPr id="109" name="TextBox 108"/>
          <p:cNvSpPr txBox="1"/>
          <p:nvPr/>
        </p:nvSpPr>
        <p:spPr>
          <a:xfrm>
            <a:off x="320040" y="6537960"/>
            <a:ext cx="1005840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7A8894"/>
                </a:solidFill>
                <a:latin typeface="Helvetica Neue"/>
              </a:rPr>
              <a:t>Oráculo · Foto del segmento · 15-sep-2026 · Fuentes: INEGI Censo 2020 ITER y DENUE · Euromonitor Passport (estudio Funcionales 14-sep) · Google Trends · Chedraui (VTEX), HEB, Naturecan, Amazon MX · Meta Ad Library · Residente.mx · YouTube · grados: MEDIDO · DERIVADO · JUICIO · verificación en VERIFICACION.md</a:t>
            </a:r>
          </a:p>
        </p:txBody>
      </p:sp>
      <p:sp>
        <p:nvSpPr>
          <p:cNvPr id="110" name="TextBox 109"/>
          <p:cNvSpPr txBox="1"/>
          <p:nvPr/>
        </p:nvSpPr>
        <p:spPr>
          <a:xfrm>
            <a:off x="11247120" y="6537960"/>
            <a:ext cx="64008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700" b="1">
                <a:solidFill>
                  <a:srgbClr val="7A8894"/>
                </a:solidFill>
                <a:latin typeface="Helvetica Neue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5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20040" y="201168"/>
            <a:ext cx="91440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>
                <a:solidFill>
                  <a:srgbClr val="7A8894"/>
                </a:solidFill>
                <a:latin typeface="Helvetica Neue"/>
              </a:rPr>
              <a:t>Café funcional · Monterrey / Los del cold foam /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28515" y="173736"/>
            <a:ext cx="7315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1">
                <a:solidFill>
                  <a:srgbClr val="122A3A"/>
                </a:solidFill>
                <a:latin typeface="Helvetica Neue"/>
              </a:rPr>
              <a:t>¿Quiénes son?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692640" y="228600"/>
            <a:ext cx="219456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750" b="1">
                <a:solidFill>
                  <a:srgbClr val="7A8894"/>
                </a:solidFill>
                <a:latin typeface="Helvetica Neue"/>
              </a:rPr>
              <a:t>ORÁCULO · FOTO DEL SEGMENTO · BIA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566928"/>
            <a:ext cx="91440" cy="91440"/>
          </a:xfrm>
          <a:prstGeom prst="rect">
            <a:avLst/>
          </a:prstGeom>
          <a:solidFill>
            <a:srgbClr val="2AB0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530352"/>
            <a:ext cx="274320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Los del cold foam</a:t>
            </a:r>
          </a:p>
        </p:txBody>
      </p:sp>
      <p:sp>
        <p:nvSpPr>
          <p:cNvPr id="8" name="Rectangle 7"/>
          <p:cNvSpPr/>
          <p:nvPr/>
        </p:nvSpPr>
        <p:spPr>
          <a:xfrm>
            <a:off x="2377440" y="566928"/>
            <a:ext cx="91440" cy="91440"/>
          </a:xfrm>
          <a:prstGeom prst="rect">
            <a:avLst/>
          </a:prstGeom>
          <a:solidFill>
            <a:srgbClr val="B9E6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514600" y="530352"/>
            <a:ext cx="365760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baseline: Audiencia completa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20040" y="777240"/>
            <a:ext cx="3749039" cy="27432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3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84632" y="905256"/>
            <a:ext cx="2651759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122A3A"/>
                </a:solidFill>
                <a:latin typeface="Helvetica Neue"/>
              </a:rPr>
              <a:t>Sexo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4632" y="1106424"/>
            <a:ext cx="3383279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Lectura, sin medición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154679" y="905256"/>
            <a:ext cx="749808" cy="1828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D63B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154679" y="923544"/>
            <a:ext cx="74980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50" b="1">
                <a:solidFill>
                  <a:srgbClr val="D63B3B"/>
                </a:solidFill>
                <a:latin typeface="Helvetica Neue"/>
              </a:rPr>
              <a:t>JUICIO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84632" y="3319272"/>
            <a:ext cx="3419856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7A8894"/>
                </a:solidFill>
                <a:latin typeface="Helvetica Neue"/>
              </a:rPr>
              <a:t>Lectura de la escena (Residente.mx, Kali, Panhelia); censo de San Pedro como referencia de la plaza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" y="1325880"/>
            <a:ext cx="3383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0">
                <a:solidFill>
                  <a:srgbClr val="122A3A"/>
                </a:solidFill>
                <a:latin typeface="Helvetica Neue"/>
              </a:rPr>
              <a:t>•  Mayoría mujeres  ·  lectura: cold foam, matcha, IG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2920" y="1636776"/>
            <a:ext cx="3383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0">
                <a:solidFill>
                  <a:srgbClr val="122A3A"/>
                </a:solidFill>
                <a:latin typeface="Helvetica Neue"/>
              </a:rPr>
              <a:t>•  Hombres  ·  minoría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206240" y="777240"/>
            <a:ext cx="3749039" cy="27432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3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4370831" y="905256"/>
            <a:ext cx="2651759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122A3A"/>
                </a:solidFill>
                <a:latin typeface="Helvetica Neue"/>
              </a:rPr>
              <a:t>Ciudad o municipio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370831" y="1106424"/>
            <a:ext cx="3383279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Lectura, sin medición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040879" y="905256"/>
            <a:ext cx="749808" cy="1828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D63B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040879" y="923544"/>
            <a:ext cx="74980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50" b="1">
                <a:solidFill>
                  <a:srgbClr val="D63B3B"/>
                </a:solidFill>
                <a:latin typeface="Helvetica Neue"/>
              </a:rPr>
              <a:t>JUICIO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370831" y="3319272"/>
            <a:ext cx="3419856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7A8894"/>
                </a:solidFill>
                <a:latin typeface="Helvetica Neue"/>
              </a:rPr>
              <a:t>Lectura de la escena (Residente.mx, Kali, Panhelia); censo de San Pedro como referencia de la plaza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389120" y="1325880"/>
            <a:ext cx="3383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0">
                <a:solidFill>
                  <a:srgbClr val="122A3A"/>
                </a:solidFill>
                <a:latin typeface="Helvetica Neue"/>
              </a:rPr>
              <a:t>•  San Pedro  ·  Panhelia, Kali Torre San Pedro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389120" y="1636776"/>
            <a:ext cx="3383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0">
                <a:solidFill>
                  <a:srgbClr val="122A3A"/>
                </a:solidFill>
                <a:latin typeface="Helvetica Neue"/>
              </a:rPr>
              <a:t>•  Valle Oriente y Cumbres  ·  Monterrey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389120" y="1947672"/>
            <a:ext cx="3383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0">
                <a:solidFill>
                  <a:srgbClr val="122A3A"/>
                </a:solidFill>
                <a:latin typeface="Helvetica Neue"/>
              </a:rPr>
              <a:t>•  San Nicolás  ·  minoría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8092440" y="777240"/>
            <a:ext cx="3749039" cy="27432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3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257031" y="905256"/>
            <a:ext cx="2651759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122A3A"/>
                </a:solidFill>
                <a:latin typeface="Helvetica Neue"/>
              </a:rPr>
              <a:t>Bio · cómo se describen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257031" y="1106424"/>
            <a:ext cx="3383279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Palabras más usadas (textos reales)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10927080" y="905256"/>
            <a:ext cx="749808" cy="1828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D98E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10927080" y="923544"/>
            <a:ext cx="74980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50" b="1">
                <a:solidFill>
                  <a:srgbClr val="D98E1A"/>
                </a:solidFill>
                <a:latin typeface="Helvetica Neue"/>
              </a:rPr>
              <a:t>DERIVADO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257031" y="3319272"/>
            <a:ext cx="3419856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7A8894"/>
                </a:solidFill>
                <a:latin typeface="Helvetica Neue"/>
              </a:rPr>
              <a:t>YouTube (65 comentarios «Pre Entreno vs Café»), fichas de Naturecan y Habits, Residente.mx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275320" y="1325880"/>
            <a:ext cx="137160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122A3A"/>
                </a:solidFill>
                <a:latin typeface="Helvetica Neue"/>
              </a:rPr>
              <a:t>sin azúcar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692640" y="1325880"/>
            <a:ext cx="201168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0">
                <a:solidFill>
                  <a:srgbClr val="7A8894"/>
                </a:solidFill>
                <a:latin typeface="Helvetica Neue"/>
              </a:rPr>
              <a:t>el filtro de todo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275320" y="1691640"/>
            <a:ext cx="137160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122A3A"/>
                </a:solidFill>
                <a:latin typeface="Helvetica Neue"/>
              </a:rPr>
              <a:t>proteína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692640" y="1691640"/>
            <a:ext cx="201168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0">
                <a:solidFill>
                  <a:srgbClr val="7A8894"/>
                </a:solidFill>
                <a:latin typeface="Helvetica Neue"/>
              </a:rPr>
              <a:t>gramos, no marca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275320" y="2057400"/>
            <a:ext cx="137160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122A3A"/>
                </a:solidFill>
                <a:latin typeface="Helvetica Neue"/>
              </a:rPr>
              <a:t>cargado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692640" y="2057400"/>
            <a:ext cx="201168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0">
                <a:solidFill>
                  <a:srgbClr val="7A8894"/>
                </a:solidFill>
                <a:latin typeface="Helvetica Neue"/>
              </a:rPr>
              <a:t>café solo antes del gym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275320" y="2423160"/>
            <a:ext cx="137160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122A3A"/>
                </a:solidFill>
                <a:latin typeface="Helvetica Neue"/>
              </a:rPr>
              <a:t>ansiedad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9692640" y="2423160"/>
            <a:ext cx="201168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0">
                <a:solidFill>
                  <a:srgbClr val="7A8894"/>
                </a:solidFill>
                <a:latin typeface="Helvetica Neue"/>
              </a:rPr>
              <a:t>lo que rechazan del pre-entreno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275320" y="2788920"/>
            <a:ext cx="137160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122A3A"/>
                </a:solidFill>
                <a:latin typeface="Helvetica Neue"/>
              </a:rPr>
              <a:t>recuperación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9692640" y="2788920"/>
            <a:ext cx="201168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0">
                <a:solidFill>
                  <a:srgbClr val="7A8894"/>
                </a:solidFill>
                <a:latin typeface="Helvetica Neue"/>
              </a:rPr>
              <a:t>el después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320040" y="3657600"/>
            <a:ext cx="3749039" cy="26974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3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484632" y="3785615"/>
            <a:ext cx="2651759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122A3A"/>
                </a:solidFill>
                <a:latin typeface="Helvetica Neue"/>
              </a:rPr>
              <a:t>Edad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484632" y="3986784"/>
            <a:ext cx="3383279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Lectura, sin medición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3154679" y="3785615"/>
            <a:ext cx="749808" cy="1828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D63B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3154679" y="3803904"/>
            <a:ext cx="74980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50" b="1">
                <a:solidFill>
                  <a:srgbClr val="D63B3B"/>
                </a:solidFill>
                <a:latin typeface="Helvetica Neue"/>
              </a:rPr>
              <a:t>JUICIO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484632" y="6153912"/>
            <a:ext cx="3419856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7A8894"/>
                </a:solidFill>
                <a:latin typeface="Helvetica Neue"/>
              </a:rPr>
              <a:t>Lectura de la escena (Residente.mx, Kali, Panhelia); censo de San Pedro como referencia de la plaza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502920" y="4206240"/>
            <a:ext cx="3383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0">
                <a:solidFill>
                  <a:srgbClr val="122A3A"/>
                </a:solidFill>
                <a:latin typeface="Helvetica Neue"/>
              </a:rPr>
              <a:t>•  25-35  ·  núcleo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502920" y="4517136"/>
            <a:ext cx="3383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0">
                <a:solidFill>
                  <a:srgbClr val="122A3A"/>
                </a:solidFill>
                <a:latin typeface="Helvetica Neue"/>
              </a:rPr>
              <a:t>•  18-24  ·  entrada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502920" y="4828031"/>
            <a:ext cx="3383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0">
                <a:solidFill>
                  <a:srgbClr val="122A3A"/>
                </a:solidFill>
                <a:latin typeface="Helvetica Neue"/>
              </a:rPr>
              <a:t>•  35-44  ·  minoría</a:t>
            </a:r>
          </a:p>
        </p:txBody>
      </p:sp>
      <p:sp>
        <p:nvSpPr>
          <p:cNvPr id="52" name="Rounded Rectangle 51"/>
          <p:cNvSpPr/>
          <p:nvPr/>
        </p:nvSpPr>
        <p:spPr>
          <a:xfrm>
            <a:off x="4206240" y="3657600"/>
            <a:ext cx="3749039" cy="26974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3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4370831" y="3785615"/>
            <a:ext cx="2651759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122A3A"/>
                </a:solidFill>
                <a:latin typeface="Helvetica Neue"/>
              </a:rPr>
              <a:t>Escolaridad y hogar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4370831" y="3986784"/>
            <a:ext cx="3383279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Lectura, sin medición</a:t>
            </a:r>
          </a:p>
        </p:txBody>
      </p:sp>
      <p:sp>
        <p:nvSpPr>
          <p:cNvPr id="55" name="Rounded Rectangle 54"/>
          <p:cNvSpPr/>
          <p:nvPr/>
        </p:nvSpPr>
        <p:spPr>
          <a:xfrm>
            <a:off x="7040879" y="3785615"/>
            <a:ext cx="749808" cy="1828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D63B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7040879" y="3803904"/>
            <a:ext cx="74980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50" b="1">
                <a:solidFill>
                  <a:srgbClr val="D63B3B"/>
                </a:solidFill>
                <a:latin typeface="Helvetica Neue"/>
              </a:rPr>
              <a:t>JUICIO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4370831" y="6153912"/>
            <a:ext cx="3419856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7A8894"/>
                </a:solidFill>
                <a:latin typeface="Helvetica Neue"/>
              </a:rPr>
              <a:t>Lectura de la escena (Residente.mx, Kali, Panhelia); censo de San Pedro como referencia de la plaza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4389120" y="4206240"/>
            <a:ext cx="3383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0">
                <a:solidFill>
                  <a:srgbClr val="122A3A"/>
                </a:solidFill>
                <a:latin typeface="Helvetica Neue"/>
              </a:rPr>
              <a:t>•  Escolaridad San Pedro  ·  13.2 vs 11.5 años (MEDIDO)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4389120" y="4517136"/>
            <a:ext cx="3383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0">
                <a:solidFill>
                  <a:srgbClr val="122A3A"/>
                </a:solidFill>
                <a:latin typeface="Helvetica Neue"/>
              </a:rPr>
              <a:t>•  Internet San Pedro  ·  86.9% vs 78.2% (MEDIDO)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4389120" y="4828031"/>
            <a:ext cx="3383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0">
                <a:solidFill>
                  <a:srgbClr val="122A3A"/>
                </a:solidFill>
                <a:latin typeface="Helvetica Neue"/>
              </a:rPr>
              <a:t>•  Auto San Pedro  ·  79.0% vs 64.0% (MEDIDO)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4389120" y="5138927"/>
            <a:ext cx="3383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0">
                <a:solidFill>
                  <a:srgbClr val="122A3A"/>
                </a:solidFill>
                <a:latin typeface="Helvetica Neue"/>
              </a:rPr>
              <a:t>•  Celular San Pedro  ·  92.0% vs 92.8% (MEDIDO)</a:t>
            </a:r>
          </a:p>
        </p:txBody>
      </p:sp>
      <p:sp>
        <p:nvSpPr>
          <p:cNvPr id="62" name="Rounded Rectangle 61"/>
          <p:cNvSpPr/>
          <p:nvPr/>
        </p:nvSpPr>
        <p:spPr>
          <a:xfrm>
            <a:off x="8092440" y="3657600"/>
            <a:ext cx="3749039" cy="26974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3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TextBox 62"/>
          <p:cNvSpPr txBox="1"/>
          <p:nvPr/>
        </p:nvSpPr>
        <p:spPr>
          <a:xfrm>
            <a:off x="8257031" y="3785615"/>
            <a:ext cx="2651759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122A3A"/>
                </a:solidFill>
                <a:latin typeface="Helvetica Neue"/>
              </a:rPr>
              <a:t>Tamaño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8257031" y="3986784"/>
            <a:ext cx="3383279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Cuántos son y cómo se calculó</a:t>
            </a:r>
          </a:p>
        </p:txBody>
      </p:sp>
      <p:sp>
        <p:nvSpPr>
          <p:cNvPr id="65" name="Rounded Rectangle 64"/>
          <p:cNvSpPr/>
          <p:nvPr/>
        </p:nvSpPr>
        <p:spPr>
          <a:xfrm>
            <a:off x="10927080" y="3785615"/>
            <a:ext cx="749808" cy="1828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D63B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10927080" y="3803904"/>
            <a:ext cx="74980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50" b="1">
                <a:solidFill>
                  <a:srgbClr val="D63B3B"/>
                </a:solidFill>
                <a:latin typeface="Helvetica Neue"/>
              </a:rPr>
              <a:t>JUICIO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8257031" y="6153912"/>
            <a:ext cx="3419856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7A8894"/>
                </a:solidFill>
                <a:latin typeface="Helvetica Neue"/>
              </a:rPr>
              <a:t>Sin medición; San Pedro 132 mil hab. y las cafeterías de Valle Oriente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8275320" y="4206240"/>
            <a:ext cx="338328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San Pedro, población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8275320" y="4361688"/>
            <a:ext cx="3383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>
                <a:solidFill>
                  <a:srgbClr val="122A3A"/>
                </a:solidFill>
                <a:latin typeface="Helvetica Neue"/>
              </a:rPr>
              <a:t>132,169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8275320" y="4709159"/>
            <a:ext cx="338328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Escolaridad San Pedro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8275320" y="4864607"/>
            <a:ext cx="3383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>
                <a:solidFill>
                  <a:srgbClr val="122A3A"/>
                </a:solidFill>
                <a:latin typeface="Helvetica Neue"/>
              </a:rPr>
              <a:t>13.16 años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8275320" y="5212079"/>
            <a:ext cx="338328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Tamaño del segmento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8275320" y="5367527"/>
            <a:ext cx="3383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>
                <a:solidFill>
                  <a:srgbClr val="122A3A"/>
                </a:solidFill>
                <a:latin typeface="Helvetica Neue"/>
              </a:rPr>
              <a:t>sin medición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8275320" y="5715000"/>
            <a:ext cx="338328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Cómo medirlo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8275320" y="5870448"/>
            <a:ext cx="3383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>
                <a:solidFill>
                  <a:srgbClr val="122A3A"/>
                </a:solidFill>
                <a:latin typeface="Helvetica Neue"/>
              </a:rPr>
              <a:t>tickets de Kali y Panhelia, una semana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320040" y="6537960"/>
            <a:ext cx="1005840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7A8894"/>
                </a:solidFill>
                <a:latin typeface="Helvetica Neue"/>
              </a:rPr>
              <a:t>Oráculo · Foto del segmento · 15-sep-2026 · Fuentes: INEGI Censo 2020 ITER y DENUE · Euromonitor Passport (estudio Funcionales 14-sep) · Google Trends · Chedraui (VTEX), HEB, Naturecan, Amazon MX · Meta Ad Library · Residente.mx · YouTube · grados: MEDIDO · DERIVADO · JUICIO · verificación en VERIFICACION.md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11247120" y="6537960"/>
            <a:ext cx="64008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700" b="1">
                <a:solidFill>
                  <a:srgbClr val="7A8894"/>
                </a:solidFill>
                <a:latin typeface="Helvetica Neue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5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20040" y="201168"/>
            <a:ext cx="91440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>
                <a:solidFill>
                  <a:srgbClr val="7A8894"/>
                </a:solidFill>
                <a:latin typeface="Helvetica Neue"/>
              </a:rPr>
              <a:t>Café funcional · Monterrey / Los del cold foam /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28515" y="173736"/>
            <a:ext cx="7315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1">
                <a:solidFill>
                  <a:srgbClr val="122A3A"/>
                </a:solidFill>
                <a:latin typeface="Helvetica Neue"/>
              </a:rPr>
              <a:t>¿Qué les interesa?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692640" y="228600"/>
            <a:ext cx="219456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750" b="1">
                <a:solidFill>
                  <a:srgbClr val="7A8894"/>
                </a:solidFill>
                <a:latin typeface="Helvetica Neue"/>
              </a:rPr>
              <a:t>ORÁCULO · FOTO DEL SEGMENTO · BIA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566928"/>
            <a:ext cx="91440" cy="91440"/>
          </a:xfrm>
          <a:prstGeom prst="rect">
            <a:avLst/>
          </a:prstGeom>
          <a:solidFill>
            <a:srgbClr val="2AB0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530352"/>
            <a:ext cx="274320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Los del cold foam</a:t>
            </a:r>
          </a:p>
        </p:txBody>
      </p:sp>
      <p:sp>
        <p:nvSpPr>
          <p:cNvPr id="8" name="Rectangle 7"/>
          <p:cNvSpPr/>
          <p:nvPr/>
        </p:nvSpPr>
        <p:spPr>
          <a:xfrm>
            <a:off x="2377440" y="566928"/>
            <a:ext cx="91440" cy="91440"/>
          </a:xfrm>
          <a:prstGeom prst="rect">
            <a:avLst/>
          </a:prstGeom>
          <a:solidFill>
            <a:srgbClr val="B9E6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514600" y="530352"/>
            <a:ext cx="365760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baseline: Audiencia completa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20040" y="777240"/>
            <a:ext cx="11521440" cy="237744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3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84632" y="905256"/>
            <a:ext cx="1042416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122A3A"/>
                </a:solidFill>
                <a:latin typeface="Helvetica Neue"/>
              </a:rPr>
              <a:t>Afinidades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4632" y="1106424"/>
            <a:ext cx="1115568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Marcas, cuentas y lugares con los que el segmento tiene más afinidad que el baseline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0927080" y="905256"/>
            <a:ext cx="749808" cy="1828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1E9E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0927080" y="923544"/>
            <a:ext cx="74980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50" b="1">
                <a:solidFill>
                  <a:srgbClr val="1E9E5A"/>
                </a:solidFill>
                <a:latin typeface="Helvetica Neue"/>
              </a:rPr>
              <a:t>MEDIDO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84632" y="2953512"/>
            <a:ext cx="11192256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7A8894"/>
                </a:solidFill>
                <a:latin typeface="Helvetica Neue"/>
              </a:rPr>
              <a:t>Escena y Ad Library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" y="1325880"/>
            <a:ext cx="2011680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>
                <a:solidFill>
                  <a:srgbClr val="122A3A"/>
                </a:solidFill>
                <a:latin typeface="Helvetica Neue"/>
              </a:rPr>
              <a:t>Habits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2920" y="1572768"/>
            <a:ext cx="2011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1">
                <a:solidFill>
                  <a:srgbClr val="2AB09E"/>
                </a:solidFill>
                <a:latin typeface="Helvetica Neue"/>
              </a:rPr>
              <a:t>rising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02920" y="1901952"/>
            <a:ext cx="21031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700" b="0">
                <a:solidFill>
                  <a:srgbClr val="7A8894"/>
                </a:solidFill>
                <a:latin typeface="Helvetica Neue"/>
              </a:rPr>
              <a:t>Vegana, regia, en la taza de Kali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834640" y="1280160"/>
            <a:ext cx="283464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1">
                <a:solidFill>
                  <a:srgbClr val="122A3A"/>
                </a:solidFill>
                <a:latin typeface="Helvetica Neue"/>
              </a:rPr>
              <a:t>Kali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834640" y="1444751"/>
            <a:ext cx="283464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1">
                <a:solidFill>
                  <a:srgbClr val="2AB09E"/>
                </a:solidFill>
                <a:latin typeface="Helvetica Neue"/>
              </a:rPr>
              <a:t>escena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834640" y="1591056"/>
            <a:ext cx="28803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630" b="0">
                <a:solidFill>
                  <a:srgbClr val="7A8894"/>
                </a:solidFill>
                <a:latin typeface="Helvetica Neue"/>
              </a:rPr>
              <a:t>Dos cafés, envío nacional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852160" y="1280160"/>
            <a:ext cx="283464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1">
                <a:solidFill>
                  <a:srgbClr val="122A3A"/>
                </a:solidFill>
                <a:latin typeface="Helvetica Neue"/>
              </a:rPr>
              <a:t>Panhelia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852160" y="1444751"/>
            <a:ext cx="283464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1">
                <a:solidFill>
                  <a:srgbClr val="2AB09E"/>
                </a:solidFill>
                <a:latin typeface="Helvetica Neue"/>
              </a:rPr>
              <a:t>escena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852160" y="1591056"/>
            <a:ext cx="28803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630" b="0">
                <a:solidFill>
                  <a:srgbClr val="7A8894"/>
                </a:solidFill>
                <a:latin typeface="Helvetica Neue"/>
              </a:rPr>
              <a:t>Torre Amazonas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69680" y="1280160"/>
            <a:ext cx="283464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1">
                <a:solidFill>
                  <a:srgbClr val="122A3A"/>
                </a:solidFill>
                <a:latin typeface="Helvetica Neue"/>
              </a:rPr>
              <a:t>Leche de almendra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869680" y="1444751"/>
            <a:ext cx="283464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1">
                <a:solidFill>
                  <a:srgbClr val="2AB09E"/>
                </a:solidFill>
                <a:latin typeface="Helvetica Neue"/>
              </a:rPr>
              <a:t>anaquel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869680" y="1591056"/>
            <a:ext cx="28803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630" b="0">
                <a:solidFill>
                  <a:srgbClr val="7A8894"/>
                </a:solidFill>
                <a:latin typeface="Helvetica Neue"/>
              </a:rPr>
              <a:t>Birdman 1 L $48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834640" y="1874519"/>
            <a:ext cx="283464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1">
                <a:solidFill>
                  <a:srgbClr val="122A3A"/>
                </a:solidFill>
                <a:latin typeface="Helvetica Neue"/>
              </a:rPr>
              <a:t>Instagram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834640" y="2039112"/>
            <a:ext cx="283464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1">
                <a:solidFill>
                  <a:srgbClr val="2AB09E"/>
                </a:solidFill>
                <a:latin typeface="Helvetica Neue"/>
              </a:rPr>
              <a:t>canal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834640" y="2185415"/>
            <a:ext cx="28803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630" b="0">
                <a:solidFill>
                  <a:srgbClr val="7A8894"/>
                </a:solidFill>
                <a:latin typeface="Helvetica Neue"/>
              </a:rPr>
              <a:t>donde se ve la bebida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852160" y="1874519"/>
            <a:ext cx="283464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1">
                <a:solidFill>
                  <a:srgbClr val="122A3A"/>
                </a:solidFill>
                <a:latin typeface="Helvetica Neue"/>
              </a:rPr>
              <a:t>Nutriólogos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852160" y="2039112"/>
            <a:ext cx="283464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1">
                <a:solidFill>
                  <a:srgbClr val="2AB09E"/>
                </a:solidFill>
                <a:latin typeface="Helvetica Neue"/>
              </a:rPr>
              <a:t>pauta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852160" y="2185415"/>
            <a:ext cx="28803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630" b="0">
                <a:solidFill>
                  <a:srgbClr val="7A8894"/>
                </a:solidFill>
                <a:latin typeface="Helvetica Neue"/>
              </a:rPr>
              <a:t>consulta y planes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869680" y="1874519"/>
            <a:ext cx="283464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1">
                <a:solidFill>
                  <a:srgbClr val="122A3A"/>
                </a:solidFill>
                <a:latin typeface="Helvetica Neue"/>
              </a:rPr>
              <a:t>Matcha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869680" y="2039112"/>
            <a:ext cx="283464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1">
                <a:solidFill>
                  <a:srgbClr val="2AB09E"/>
                </a:solidFill>
                <a:latin typeface="Helvetica Neue"/>
              </a:rPr>
              <a:t>menú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869680" y="2185415"/>
            <a:ext cx="28803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630" b="0">
                <a:solidFill>
                  <a:srgbClr val="7A8894"/>
                </a:solidFill>
                <a:latin typeface="Helvetica Neue"/>
              </a:rPr>
              <a:t>Protein Matcha Latte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2834640" y="2468880"/>
            <a:ext cx="283464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1">
                <a:solidFill>
                  <a:srgbClr val="122A3A"/>
                </a:solidFill>
                <a:latin typeface="Helvetica Neue"/>
              </a:rPr>
              <a:t>Naturecan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2834640" y="2633472"/>
            <a:ext cx="283464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1">
                <a:solidFill>
                  <a:srgbClr val="2AB09E"/>
                </a:solidFill>
                <a:latin typeface="Helvetica Neue"/>
              </a:rPr>
              <a:t>en línea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2834640" y="2779776"/>
            <a:ext cx="28803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630" b="0">
                <a:solidFill>
                  <a:srgbClr val="7A8894"/>
                </a:solidFill>
                <a:latin typeface="Helvetica Neue"/>
              </a:rPr>
              <a:t>café proteico en polvo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852160" y="2468880"/>
            <a:ext cx="283464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1">
                <a:solidFill>
                  <a:srgbClr val="122A3A"/>
                </a:solidFill>
                <a:latin typeface="Helvetica Neue"/>
              </a:rPr>
              <a:t>Residente.mx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852160" y="2633472"/>
            <a:ext cx="283464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1">
                <a:solidFill>
                  <a:srgbClr val="2AB09E"/>
                </a:solidFill>
                <a:latin typeface="Helvetica Neue"/>
              </a:rPr>
              <a:t>prensa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852160" y="2779776"/>
            <a:ext cx="28803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630" b="0">
                <a:solidFill>
                  <a:srgbClr val="7A8894"/>
                </a:solidFill>
                <a:latin typeface="Helvetica Neue"/>
              </a:rPr>
              <a:t>la ruta del proffee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320040" y="3291840"/>
            <a:ext cx="5669280" cy="306324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3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484632" y="3419856"/>
            <a:ext cx="457200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122A3A"/>
                </a:solidFill>
                <a:latin typeface="Helvetica Neue"/>
              </a:rPr>
              <a:t>Intereses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484632" y="3621024"/>
            <a:ext cx="530352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Índice Google Trends: último año (barra) contra hace cinco años (barra clara); relativo, no porcentaje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5074920" y="3419856"/>
            <a:ext cx="749808" cy="1828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D98E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5074920" y="3438144"/>
            <a:ext cx="74980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50" b="1">
                <a:solidFill>
                  <a:srgbClr val="D98E1A"/>
                </a:solidFill>
                <a:latin typeface="Helvetica Neue"/>
              </a:rPr>
              <a:t>DERIVADO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484632" y="6153912"/>
            <a:ext cx="5340096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7A8894"/>
                </a:solidFill>
                <a:latin typeface="Helvetica Neue"/>
              </a:rPr>
              <a:t>Trends rising · escena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502920" y="3840480"/>
            <a:ext cx="155448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0">
                <a:solidFill>
                  <a:srgbClr val="122A3A"/>
                </a:solidFill>
                <a:latin typeface="Helvetica Neue"/>
              </a:rPr>
              <a:t>Proteína</a:t>
            </a:r>
          </a:p>
        </p:txBody>
      </p:sp>
      <p:sp>
        <p:nvSpPr>
          <p:cNvPr id="50" name="Rectangle 49"/>
          <p:cNvSpPr/>
          <p:nvPr/>
        </p:nvSpPr>
        <p:spPr>
          <a:xfrm>
            <a:off x="2103120" y="3858768"/>
            <a:ext cx="2651760" cy="109728"/>
          </a:xfrm>
          <a:prstGeom prst="rect">
            <a:avLst/>
          </a:prstGeom>
          <a:solidFill>
            <a:srgbClr val="E3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2103120" y="3858768"/>
            <a:ext cx="2223243" cy="109728"/>
          </a:xfrm>
          <a:prstGeom prst="rect">
            <a:avLst/>
          </a:prstGeom>
          <a:solidFill>
            <a:srgbClr val="2AB0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4800600" y="3831336"/>
            <a:ext cx="109728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1">
                <a:solidFill>
                  <a:srgbClr val="122A3A"/>
                </a:solidFill>
                <a:latin typeface="Helvetica Neue"/>
              </a:rPr>
              <a:t>44.1</a:t>
            </a:r>
          </a:p>
        </p:txBody>
      </p:sp>
      <p:sp>
        <p:nvSpPr>
          <p:cNvPr id="53" name="Rectangle 52"/>
          <p:cNvSpPr/>
          <p:nvPr/>
        </p:nvSpPr>
        <p:spPr>
          <a:xfrm>
            <a:off x="2103120" y="3995928"/>
            <a:ext cx="2651760" cy="82296"/>
          </a:xfrm>
          <a:prstGeom prst="rect">
            <a:avLst/>
          </a:prstGeom>
          <a:solidFill>
            <a:srgbClr val="E3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Rectangle 53"/>
          <p:cNvSpPr/>
          <p:nvPr/>
        </p:nvSpPr>
        <p:spPr>
          <a:xfrm>
            <a:off x="2103120" y="3995928"/>
            <a:ext cx="1300673" cy="82296"/>
          </a:xfrm>
          <a:prstGeom prst="rect">
            <a:avLst/>
          </a:prstGeom>
          <a:solidFill>
            <a:srgbClr val="B9E6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4800600" y="3968496"/>
            <a:ext cx="109728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0">
                <a:solidFill>
                  <a:srgbClr val="7A8894"/>
                </a:solidFill>
                <a:latin typeface="Helvetica Neue"/>
              </a:rPr>
              <a:t>25.8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502920" y="4224528"/>
            <a:ext cx="155448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0">
                <a:solidFill>
                  <a:srgbClr val="122A3A"/>
                </a:solidFill>
                <a:latin typeface="Helvetica Neue"/>
              </a:rPr>
              <a:t>Café con proteína</a:t>
            </a:r>
          </a:p>
        </p:txBody>
      </p:sp>
      <p:sp>
        <p:nvSpPr>
          <p:cNvPr id="57" name="Rectangle 56"/>
          <p:cNvSpPr/>
          <p:nvPr/>
        </p:nvSpPr>
        <p:spPr>
          <a:xfrm>
            <a:off x="2103120" y="4242816"/>
            <a:ext cx="2651760" cy="109728"/>
          </a:xfrm>
          <a:prstGeom prst="rect">
            <a:avLst/>
          </a:prstGeom>
          <a:solidFill>
            <a:srgbClr val="E3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2103120" y="4242816"/>
            <a:ext cx="85703" cy="109728"/>
          </a:xfrm>
          <a:prstGeom prst="rect">
            <a:avLst/>
          </a:prstGeom>
          <a:solidFill>
            <a:srgbClr val="2AB0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4800600" y="4215384"/>
            <a:ext cx="109728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1">
                <a:solidFill>
                  <a:srgbClr val="122A3A"/>
                </a:solidFill>
                <a:latin typeface="Helvetica Neue"/>
              </a:rPr>
              <a:t>1.7</a:t>
            </a:r>
          </a:p>
        </p:txBody>
      </p:sp>
      <p:sp>
        <p:nvSpPr>
          <p:cNvPr id="60" name="Rectangle 59"/>
          <p:cNvSpPr/>
          <p:nvPr/>
        </p:nvSpPr>
        <p:spPr>
          <a:xfrm>
            <a:off x="2103120" y="4379976"/>
            <a:ext cx="2651760" cy="82296"/>
          </a:xfrm>
          <a:prstGeom prst="rect">
            <a:avLst/>
          </a:prstGeom>
          <a:solidFill>
            <a:srgbClr val="E3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2103120" y="4379976"/>
            <a:ext cx="18288" cy="82296"/>
          </a:xfrm>
          <a:prstGeom prst="rect">
            <a:avLst/>
          </a:prstGeom>
          <a:solidFill>
            <a:srgbClr val="B9E6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4800600" y="4352544"/>
            <a:ext cx="109728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0">
                <a:solidFill>
                  <a:srgbClr val="7A8894"/>
                </a:solidFill>
                <a:latin typeface="Helvetica Neue"/>
              </a:rPr>
              <a:t>0.0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502920" y="4608576"/>
            <a:ext cx="155448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0">
                <a:solidFill>
                  <a:srgbClr val="122A3A"/>
                </a:solidFill>
                <a:latin typeface="Helvetica Neue"/>
              </a:rPr>
              <a:t>Gimnasio</a:t>
            </a:r>
          </a:p>
        </p:txBody>
      </p:sp>
      <p:sp>
        <p:nvSpPr>
          <p:cNvPr id="64" name="Rectangle 63"/>
          <p:cNvSpPr/>
          <p:nvPr/>
        </p:nvSpPr>
        <p:spPr>
          <a:xfrm>
            <a:off x="2103120" y="4626864"/>
            <a:ext cx="2651760" cy="109728"/>
          </a:xfrm>
          <a:prstGeom prst="rect">
            <a:avLst/>
          </a:prstGeom>
          <a:solidFill>
            <a:srgbClr val="E3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2103120" y="4626864"/>
            <a:ext cx="2651760" cy="109728"/>
          </a:xfrm>
          <a:prstGeom prst="rect">
            <a:avLst/>
          </a:prstGeom>
          <a:solidFill>
            <a:srgbClr val="2AB0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4800600" y="4599432"/>
            <a:ext cx="109728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1">
                <a:solidFill>
                  <a:srgbClr val="122A3A"/>
                </a:solidFill>
                <a:latin typeface="Helvetica Neue"/>
              </a:rPr>
              <a:t>52.6</a:t>
            </a:r>
          </a:p>
        </p:txBody>
      </p:sp>
      <p:sp>
        <p:nvSpPr>
          <p:cNvPr id="67" name="Rectangle 66"/>
          <p:cNvSpPr/>
          <p:nvPr/>
        </p:nvSpPr>
        <p:spPr>
          <a:xfrm>
            <a:off x="2103120" y="4764024"/>
            <a:ext cx="2651760" cy="82296"/>
          </a:xfrm>
          <a:prstGeom prst="rect">
            <a:avLst/>
          </a:prstGeom>
          <a:solidFill>
            <a:srgbClr val="E3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Rectangle 67"/>
          <p:cNvSpPr/>
          <p:nvPr/>
        </p:nvSpPr>
        <p:spPr>
          <a:xfrm>
            <a:off x="2103120" y="4764024"/>
            <a:ext cx="2414815" cy="82296"/>
          </a:xfrm>
          <a:prstGeom prst="rect">
            <a:avLst/>
          </a:prstGeom>
          <a:solidFill>
            <a:srgbClr val="B9E6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TextBox 68"/>
          <p:cNvSpPr txBox="1"/>
          <p:nvPr/>
        </p:nvSpPr>
        <p:spPr>
          <a:xfrm>
            <a:off x="4800600" y="4736592"/>
            <a:ext cx="109728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0">
                <a:solidFill>
                  <a:srgbClr val="7A8894"/>
                </a:solidFill>
                <a:latin typeface="Helvetica Neue"/>
              </a:rPr>
              <a:t>47.9</a:t>
            </a:r>
          </a:p>
        </p:txBody>
      </p:sp>
      <p:sp>
        <p:nvSpPr>
          <p:cNvPr id="70" name="Rounded Rectangle 69"/>
          <p:cNvSpPr/>
          <p:nvPr/>
        </p:nvSpPr>
        <p:spPr>
          <a:xfrm>
            <a:off x="6172200" y="3291840"/>
            <a:ext cx="5669280" cy="306324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3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TextBox 70"/>
          <p:cNvSpPr txBox="1"/>
          <p:nvPr/>
        </p:nvSpPr>
        <p:spPr>
          <a:xfrm>
            <a:off x="6336792" y="3419856"/>
            <a:ext cx="457200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122A3A"/>
                </a:solidFill>
                <a:latin typeface="Helvetica Neue"/>
              </a:rPr>
              <a:t>Qué escriben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6336792" y="3621024"/>
            <a:ext cx="530352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Consultas más buscadas y en ascenso; verbatims</a:t>
            </a:r>
          </a:p>
        </p:txBody>
      </p:sp>
      <p:sp>
        <p:nvSpPr>
          <p:cNvPr id="73" name="Rounded Rectangle 72"/>
          <p:cNvSpPr/>
          <p:nvPr/>
        </p:nvSpPr>
        <p:spPr>
          <a:xfrm>
            <a:off x="10927080" y="3419856"/>
            <a:ext cx="749808" cy="1828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D98E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TextBox 73"/>
          <p:cNvSpPr txBox="1"/>
          <p:nvPr/>
        </p:nvSpPr>
        <p:spPr>
          <a:xfrm>
            <a:off x="10927080" y="3438144"/>
            <a:ext cx="74980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50" b="1">
                <a:solidFill>
                  <a:srgbClr val="D98E1A"/>
                </a:solidFill>
                <a:latin typeface="Helvetica Neue"/>
              </a:rPr>
              <a:t>DERIVADO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6336792" y="6153912"/>
            <a:ext cx="5340096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7A8894"/>
                </a:solidFill>
                <a:latin typeface="Helvetica Neue"/>
              </a:rPr>
              <a:t>Trends · Residente.mx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6355080" y="3794760"/>
            <a:ext cx="265176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1">
                <a:solidFill>
                  <a:srgbClr val="7A8894"/>
                </a:solidFill>
                <a:latin typeface="Helvetica Neue"/>
              </a:rPr>
              <a:t>MÁS BUSCADAS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9098280" y="3794760"/>
            <a:ext cx="265176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1">
                <a:solidFill>
                  <a:srgbClr val="7A8894"/>
                </a:solidFill>
                <a:latin typeface="Helvetica Neue"/>
              </a:rPr>
              <a:t>EN ASCENSO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6355080" y="3986784"/>
            <a:ext cx="265176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0">
                <a:solidFill>
                  <a:srgbClr val="122A3A"/>
                </a:solidFill>
                <a:latin typeface="Helvetica Neue"/>
              </a:rPr>
              <a:t>proteína whey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6355080" y="4206240"/>
            <a:ext cx="265176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0">
                <a:solidFill>
                  <a:srgbClr val="122A3A"/>
                </a:solidFill>
                <a:latin typeface="Helvetica Neue"/>
              </a:rPr>
              <a:t>qué es proteína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6355080" y="4425696"/>
            <a:ext cx="265176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0">
                <a:solidFill>
                  <a:srgbClr val="122A3A"/>
                </a:solidFill>
                <a:latin typeface="Helvetica Neue"/>
              </a:rPr>
              <a:t>café con proteína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9098280" y="3986784"/>
            <a:ext cx="265176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1">
                <a:solidFill>
                  <a:srgbClr val="2AB09E"/>
                </a:solidFill>
                <a:latin typeface="Helvetica Neue"/>
              </a:rPr>
              <a:t>habits proteina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9098280" y="4206240"/>
            <a:ext cx="265176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1">
                <a:solidFill>
                  <a:srgbClr val="2AB09E"/>
                </a:solidFill>
                <a:latin typeface="Helvetica Neue"/>
              </a:rPr>
              <a:t>cuánta proteína debo consumir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6355080" y="5440680"/>
            <a:ext cx="53035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750" b="0">
                <a:solidFill>
                  <a:srgbClr val="122A3A"/>
                </a:solidFill>
                <a:latin typeface="Helvetica Neue"/>
              </a:rPr>
              <a:t>«bajos en grasa, preparados sin azúcar añadida» · «un energizante y suplemento nutricional» (Residente.mx)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320040" y="6537960"/>
            <a:ext cx="1005840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7A8894"/>
                </a:solidFill>
                <a:latin typeface="Helvetica Neue"/>
              </a:rPr>
              <a:t>Oráculo · Foto del segmento · 15-sep-2026 · Fuentes: INEGI Censo 2020 ITER y DENUE · Euromonitor Passport (estudio Funcionales 14-sep) · Google Trends · Chedraui (VTEX), HEB, Naturecan, Amazon MX · Meta Ad Library · Residente.mx · YouTube · grados: MEDIDO · DERIVADO · JUICIO · verificación en VERIFICACION.md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11247120" y="6537960"/>
            <a:ext cx="64008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700" b="1">
                <a:solidFill>
                  <a:srgbClr val="7A8894"/>
                </a:solidFill>
                <a:latin typeface="Helvetica Neue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5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20040" y="201168"/>
            <a:ext cx="91440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>
                <a:solidFill>
                  <a:srgbClr val="7A8894"/>
                </a:solidFill>
                <a:latin typeface="Helvetica Neue"/>
              </a:rPr>
              <a:t>Café funcional · Monterrey / Los del cold foam /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28515" y="173736"/>
            <a:ext cx="7315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1">
                <a:solidFill>
                  <a:srgbClr val="122A3A"/>
                </a:solidFill>
                <a:latin typeface="Helvetica Neue"/>
              </a:rPr>
              <a:t>¿Cómo ven el mundo?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692640" y="228600"/>
            <a:ext cx="219456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750" b="1">
                <a:solidFill>
                  <a:srgbClr val="7A8894"/>
                </a:solidFill>
                <a:latin typeface="Helvetica Neue"/>
              </a:rPr>
              <a:t>ORÁCULO · FOTO DEL SEGMENTO · BIA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20040" y="777240"/>
            <a:ext cx="5669280" cy="557784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3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84632" y="905256"/>
            <a:ext cx="457200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122A3A"/>
                </a:solidFill>
                <a:latin typeface="Helvetica Neue"/>
              </a:rPr>
              <a:t>Personalidad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4632" y="1106424"/>
            <a:ext cx="530352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Big Five del segmento; JUICIO derivado de textos reales, anclado a Passport Lifestyles 2025 (nacional)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074920" y="905256"/>
            <a:ext cx="749808" cy="1828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D63B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074920" y="923544"/>
            <a:ext cx="74980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50" b="1">
                <a:solidFill>
                  <a:srgbClr val="D63B3B"/>
                </a:solidFill>
                <a:latin typeface="Helvetica Neue"/>
              </a:rPr>
              <a:t>JUICIO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4632" y="6153912"/>
            <a:ext cx="5340096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7A8894"/>
                </a:solidFill>
                <a:latin typeface="Helvetica Neue"/>
              </a:rPr>
              <a:t>Fichas de Habits/Kali, Residente.mx, verbatims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1371600"/>
            <a:ext cx="16459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122A3A"/>
                </a:solidFill>
                <a:latin typeface="Helvetica Neue"/>
              </a:rPr>
              <a:t>Apertura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194560" y="1426464"/>
            <a:ext cx="3108960" cy="128016"/>
          </a:xfrm>
          <a:prstGeom prst="rect">
            <a:avLst/>
          </a:prstGeom>
          <a:solidFill>
            <a:srgbClr val="E3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194560" y="1426464"/>
            <a:ext cx="2238451" cy="128016"/>
          </a:xfrm>
          <a:prstGeom prst="rect">
            <a:avLst/>
          </a:prstGeom>
          <a:solidFill>
            <a:srgbClr val="2AB0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394960" y="1371600"/>
            <a:ext cx="45720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1">
                <a:solidFill>
                  <a:srgbClr val="122A3A"/>
                </a:solidFill>
                <a:latin typeface="Helvetica Neue"/>
              </a:rPr>
              <a:t>72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" y="1609344"/>
            <a:ext cx="53949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prueban sabores: caramelo, cinnamon roll, pistache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2920" y="1938528"/>
            <a:ext cx="16459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122A3A"/>
                </a:solidFill>
                <a:latin typeface="Helvetica Neue"/>
              </a:rPr>
              <a:t>Responsabilidad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194560" y="1993392"/>
            <a:ext cx="3108960" cy="128016"/>
          </a:xfrm>
          <a:prstGeom prst="rect">
            <a:avLst/>
          </a:prstGeom>
          <a:solidFill>
            <a:srgbClr val="E3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2194560" y="1993392"/>
            <a:ext cx="2176272" cy="128016"/>
          </a:xfrm>
          <a:prstGeom prst="rect">
            <a:avLst/>
          </a:prstGeom>
          <a:solidFill>
            <a:srgbClr val="2AB0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394960" y="1938528"/>
            <a:ext cx="45720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1">
                <a:solidFill>
                  <a:srgbClr val="122A3A"/>
                </a:solidFill>
                <a:latin typeface="Helvetica Neue"/>
              </a:rPr>
              <a:t>70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2176272"/>
            <a:ext cx="53949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gym y macros, pero con gusto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2505456"/>
            <a:ext cx="16459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122A3A"/>
                </a:solidFill>
                <a:latin typeface="Helvetica Neue"/>
              </a:rPr>
              <a:t>Extraversión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194560" y="2560320"/>
            <a:ext cx="3108960" cy="128016"/>
          </a:xfrm>
          <a:prstGeom prst="rect">
            <a:avLst/>
          </a:prstGeom>
          <a:solidFill>
            <a:srgbClr val="E3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2194560" y="2560320"/>
            <a:ext cx="1989734" cy="128016"/>
          </a:xfrm>
          <a:prstGeom prst="rect">
            <a:avLst/>
          </a:prstGeom>
          <a:solidFill>
            <a:srgbClr val="2AB0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5394960" y="2505456"/>
            <a:ext cx="45720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1">
                <a:solidFill>
                  <a:srgbClr val="122A3A"/>
                </a:solidFill>
                <a:latin typeface="Helvetica Neue"/>
              </a:rPr>
              <a:t>64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02920" y="2743200"/>
            <a:ext cx="53949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la bebida es social y se muestra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02920" y="3072384"/>
            <a:ext cx="16459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122A3A"/>
                </a:solidFill>
                <a:latin typeface="Helvetica Neue"/>
              </a:rPr>
              <a:t>Amabilidad</a:t>
            </a:r>
          </a:p>
        </p:txBody>
      </p:sp>
      <p:sp>
        <p:nvSpPr>
          <p:cNvPr id="28" name="Rectangle 27"/>
          <p:cNvSpPr/>
          <p:nvPr/>
        </p:nvSpPr>
        <p:spPr>
          <a:xfrm>
            <a:off x="2194560" y="3127248"/>
            <a:ext cx="3108960" cy="128016"/>
          </a:xfrm>
          <a:prstGeom prst="rect">
            <a:avLst/>
          </a:prstGeom>
          <a:solidFill>
            <a:srgbClr val="E3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2194560" y="3127248"/>
            <a:ext cx="1865376" cy="128016"/>
          </a:xfrm>
          <a:prstGeom prst="rect">
            <a:avLst/>
          </a:prstGeom>
          <a:solidFill>
            <a:srgbClr val="2AB0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5394960" y="3072384"/>
            <a:ext cx="45720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1">
                <a:solidFill>
                  <a:srgbClr val="122A3A"/>
                </a:solidFill>
                <a:latin typeface="Helvetica Neue"/>
              </a:rPr>
              <a:t>60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02920" y="3310128"/>
            <a:ext cx="53949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recomiendan lugares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02920" y="3639312"/>
            <a:ext cx="16459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122A3A"/>
                </a:solidFill>
                <a:latin typeface="Helvetica Neue"/>
              </a:rPr>
              <a:t>Neuroticismo</a:t>
            </a:r>
          </a:p>
        </p:txBody>
      </p:sp>
      <p:sp>
        <p:nvSpPr>
          <p:cNvPr id="33" name="Rectangle 32"/>
          <p:cNvSpPr/>
          <p:nvPr/>
        </p:nvSpPr>
        <p:spPr>
          <a:xfrm>
            <a:off x="2194560" y="3694176"/>
            <a:ext cx="3108960" cy="128016"/>
          </a:xfrm>
          <a:prstGeom prst="rect">
            <a:avLst/>
          </a:prstGeom>
          <a:solidFill>
            <a:srgbClr val="E3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2194560" y="3694176"/>
            <a:ext cx="1243584" cy="128016"/>
          </a:xfrm>
          <a:prstGeom prst="rect">
            <a:avLst/>
          </a:prstGeom>
          <a:solidFill>
            <a:srgbClr val="2AB0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5394960" y="3639312"/>
            <a:ext cx="45720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1">
                <a:solidFill>
                  <a:srgbClr val="122A3A"/>
                </a:solidFill>
                <a:latin typeface="Helvetica Neue"/>
              </a:rPr>
              <a:t>40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02920" y="3877056"/>
            <a:ext cx="53949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poca ansiedad; cuidan el azúcar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02920" y="4343400"/>
            <a:ext cx="5303520" cy="17373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900" b="0">
                <a:solidFill>
                  <a:srgbClr val="122A3A"/>
                </a:solidFill>
                <a:latin typeface="Helvetica Neue"/>
              </a:rPr>
              <a:t>El segmento más joven y más urbano: quiere función con estética. La proteína es vegana y con sabor; el café es cold brew. Descubren en Instagram y validan en la barra.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6172200" y="777240"/>
            <a:ext cx="5669280" cy="26974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3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6336792" y="905256"/>
            <a:ext cx="457200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122A3A"/>
                </a:solidFill>
                <a:latin typeface="Helvetica Neue"/>
              </a:rPr>
              <a:t>Cómo hablan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336792" y="1106424"/>
            <a:ext cx="530352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Frases reales del segmento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10927080" y="905256"/>
            <a:ext cx="749808" cy="1828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D98E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10927080" y="923544"/>
            <a:ext cx="74980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50" b="1">
                <a:solidFill>
                  <a:srgbClr val="D98E1A"/>
                </a:solidFill>
                <a:latin typeface="Helvetica Neue"/>
              </a:rPr>
              <a:t>DERIVADO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336792" y="3273552"/>
            <a:ext cx="5340096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7A8894"/>
                </a:solidFill>
                <a:latin typeface="Helvetica Neue"/>
              </a:rPr>
              <a:t>Trends · Residente.mx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355080" y="1325880"/>
            <a:ext cx="5303520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900" b="0">
                <a:solidFill>
                  <a:srgbClr val="122A3A"/>
                </a:solidFill>
                <a:latin typeface="Helvetica Neue"/>
              </a:rPr>
              <a:t>«post-workout» · «sin azúcar» · «cold foam» · «leche de almendra» · «15 gramos»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6172200" y="3611880"/>
            <a:ext cx="5669280" cy="27432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3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6336792" y="3739896"/>
            <a:ext cx="457200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122A3A"/>
                </a:solidFill>
                <a:latin typeface="Helvetica Neue"/>
              </a:rPr>
              <a:t>Palabras que no dirían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6336792" y="3941064"/>
            <a:ext cx="530352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Lo que suena a otro segmento o a agencia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10927080" y="3739896"/>
            <a:ext cx="749808" cy="1828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D63B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10927080" y="3758184"/>
            <a:ext cx="74980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50" b="1">
                <a:solidFill>
                  <a:srgbClr val="D63B3B"/>
                </a:solidFill>
                <a:latin typeface="Helvetica Neue"/>
              </a:rPr>
              <a:t>JUICIO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6336792" y="6153912"/>
            <a:ext cx="5340096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7A8894"/>
                </a:solidFill>
                <a:latin typeface="Helvetica Neue"/>
              </a:rPr>
              <a:t>Fichas de Habits/Kali, Residente.mx, verbatims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6355080" y="4160520"/>
            <a:ext cx="5303520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900" b="0">
                <a:solidFill>
                  <a:srgbClr val="122A3A"/>
                </a:solidFill>
                <a:latin typeface="Helvetica Neue"/>
              </a:rPr>
              <a:t>whey · scoop · «cargado» · masa · bulk · keto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320040" y="6537960"/>
            <a:ext cx="1005840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7A8894"/>
                </a:solidFill>
                <a:latin typeface="Helvetica Neue"/>
              </a:rPr>
              <a:t>Oráculo · Foto del segmento · 15-sep-2026 · Fuentes: INEGI Censo 2020 ITER y DENUE · Euromonitor Passport (estudio Funcionales 14-sep) · Google Trends · Chedraui (VTEX), HEB, Naturecan, Amazon MX · Meta Ad Library · Residente.mx · YouTube · grados: MEDIDO · DERIVADO · JUICIO · verificación en VERIFICACION.md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11247120" y="6537960"/>
            <a:ext cx="64008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700" b="1">
                <a:solidFill>
                  <a:srgbClr val="7A8894"/>
                </a:solidFill>
                <a:latin typeface="Helvetica Neue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5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20040" y="201168"/>
            <a:ext cx="91440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>
                <a:solidFill>
                  <a:srgbClr val="7A8894"/>
                </a:solidFill>
                <a:latin typeface="Helvetica Neue"/>
              </a:rPr>
              <a:t>Café funcional · Monterrey / Los del cold foam /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28515" y="173736"/>
            <a:ext cx="7315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1">
                <a:solidFill>
                  <a:srgbClr val="122A3A"/>
                </a:solidFill>
                <a:latin typeface="Helvetica Neue"/>
              </a:rPr>
              <a:t>¿Qué los mueve?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692640" y="228600"/>
            <a:ext cx="219456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750" b="1">
                <a:solidFill>
                  <a:srgbClr val="7A8894"/>
                </a:solidFill>
                <a:latin typeface="Helvetica Neue"/>
              </a:rPr>
              <a:t>ORÁCULO · FOTO DEL SEGMENTO · BIA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20040" y="777240"/>
            <a:ext cx="5669280" cy="557784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3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84632" y="905256"/>
            <a:ext cx="457200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122A3A"/>
                </a:solidFill>
                <a:latin typeface="Helvetica Neue"/>
              </a:rPr>
              <a:t>Valores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4632" y="1106424"/>
            <a:ext cx="530352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Schwartz; lo que guía sus decisiones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074920" y="905256"/>
            <a:ext cx="749808" cy="1828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D63B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074920" y="923544"/>
            <a:ext cx="74980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50" b="1">
                <a:solidFill>
                  <a:srgbClr val="D63B3B"/>
                </a:solidFill>
                <a:latin typeface="Helvetica Neue"/>
              </a:rPr>
              <a:t>JUICIO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4632" y="6153912"/>
            <a:ext cx="5340096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7A8894"/>
                </a:solidFill>
                <a:latin typeface="Helvetica Neue"/>
              </a:rPr>
              <a:t>Fichas de Habits/Kali, Residente.mx, verbatims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1371600"/>
            <a:ext cx="53035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122A3A"/>
                </a:solidFill>
                <a:latin typeface="Helvetica Neue"/>
              </a:rPr>
              <a:t>Hedonismo controlado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1591056"/>
            <a:ext cx="5303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0">
                <a:solidFill>
                  <a:srgbClr val="7A8894"/>
                </a:solidFill>
                <a:latin typeface="Helvetica Neue"/>
              </a:rPr>
              <a:t>sabor sí, azúcar no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1938528"/>
            <a:ext cx="53035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122A3A"/>
                </a:solidFill>
                <a:latin typeface="Helvetica Neue"/>
              </a:rPr>
              <a:t>Autodirección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2157984"/>
            <a:ext cx="5303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0">
                <a:solidFill>
                  <a:srgbClr val="7A8894"/>
                </a:solidFill>
                <a:latin typeface="Helvetica Neue"/>
              </a:rPr>
              <a:t>su versión de fit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" y="2505456"/>
            <a:ext cx="53035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122A3A"/>
                </a:solidFill>
                <a:latin typeface="Helvetica Neue"/>
              </a:rPr>
              <a:t>Estimulación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2920" y="2724912"/>
            <a:ext cx="5303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0">
                <a:solidFill>
                  <a:srgbClr val="7A8894"/>
                </a:solidFill>
                <a:latin typeface="Helvetica Neue"/>
              </a:rPr>
              <a:t>lo nuevo del menú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02920" y="3072384"/>
            <a:ext cx="53035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122A3A"/>
                </a:solidFill>
                <a:latin typeface="Helvetica Neue"/>
              </a:rPr>
              <a:t>Logro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3291839"/>
            <a:ext cx="5303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0">
                <a:solidFill>
                  <a:srgbClr val="7A8894"/>
                </a:solidFill>
                <a:latin typeface="Helvetica Neue"/>
              </a:rPr>
              <a:t>el cuerpo, pero sin obsesión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3639312"/>
            <a:ext cx="53035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122A3A"/>
                </a:solidFill>
                <a:latin typeface="Helvetica Neue"/>
              </a:rPr>
              <a:t>Universalismo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3858768"/>
            <a:ext cx="5303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0">
                <a:solidFill>
                  <a:srgbClr val="7A8894"/>
                </a:solidFill>
                <a:latin typeface="Helvetica Neue"/>
              </a:rPr>
              <a:t>vegano, natural, sin OGM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4846320"/>
            <a:ext cx="5303520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900" b="0">
                <a:solidFill>
                  <a:srgbClr val="122A3A"/>
                </a:solidFill>
                <a:latin typeface="Helvetica Neue"/>
              </a:rPr>
              <a:t>Valores · Estética y función a la vez; lo vegano y lo local (Habits) pesan.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172200" y="777240"/>
            <a:ext cx="5669280" cy="557784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3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336792" y="905256"/>
            <a:ext cx="457200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122A3A"/>
                </a:solidFill>
                <a:latin typeface="Helvetica Neue"/>
              </a:rPr>
              <a:t>Necesidades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336792" y="1106424"/>
            <a:ext cx="530352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Lo que el producto tiene que resolver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10927080" y="905256"/>
            <a:ext cx="749808" cy="1828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D63B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10927080" y="923544"/>
            <a:ext cx="74980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50" b="1">
                <a:solidFill>
                  <a:srgbClr val="D63B3B"/>
                </a:solidFill>
                <a:latin typeface="Helvetica Neue"/>
              </a:rPr>
              <a:t>JUICIO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36792" y="6153912"/>
            <a:ext cx="5340096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7A8894"/>
                </a:solidFill>
                <a:latin typeface="Helvetica Neue"/>
              </a:rPr>
              <a:t>Fichas de Habits/Kali, Residente.mx, verbatims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355080" y="1371600"/>
            <a:ext cx="53035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122A3A"/>
                </a:solidFill>
                <a:latin typeface="Helvetica Neue"/>
              </a:rPr>
              <a:t>Rapidez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355080" y="1591056"/>
            <a:ext cx="5303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0">
                <a:solidFill>
                  <a:srgbClr val="7A8894"/>
                </a:solidFill>
                <a:latin typeface="Helvetica Neue"/>
              </a:rPr>
              <a:t>café y proteína en una sola bebida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355080" y="1938528"/>
            <a:ext cx="53035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122A3A"/>
                </a:solidFill>
                <a:latin typeface="Helvetica Neue"/>
              </a:rPr>
              <a:t>Pertenencia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355080" y="2157984"/>
            <a:ext cx="5303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0">
                <a:solidFill>
                  <a:srgbClr val="7A8894"/>
                </a:solidFill>
                <a:latin typeface="Helvetica Neue"/>
              </a:rPr>
              <a:t>la bebida que toma su círculo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355080" y="2505456"/>
            <a:ext cx="53035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122A3A"/>
                </a:solidFill>
                <a:latin typeface="Helvetica Neue"/>
              </a:rPr>
              <a:t>Claridad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55080" y="2724912"/>
            <a:ext cx="5303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0">
                <a:solidFill>
                  <a:srgbClr val="7A8894"/>
                </a:solidFill>
                <a:latin typeface="Helvetica Neue"/>
              </a:rPr>
              <a:t>los gramos en el vaso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355080" y="3072384"/>
            <a:ext cx="53035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122A3A"/>
                </a:solidFill>
                <a:latin typeface="Helvetica Neue"/>
              </a:rPr>
              <a:t>Ideal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355080" y="3291839"/>
            <a:ext cx="5303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0">
                <a:solidFill>
                  <a:srgbClr val="7A8894"/>
                </a:solidFill>
                <a:latin typeface="Helvetica Neue"/>
              </a:rPr>
              <a:t>«bien hecho», de especialidad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355080" y="3639312"/>
            <a:ext cx="53035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122A3A"/>
                </a:solidFill>
                <a:latin typeface="Helvetica Neue"/>
              </a:rPr>
              <a:t>Ligereza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355080" y="3858768"/>
            <a:ext cx="5303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0">
                <a:solidFill>
                  <a:srgbClr val="7A8894"/>
                </a:solidFill>
                <a:latin typeface="Helvetica Neue"/>
              </a:rPr>
              <a:t>sin azúcar, sin culpa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355080" y="4846320"/>
            <a:ext cx="5303520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900" b="0">
                <a:solidFill>
                  <a:srgbClr val="122A3A"/>
                </a:solidFill>
                <a:latin typeface="Helvetica Neue"/>
              </a:rPr>
              <a:t>Necesidades · Eficiencia con estilo: una bebida que cierra la cuota y se puede mostrar.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320040" y="6537960"/>
            <a:ext cx="1005840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7A8894"/>
                </a:solidFill>
                <a:latin typeface="Helvetica Neue"/>
              </a:rPr>
              <a:t>Oráculo · Foto del segmento · 15-sep-2026 · Fuentes: INEGI Censo 2020 ITER y DENUE · Euromonitor Passport (estudio Funcionales 14-sep) · Google Trends · Chedraui (VTEX), HEB, Naturecan, Amazon MX · Meta Ad Library · Residente.mx · YouTube · grados: MEDIDO · DERIVADO · JUICIO · verificación en VERIFICACION.md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1247120" y="6537960"/>
            <a:ext cx="64008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700" b="1">
                <a:solidFill>
                  <a:srgbClr val="7A8894"/>
                </a:solidFill>
                <a:latin typeface="Helvetica Neue"/>
              </a:rP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5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20040" y="201168"/>
            <a:ext cx="91440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>
                <a:solidFill>
                  <a:srgbClr val="7A8894"/>
                </a:solidFill>
                <a:latin typeface="Helvetica Neue"/>
              </a:rPr>
              <a:t>Café funcional · Monterrey / Los del cold foam /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28515" y="173736"/>
            <a:ext cx="7315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1">
                <a:solidFill>
                  <a:srgbClr val="122A3A"/>
                </a:solidFill>
                <a:latin typeface="Helvetica Neue"/>
              </a:rPr>
              <a:t>¿Cuáles son sus hábitos online?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692640" y="228600"/>
            <a:ext cx="219456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750" b="1">
                <a:solidFill>
                  <a:srgbClr val="7A8894"/>
                </a:solidFill>
                <a:latin typeface="Helvetica Neue"/>
              </a:rPr>
              <a:t>ORÁCULO · FOTO DEL SEGMENTO · BIA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566928"/>
            <a:ext cx="91440" cy="91440"/>
          </a:xfrm>
          <a:prstGeom prst="rect">
            <a:avLst/>
          </a:prstGeom>
          <a:solidFill>
            <a:srgbClr val="2AB0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530352"/>
            <a:ext cx="274320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Los del cold foam</a:t>
            </a:r>
          </a:p>
        </p:txBody>
      </p:sp>
      <p:sp>
        <p:nvSpPr>
          <p:cNvPr id="8" name="Rectangle 7"/>
          <p:cNvSpPr/>
          <p:nvPr/>
        </p:nvSpPr>
        <p:spPr>
          <a:xfrm>
            <a:off x="2377440" y="566928"/>
            <a:ext cx="91440" cy="91440"/>
          </a:xfrm>
          <a:prstGeom prst="rect">
            <a:avLst/>
          </a:prstGeom>
          <a:solidFill>
            <a:srgbClr val="B9E6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514600" y="530352"/>
            <a:ext cx="365760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baseline: Audiencia completa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20040" y="777240"/>
            <a:ext cx="5669280" cy="22860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3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84632" y="905256"/>
            <a:ext cx="457200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122A3A"/>
                </a:solidFill>
                <a:latin typeface="Helvetica Neue"/>
              </a:rPr>
              <a:t>Dispositivo y conexión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4632" y="1106424"/>
            <a:ext cx="530352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Hogares con celular, internet, computadora, TV de paga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74920" y="905256"/>
            <a:ext cx="749808" cy="1828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1E9E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074920" y="923544"/>
            <a:ext cx="74980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50" b="1">
                <a:solidFill>
                  <a:srgbClr val="1E9E5A"/>
                </a:solidFill>
                <a:latin typeface="Helvetica Neue"/>
              </a:rPr>
              <a:t>MEDIDO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84632" y="2862072"/>
            <a:ext cx="5340096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7A8894"/>
                </a:solidFill>
                <a:latin typeface="Helvetica Neue"/>
              </a:rPr>
              <a:t>INEGI Censo 2020 ITER, San Pedro Garza García vs 7 municipios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" y="1325880"/>
            <a:ext cx="155448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0">
                <a:solidFill>
                  <a:srgbClr val="122A3A"/>
                </a:solidFill>
                <a:latin typeface="Helvetica Neue"/>
              </a:rPr>
              <a:t>Internet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103120" y="1344168"/>
            <a:ext cx="2651760" cy="109728"/>
          </a:xfrm>
          <a:prstGeom prst="rect">
            <a:avLst/>
          </a:prstGeom>
          <a:solidFill>
            <a:srgbClr val="E3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2103120" y="1344168"/>
            <a:ext cx="2304379" cy="109728"/>
          </a:xfrm>
          <a:prstGeom prst="rect">
            <a:avLst/>
          </a:prstGeom>
          <a:solidFill>
            <a:srgbClr val="2AB0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4800600" y="1316736"/>
            <a:ext cx="109728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1">
                <a:solidFill>
                  <a:srgbClr val="122A3A"/>
                </a:solidFill>
                <a:latin typeface="Helvetica Neue"/>
              </a:rPr>
              <a:t>86.9%</a:t>
            </a:r>
          </a:p>
        </p:txBody>
      </p:sp>
      <p:sp>
        <p:nvSpPr>
          <p:cNvPr id="20" name="Rectangle 19"/>
          <p:cNvSpPr/>
          <p:nvPr/>
        </p:nvSpPr>
        <p:spPr>
          <a:xfrm>
            <a:off x="2103120" y="1481328"/>
            <a:ext cx="2651760" cy="82296"/>
          </a:xfrm>
          <a:prstGeom prst="rect">
            <a:avLst/>
          </a:prstGeom>
          <a:solidFill>
            <a:srgbClr val="E3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2103120" y="1481328"/>
            <a:ext cx="2073676" cy="82296"/>
          </a:xfrm>
          <a:prstGeom prst="rect">
            <a:avLst/>
          </a:prstGeom>
          <a:solidFill>
            <a:srgbClr val="B9E6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4800600" y="1453895"/>
            <a:ext cx="109728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0">
                <a:solidFill>
                  <a:srgbClr val="7A8894"/>
                </a:solidFill>
                <a:latin typeface="Helvetica Neue"/>
              </a:rPr>
              <a:t>78.2%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02920" y="1709928"/>
            <a:ext cx="155448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0">
                <a:solidFill>
                  <a:srgbClr val="122A3A"/>
                </a:solidFill>
                <a:latin typeface="Helvetica Neue"/>
              </a:rPr>
              <a:t>Auto</a:t>
            </a:r>
          </a:p>
        </p:txBody>
      </p:sp>
      <p:sp>
        <p:nvSpPr>
          <p:cNvPr id="24" name="Rectangle 23"/>
          <p:cNvSpPr/>
          <p:nvPr/>
        </p:nvSpPr>
        <p:spPr>
          <a:xfrm>
            <a:off x="2103120" y="1728216"/>
            <a:ext cx="2651760" cy="109728"/>
          </a:xfrm>
          <a:prstGeom prst="rect">
            <a:avLst/>
          </a:prstGeom>
          <a:solidFill>
            <a:srgbClr val="E3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2103120" y="1728216"/>
            <a:ext cx="2094890" cy="109728"/>
          </a:xfrm>
          <a:prstGeom prst="rect">
            <a:avLst/>
          </a:prstGeom>
          <a:solidFill>
            <a:srgbClr val="2AB0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800600" y="1700784"/>
            <a:ext cx="109728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1">
                <a:solidFill>
                  <a:srgbClr val="122A3A"/>
                </a:solidFill>
                <a:latin typeface="Helvetica Neue"/>
              </a:rPr>
              <a:t>79.0%</a:t>
            </a:r>
          </a:p>
        </p:txBody>
      </p:sp>
      <p:sp>
        <p:nvSpPr>
          <p:cNvPr id="27" name="Rectangle 26"/>
          <p:cNvSpPr/>
          <p:nvPr/>
        </p:nvSpPr>
        <p:spPr>
          <a:xfrm>
            <a:off x="2103120" y="1865376"/>
            <a:ext cx="2651760" cy="82296"/>
          </a:xfrm>
          <a:prstGeom prst="rect">
            <a:avLst/>
          </a:prstGeom>
          <a:solidFill>
            <a:srgbClr val="E3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2103120" y="1865376"/>
            <a:ext cx="1697126" cy="82296"/>
          </a:xfrm>
          <a:prstGeom prst="rect">
            <a:avLst/>
          </a:prstGeom>
          <a:solidFill>
            <a:srgbClr val="B9E6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800600" y="1837943"/>
            <a:ext cx="109728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0">
                <a:solidFill>
                  <a:srgbClr val="7A8894"/>
                </a:solidFill>
                <a:latin typeface="Helvetica Neue"/>
              </a:rPr>
              <a:t>64.0%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02920" y="2093976"/>
            <a:ext cx="155448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0">
                <a:solidFill>
                  <a:srgbClr val="122A3A"/>
                </a:solidFill>
                <a:latin typeface="Helvetica Neue"/>
              </a:rPr>
              <a:t>Celular</a:t>
            </a:r>
          </a:p>
        </p:txBody>
      </p:sp>
      <p:sp>
        <p:nvSpPr>
          <p:cNvPr id="31" name="Rectangle 30"/>
          <p:cNvSpPr/>
          <p:nvPr/>
        </p:nvSpPr>
        <p:spPr>
          <a:xfrm>
            <a:off x="2103120" y="2112264"/>
            <a:ext cx="2651760" cy="109728"/>
          </a:xfrm>
          <a:prstGeom prst="rect">
            <a:avLst/>
          </a:prstGeom>
          <a:solidFill>
            <a:srgbClr val="E3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2103120" y="2112264"/>
            <a:ext cx="2439619" cy="109728"/>
          </a:xfrm>
          <a:prstGeom prst="rect">
            <a:avLst/>
          </a:prstGeom>
          <a:solidFill>
            <a:srgbClr val="2AB0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4800600" y="2084832"/>
            <a:ext cx="109728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1">
                <a:solidFill>
                  <a:srgbClr val="122A3A"/>
                </a:solidFill>
                <a:latin typeface="Helvetica Neue"/>
              </a:rPr>
              <a:t>92.0%</a:t>
            </a:r>
          </a:p>
        </p:txBody>
      </p:sp>
      <p:sp>
        <p:nvSpPr>
          <p:cNvPr id="34" name="Rectangle 33"/>
          <p:cNvSpPr/>
          <p:nvPr/>
        </p:nvSpPr>
        <p:spPr>
          <a:xfrm>
            <a:off x="2103120" y="2249424"/>
            <a:ext cx="2651760" cy="82296"/>
          </a:xfrm>
          <a:prstGeom prst="rect">
            <a:avLst/>
          </a:prstGeom>
          <a:solidFill>
            <a:srgbClr val="E3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2103120" y="2249424"/>
            <a:ext cx="2460833" cy="82296"/>
          </a:xfrm>
          <a:prstGeom prst="rect">
            <a:avLst/>
          </a:prstGeom>
          <a:solidFill>
            <a:srgbClr val="B9E6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4800600" y="2221992"/>
            <a:ext cx="109728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0">
                <a:solidFill>
                  <a:srgbClr val="7A8894"/>
                </a:solidFill>
                <a:latin typeface="Helvetica Neue"/>
              </a:rPr>
              <a:t>92.8%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02920" y="2478024"/>
            <a:ext cx="155448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0">
                <a:solidFill>
                  <a:srgbClr val="122A3A"/>
                </a:solidFill>
                <a:latin typeface="Helvetica Neue"/>
              </a:rPr>
              <a:t>Computadora</a:t>
            </a:r>
          </a:p>
        </p:txBody>
      </p:sp>
      <p:sp>
        <p:nvSpPr>
          <p:cNvPr id="38" name="Rectangle 37"/>
          <p:cNvSpPr/>
          <p:nvPr/>
        </p:nvSpPr>
        <p:spPr>
          <a:xfrm>
            <a:off x="2103120" y="2496312"/>
            <a:ext cx="2651760" cy="109728"/>
          </a:xfrm>
          <a:prstGeom prst="rect">
            <a:avLst/>
          </a:prstGeom>
          <a:solidFill>
            <a:srgbClr val="E3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2103120" y="2496312"/>
            <a:ext cx="2012685" cy="109728"/>
          </a:xfrm>
          <a:prstGeom prst="rect">
            <a:avLst/>
          </a:prstGeom>
          <a:solidFill>
            <a:srgbClr val="2AB0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4800600" y="2468880"/>
            <a:ext cx="109728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1">
                <a:solidFill>
                  <a:srgbClr val="122A3A"/>
                </a:solidFill>
                <a:latin typeface="Helvetica Neue"/>
              </a:rPr>
              <a:t>75.9%</a:t>
            </a:r>
          </a:p>
        </p:txBody>
      </p:sp>
      <p:sp>
        <p:nvSpPr>
          <p:cNvPr id="41" name="Rectangle 40"/>
          <p:cNvSpPr/>
          <p:nvPr/>
        </p:nvSpPr>
        <p:spPr>
          <a:xfrm>
            <a:off x="2103120" y="2633472"/>
            <a:ext cx="2651760" cy="82296"/>
          </a:xfrm>
          <a:prstGeom prst="rect">
            <a:avLst/>
          </a:prstGeom>
          <a:solidFill>
            <a:srgbClr val="E3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2103120" y="2633472"/>
            <a:ext cx="1503547" cy="82296"/>
          </a:xfrm>
          <a:prstGeom prst="rect">
            <a:avLst/>
          </a:prstGeom>
          <a:solidFill>
            <a:srgbClr val="B9E6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4800600" y="2606040"/>
            <a:ext cx="109728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0">
                <a:solidFill>
                  <a:srgbClr val="7A8894"/>
                </a:solidFill>
                <a:latin typeface="Helvetica Neue"/>
              </a:rPr>
              <a:t>56.7%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6172200" y="777240"/>
            <a:ext cx="5669280" cy="22860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3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6336792" y="905256"/>
            <a:ext cx="457200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122A3A"/>
                </a:solidFill>
                <a:latin typeface="Helvetica Neue"/>
              </a:rPr>
              <a:t>Dónde se descubre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6336792" y="1106424"/>
            <a:ext cx="530352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Canales por los que llega el segmento al producto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10927080" y="905256"/>
            <a:ext cx="749808" cy="1828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D98E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10927080" y="923544"/>
            <a:ext cx="74980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50" b="1">
                <a:solidFill>
                  <a:srgbClr val="D98E1A"/>
                </a:solidFill>
                <a:latin typeface="Helvetica Neue"/>
              </a:rPr>
              <a:t>DERIVADO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6336792" y="2862072"/>
            <a:ext cx="5340096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7A8894"/>
                </a:solidFill>
                <a:latin typeface="Helvetica Neue"/>
              </a:rPr>
              <a:t>Censo San Pedro · escena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6355080" y="1325880"/>
            <a:ext cx="530352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1">
                <a:solidFill>
                  <a:srgbClr val="122A3A"/>
                </a:solidFill>
                <a:latin typeface="Helvetica Neue"/>
              </a:rPr>
              <a:t>Instagram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6355080" y="1490472"/>
            <a:ext cx="530352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la bebida se ve antes de probarse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6355080" y="1709928"/>
            <a:ext cx="530352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1">
                <a:solidFill>
                  <a:srgbClr val="122A3A"/>
                </a:solidFill>
                <a:latin typeface="Helvetica Neue"/>
              </a:rPr>
              <a:t>La barra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6355080" y="1874519"/>
            <a:ext cx="530352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Kali, Panhelia, Casa Curra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6355080" y="2093976"/>
            <a:ext cx="530352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1">
                <a:solidFill>
                  <a:srgbClr val="122A3A"/>
                </a:solidFill>
                <a:latin typeface="Helvetica Neue"/>
              </a:rPr>
              <a:t>Residente.mx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6355080" y="2258568"/>
            <a:ext cx="530352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rutas y novedades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6355080" y="2478024"/>
            <a:ext cx="530352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1">
                <a:solidFill>
                  <a:srgbClr val="122A3A"/>
                </a:solidFill>
                <a:latin typeface="Helvetica Neue"/>
              </a:rPr>
              <a:t>Amigas del gym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6355080" y="2642616"/>
            <a:ext cx="530352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recomendación</a:t>
            </a:r>
          </a:p>
        </p:txBody>
      </p:sp>
      <p:sp>
        <p:nvSpPr>
          <p:cNvPr id="58" name="Rounded Rectangle 57"/>
          <p:cNvSpPr/>
          <p:nvPr/>
        </p:nvSpPr>
        <p:spPr>
          <a:xfrm>
            <a:off x="320040" y="3200400"/>
            <a:ext cx="5669280" cy="31546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3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484632" y="3328416"/>
            <a:ext cx="457200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122A3A"/>
                </a:solidFill>
                <a:latin typeface="Helvetica Neue"/>
              </a:rPr>
              <a:t>Días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484632" y="3529584"/>
            <a:ext cx="530352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Cuándo consume o busca en la semana</a:t>
            </a:r>
          </a:p>
        </p:txBody>
      </p:sp>
      <p:sp>
        <p:nvSpPr>
          <p:cNvPr id="61" name="Rounded Rectangle 60"/>
          <p:cNvSpPr/>
          <p:nvPr/>
        </p:nvSpPr>
        <p:spPr>
          <a:xfrm>
            <a:off x="5074920" y="3328416"/>
            <a:ext cx="749808" cy="1828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D63B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5074920" y="3346704"/>
            <a:ext cx="74980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50" b="1">
                <a:solidFill>
                  <a:srgbClr val="D63B3B"/>
                </a:solidFill>
                <a:latin typeface="Helvetica Neue"/>
              </a:rPr>
              <a:t>JUICIO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484632" y="6153912"/>
            <a:ext cx="5340096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7A8894"/>
                </a:solidFill>
                <a:latin typeface="Helvetica Neue"/>
              </a:rPr>
              <a:t>escena y fichas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502920" y="3749039"/>
            <a:ext cx="53035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122A3A"/>
                </a:solidFill>
                <a:latin typeface="Helvetica Neue"/>
              </a:rPr>
              <a:t>Lunes a viernes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502920" y="3968496"/>
            <a:ext cx="5303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0">
                <a:solidFill>
                  <a:srgbClr val="7A8894"/>
                </a:solidFill>
                <a:latin typeface="Helvetica Neue"/>
              </a:rPr>
              <a:t>post-gym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502920" y="4315968"/>
            <a:ext cx="53035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122A3A"/>
                </a:solidFill>
                <a:latin typeface="Helvetica Neue"/>
              </a:rPr>
              <a:t>Sábado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502920" y="4535424"/>
            <a:ext cx="5303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0">
                <a:solidFill>
                  <a:srgbClr val="7A8894"/>
                </a:solidFill>
                <a:latin typeface="Helvetica Neue"/>
              </a:rPr>
              <a:t>brunch con foto</a:t>
            </a:r>
          </a:p>
        </p:txBody>
      </p:sp>
      <p:sp>
        <p:nvSpPr>
          <p:cNvPr id="68" name="Rounded Rectangle 67"/>
          <p:cNvSpPr/>
          <p:nvPr/>
        </p:nvSpPr>
        <p:spPr>
          <a:xfrm>
            <a:off x="6172200" y="3200400"/>
            <a:ext cx="5669280" cy="31546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3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TextBox 68"/>
          <p:cNvSpPr txBox="1"/>
          <p:nvPr/>
        </p:nvSpPr>
        <p:spPr>
          <a:xfrm>
            <a:off x="6336792" y="3328416"/>
            <a:ext cx="457200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122A3A"/>
                </a:solidFill>
                <a:latin typeface="Helvetica Neue"/>
              </a:rPr>
              <a:t>Horas y calendario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6336792" y="3529584"/>
            <a:ext cx="530352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Momentos del día y del año</a:t>
            </a:r>
          </a:p>
        </p:txBody>
      </p:sp>
      <p:sp>
        <p:nvSpPr>
          <p:cNvPr id="71" name="Rounded Rectangle 70"/>
          <p:cNvSpPr/>
          <p:nvPr/>
        </p:nvSpPr>
        <p:spPr>
          <a:xfrm>
            <a:off x="10927080" y="3328416"/>
            <a:ext cx="749808" cy="1828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D63B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10927080" y="3346704"/>
            <a:ext cx="74980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50" b="1">
                <a:solidFill>
                  <a:srgbClr val="D63B3B"/>
                </a:solidFill>
                <a:latin typeface="Helvetica Neue"/>
              </a:rPr>
              <a:t>JUICIO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6336792" y="6153912"/>
            <a:ext cx="5340096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7A8894"/>
                </a:solidFill>
                <a:latin typeface="Helvetica Neue"/>
              </a:rPr>
              <a:t>escena y fichas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6355080" y="3749039"/>
            <a:ext cx="53035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122A3A"/>
                </a:solidFill>
                <a:latin typeface="Helvetica Neue"/>
              </a:rPr>
              <a:t>8-10 h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6355080" y="3968496"/>
            <a:ext cx="5303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0">
                <a:solidFill>
                  <a:srgbClr val="7A8894"/>
                </a:solidFill>
                <a:latin typeface="Helvetica Neue"/>
              </a:rPr>
              <a:t>después de entrenar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6355080" y="4315968"/>
            <a:ext cx="53035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122A3A"/>
                </a:solidFill>
                <a:latin typeface="Helvetica Neue"/>
              </a:rPr>
              <a:t>16-18 h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6355080" y="4535424"/>
            <a:ext cx="5303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0">
                <a:solidFill>
                  <a:srgbClr val="7A8894"/>
                </a:solidFill>
                <a:latin typeface="Helvetica Neue"/>
              </a:rPr>
              <a:t>el segundo café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6355080" y="4882896"/>
            <a:ext cx="53035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122A3A"/>
                </a:solidFill>
                <a:latin typeface="Helvetica Neue"/>
              </a:rPr>
              <a:t>Enero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6355080" y="5102352"/>
            <a:ext cx="5303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0">
                <a:solidFill>
                  <a:srgbClr val="7A8894"/>
                </a:solidFill>
                <a:latin typeface="Helvetica Neue"/>
              </a:rPr>
              <a:t>propósitos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320040" y="6537960"/>
            <a:ext cx="1005840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7A8894"/>
                </a:solidFill>
                <a:latin typeface="Helvetica Neue"/>
              </a:rPr>
              <a:t>Oráculo · Foto del segmento · 15-sep-2026 · Fuentes: INEGI Censo 2020 ITER y DENUE · Euromonitor Passport (estudio Funcionales 14-sep) · Google Trends · Chedraui (VTEX), HEB, Naturecan, Amazon MX · Meta Ad Library · Residente.mx · YouTube · grados: MEDIDO · DERIVADO · JUICIO · verificación en VERIFICACION.md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11247120" y="6537960"/>
            <a:ext cx="64008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700" b="1">
                <a:solidFill>
                  <a:srgbClr val="7A8894"/>
                </a:solidFill>
                <a:latin typeface="Helvetica Neue"/>
              </a:rP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5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2651760"/>
            <a:ext cx="12191695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3200" b="1">
                <a:solidFill>
                  <a:srgbClr val="122A3A"/>
                </a:solidFill>
                <a:latin typeface="Helvetica Neue"/>
              </a:rPr>
              <a:t>Los del scoop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286000" y="3474720"/>
            <a:ext cx="75895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200" b="0">
                <a:solidFill>
                  <a:srgbClr val="7A8894"/>
                </a:solidFill>
                <a:latin typeface="Helvetica Neue"/>
              </a:rPr>
              <a:t>25-40 · gym cinco días, casa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286000" y="3886200"/>
            <a:ext cx="75895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30000"/>
              </a:lnSpc>
            </a:pPr>
            <a:r>
              <a:rPr sz="1100" b="0">
                <a:solidFill>
                  <a:srgbClr val="122A3A"/>
                </a:solidFill>
                <a:latin typeface="Helvetica Neue"/>
              </a:rPr>
              <a:t>Café solo y cargado antes de entrenar; whey o creatina después. Compran en Costco, Chedraui y tiendas de suplementos.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86000" y="4754880"/>
            <a:ext cx="7589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2AB09E"/>
                </a:solidFill>
                <a:latin typeface="Helvetica Neue"/>
              </a:rPr>
              <a:t>crece · proteína +71% · creatina +25%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20040" y="6537960"/>
            <a:ext cx="1005840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7A8894"/>
                </a:solidFill>
                <a:latin typeface="Helvetica Neue"/>
              </a:rPr>
              <a:t>Oráculo · Foto del segmento · 15-sep-2026 · Fuentes: INEGI Censo 2020 ITER y DENUE · Euromonitor Passport (estudio Funcionales 14-sep) · Google Trends · Chedraui (VTEX), HEB, Naturecan, Amazon MX · Meta Ad Library · Residente.mx · YouTube · grados: MEDIDO · DERIVADO · JUICIO · verificación en VERIFICACION.md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47120" y="6537960"/>
            <a:ext cx="64008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700" b="1">
                <a:solidFill>
                  <a:srgbClr val="7A8894"/>
                </a:solidFill>
                <a:latin typeface="Helvetica Neue"/>
              </a:rP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5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20040" y="201168"/>
            <a:ext cx="91440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>
                <a:solidFill>
                  <a:srgbClr val="7A8894"/>
                </a:solidFill>
                <a:latin typeface="Helvetica Neue"/>
              </a:rPr>
              <a:t>Café funcional · Monterrey /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74036" y="173736"/>
            <a:ext cx="7315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1">
                <a:solidFill>
                  <a:srgbClr val="122A3A"/>
                </a:solidFill>
                <a:latin typeface="Helvetica Neue"/>
              </a:rPr>
              <a:t>Los del scoop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692640" y="228600"/>
            <a:ext cx="219456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750" b="1">
                <a:solidFill>
                  <a:srgbClr val="7A8894"/>
                </a:solidFill>
                <a:latin typeface="Helvetica Neue"/>
              </a:rPr>
              <a:t>ORÁCULO · FOTO DEL SEGMENTO · BIA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20040" y="777240"/>
            <a:ext cx="3749039" cy="27432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3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84632" y="905256"/>
            <a:ext cx="2651759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122A3A"/>
                </a:solidFill>
                <a:latin typeface="Helvetica Neue"/>
              </a:rPr>
              <a:t>Persona del segmento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4632" y="1106424"/>
            <a:ext cx="3383279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Resumen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154679" y="905256"/>
            <a:ext cx="749808" cy="1828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D98E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154679" y="923544"/>
            <a:ext cx="74980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50" b="1">
                <a:solidFill>
                  <a:srgbClr val="D98E1A"/>
                </a:solidFill>
                <a:latin typeface="Helvetica Neue"/>
              </a:rPr>
              <a:t>DERIVADO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4632" y="3319272"/>
            <a:ext cx="3419856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7A8894"/>
                </a:solidFill>
                <a:latin typeface="Helvetica Neue"/>
              </a:rPr>
              <a:t>Trends 5 a · Chedraui · Ad Library · YouTube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1280160"/>
            <a:ext cx="3383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300" b="1">
                <a:solidFill>
                  <a:srgbClr val="122A3A"/>
                </a:solidFill>
                <a:latin typeface="Helvetica Neue"/>
              </a:rPr>
              <a:t>25-40 · va al gym cinco días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1600200"/>
            <a:ext cx="338328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0">
                <a:solidFill>
                  <a:srgbClr val="7A8894"/>
                </a:solidFill>
                <a:latin typeface="Helvetica Neue"/>
              </a:rPr>
              <a:t>1,574 gimnasios en NL · 833 en cuatro municipios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2011680"/>
            <a:ext cx="338328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0">
                <a:solidFill>
                  <a:srgbClr val="122A3A"/>
                </a:solidFill>
                <a:latin typeface="Helvetica Neue"/>
              </a:rPr>
              <a:t>•  Café negro cargado y sin azúcar antes de entrenar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2286000"/>
            <a:ext cx="338328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0">
                <a:solidFill>
                  <a:srgbClr val="122A3A"/>
                </a:solidFill>
                <a:latin typeface="Helvetica Neue"/>
              </a:rPr>
              <a:t>•  Whey (Optimum, Forzagen) o creatina (Birdman) después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" y="2560320"/>
            <a:ext cx="338328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0">
                <a:solidFill>
                  <a:srgbClr val="122A3A"/>
                </a:solidFill>
                <a:latin typeface="Helvetica Neue"/>
              </a:rPr>
              <a:t>•  Compra en Costco, Chedraui y suplementos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2920" y="2834640"/>
            <a:ext cx="338328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0">
                <a:solidFill>
                  <a:srgbClr val="122A3A"/>
                </a:solidFill>
                <a:latin typeface="Helvetica Neue"/>
              </a:rPr>
              <a:t>•  Aprende la dosis en YouTube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206240" y="777240"/>
            <a:ext cx="3749039" cy="27432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3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4370831" y="905256"/>
            <a:ext cx="2651759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122A3A"/>
                </a:solidFill>
                <a:latin typeface="Helvetica Neue"/>
              </a:rPr>
              <a:t>Personalidad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370831" y="1106424"/>
            <a:ext cx="3383279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Intereses, necesidades y valores más relevantes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040879" y="905256"/>
            <a:ext cx="749808" cy="1828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D63B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040879" y="923544"/>
            <a:ext cx="74980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50" b="1">
                <a:solidFill>
                  <a:srgbClr val="D63B3B"/>
                </a:solidFill>
                <a:latin typeface="Helvetica Neue"/>
              </a:rPr>
              <a:t>JUICIO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370831" y="3319272"/>
            <a:ext cx="3419856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7A8894"/>
                </a:solidFill>
                <a:latin typeface="Helvetica Neue"/>
              </a:rPr>
              <a:t>65 comentarios de YouTube (Vida Fitness) · fichas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389120" y="1280160"/>
            <a:ext cx="11887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122A3A"/>
                </a:solidFill>
                <a:latin typeface="Helvetica Neue"/>
              </a:rPr>
              <a:t>Valores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389120" y="1508760"/>
            <a:ext cx="11887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0">
                <a:solidFill>
                  <a:srgbClr val="7A8894"/>
                </a:solidFill>
                <a:latin typeface="Helvetica Neue"/>
              </a:rPr>
              <a:t>Logro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389120" y="1728216"/>
            <a:ext cx="11887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0">
                <a:solidFill>
                  <a:srgbClr val="7A8894"/>
                </a:solidFill>
                <a:latin typeface="Helvetica Neue"/>
              </a:rPr>
              <a:t>Seguridad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389120" y="1947672"/>
            <a:ext cx="11887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0">
                <a:solidFill>
                  <a:srgbClr val="7A8894"/>
                </a:solidFill>
                <a:latin typeface="Helvetica Neue"/>
              </a:rPr>
              <a:t>Autodirección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577840" y="1280160"/>
            <a:ext cx="11887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122A3A"/>
                </a:solidFill>
                <a:latin typeface="Helvetica Neue"/>
              </a:rPr>
              <a:t>Intereses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577840" y="1508760"/>
            <a:ext cx="11887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0">
                <a:solidFill>
                  <a:srgbClr val="7A8894"/>
                </a:solidFill>
                <a:latin typeface="Helvetica Neue"/>
              </a:rPr>
              <a:t>Creatina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577840" y="1728216"/>
            <a:ext cx="11887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0">
                <a:solidFill>
                  <a:srgbClr val="7A8894"/>
                </a:solidFill>
                <a:latin typeface="Helvetica Neue"/>
              </a:rPr>
              <a:t>Proteína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577840" y="1947672"/>
            <a:ext cx="11887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0">
                <a:solidFill>
                  <a:srgbClr val="7A8894"/>
                </a:solidFill>
                <a:latin typeface="Helvetica Neue"/>
              </a:rPr>
              <a:t>Gimnasio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577840" y="2167128"/>
            <a:ext cx="11887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0">
                <a:solidFill>
                  <a:srgbClr val="7A8894"/>
                </a:solidFill>
                <a:latin typeface="Helvetica Neue"/>
              </a:rPr>
              <a:t>Pre-entreno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766560" y="1280160"/>
            <a:ext cx="11887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122A3A"/>
                </a:solidFill>
                <a:latin typeface="Helvetica Neue"/>
              </a:rPr>
              <a:t>Necesidades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766560" y="1508760"/>
            <a:ext cx="11887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0">
                <a:solidFill>
                  <a:srgbClr val="7A8894"/>
                </a:solidFill>
                <a:latin typeface="Helvetica Neue"/>
              </a:rPr>
              <a:t>Energía sin castigo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766560" y="1728216"/>
            <a:ext cx="11887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0">
                <a:solidFill>
                  <a:srgbClr val="7A8894"/>
                </a:solidFill>
                <a:latin typeface="Helvetica Neue"/>
              </a:rPr>
              <a:t>Cerrar la cuota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766560" y="1947672"/>
            <a:ext cx="11887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0">
                <a:solidFill>
                  <a:srgbClr val="7A8894"/>
                </a:solidFill>
                <a:latin typeface="Helvetica Neue"/>
              </a:rPr>
              <a:t>Claridad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8092440" y="777240"/>
            <a:ext cx="3749039" cy="27432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3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8257031" y="905256"/>
            <a:ext cx="2651759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122A3A"/>
                </a:solidFill>
                <a:latin typeface="Helvetica Neue"/>
              </a:rPr>
              <a:t>Quién les influye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257031" y="1106424"/>
            <a:ext cx="3383279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Cuentas, medios y marcas con mayor afinidad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10927080" y="905256"/>
            <a:ext cx="749808" cy="1828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1E9E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10927080" y="923544"/>
            <a:ext cx="74980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50" b="1">
                <a:solidFill>
                  <a:srgbClr val="1E9E5A"/>
                </a:solidFill>
                <a:latin typeface="Helvetica Neue"/>
              </a:rPr>
              <a:t>MEDIDO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8257031" y="3319272"/>
            <a:ext cx="3419856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7A8894"/>
                </a:solidFill>
                <a:latin typeface="Helvetica Neue"/>
              </a:rPr>
              <a:t>Ad Library · YouTube · Trends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8275320" y="1280160"/>
            <a:ext cx="3383280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122A3A"/>
                </a:solidFill>
                <a:latin typeface="Helvetica Neue"/>
              </a:rPr>
              <a:t>Pro Suplementos Mx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8275320" y="1517904"/>
            <a:ext cx="338328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200" b="1">
                <a:solidFill>
                  <a:srgbClr val="2AB09E"/>
                </a:solidFill>
                <a:latin typeface="Helvetica Neue"/>
              </a:rPr>
              <a:t>«2 proteínas + creatina $2,150»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8275320" y="1965960"/>
            <a:ext cx="164592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1">
                <a:solidFill>
                  <a:srgbClr val="122A3A"/>
                </a:solidFill>
                <a:latin typeface="Helvetica Neue"/>
              </a:rPr>
              <a:t>Birdman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8275320" y="2130552"/>
            <a:ext cx="164592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1">
                <a:solidFill>
                  <a:srgbClr val="2AB09E"/>
                </a:solidFill>
                <a:latin typeface="Helvetica Neue"/>
              </a:rPr>
              <a:t>«creatina birdman costco»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9966960" y="1965960"/>
            <a:ext cx="164592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1">
                <a:solidFill>
                  <a:srgbClr val="122A3A"/>
                </a:solidFill>
                <a:latin typeface="Helvetica Neue"/>
              </a:rPr>
              <a:t>YouTube fitness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9966960" y="2130552"/>
            <a:ext cx="164592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1">
                <a:solidFill>
                  <a:srgbClr val="2AB09E"/>
                </a:solidFill>
                <a:latin typeface="Helvetica Neue"/>
              </a:rPr>
              <a:t>«Pre Entreno vs Café» (27 mil vistas, 65 comentarios); «7 errores con la proteína» (1.29 M vistas)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8275320" y="2514600"/>
            <a:ext cx="164592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1">
                <a:solidFill>
                  <a:srgbClr val="122A3A"/>
                </a:solidFill>
                <a:latin typeface="Helvetica Neue"/>
              </a:rPr>
              <a:t>The Shack · SupleVia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8275320" y="2679192"/>
            <a:ext cx="164592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1">
                <a:solidFill>
                  <a:srgbClr val="2AB09E"/>
                </a:solidFill>
                <a:latin typeface="Helvetica Neue"/>
              </a:rPr>
              <a:t>pautan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9966960" y="2514600"/>
            <a:ext cx="164592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1">
                <a:solidFill>
                  <a:srgbClr val="122A3A"/>
                </a:solidFill>
                <a:latin typeface="Helvetica Neue"/>
              </a:rPr>
              <a:t>Costco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9966960" y="2679192"/>
            <a:ext cx="164592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1">
                <a:solidFill>
                  <a:srgbClr val="2AB09E"/>
                </a:solidFill>
                <a:latin typeface="Helvetica Neue"/>
              </a:rPr>
              <a:t>club de precio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320040" y="3657600"/>
            <a:ext cx="3749039" cy="26974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3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484632" y="3785615"/>
            <a:ext cx="2651759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122A3A"/>
                </a:solidFill>
                <a:latin typeface="Helvetica Neue"/>
              </a:rPr>
              <a:t>Personalidad · Big Five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484632" y="3986784"/>
            <a:ext cx="3383279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Rasgos 0-100 · escala de lectura, no medición</a:t>
            </a:r>
          </a:p>
        </p:txBody>
      </p:sp>
      <p:sp>
        <p:nvSpPr>
          <p:cNvPr id="56" name="Rounded Rectangle 55"/>
          <p:cNvSpPr/>
          <p:nvPr/>
        </p:nvSpPr>
        <p:spPr>
          <a:xfrm>
            <a:off x="3154679" y="3785615"/>
            <a:ext cx="749808" cy="1828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D63B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3154679" y="3803904"/>
            <a:ext cx="74980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50" b="1">
                <a:solidFill>
                  <a:srgbClr val="D63B3B"/>
                </a:solidFill>
                <a:latin typeface="Helvetica Neue"/>
              </a:rPr>
              <a:t>JUICIO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484632" y="6153912"/>
            <a:ext cx="3419856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7A8894"/>
                </a:solidFill>
                <a:latin typeface="Helvetica Neue"/>
              </a:rPr>
              <a:t>65 comentarios de YouTube (Vida Fitness) · fichas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502920" y="4160520"/>
            <a:ext cx="137160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0">
                <a:solidFill>
                  <a:srgbClr val="122A3A"/>
                </a:solidFill>
                <a:latin typeface="Helvetica Neue"/>
              </a:rPr>
              <a:t>Responsabilidad</a:t>
            </a:r>
          </a:p>
        </p:txBody>
      </p:sp>
      <p:sp>
        <p:nvSpPr>
          <p:cNvPr id="60" name="Rectangle 59"/>
          <p:cNvSpPr/>
          <p:nvPr/>
        </p:nvSpPr>
        <p:spPr>
          <a:xfrm>
            <a:off x="1874519" y="4187952"/>
            <a:ext cx="1554480" cy="109728"/>
          </a:xfrm>
          <a:prstGeom prst="rect">
            <a:avLst/>
          </a:prstGeom>
          <a:solidFill>
            <a:srgbClr val="E3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1874519" y="4187952"/>
            <a:ext cx="1321307" cy="109728"/>
          </a:xfrm>
          <a:prstGeom prst="rect">
            <a:avLst/>
          </a:prstGeom>
          <a:solidFill>
            <a:srgbClr val="2AB0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3474720" y="4151376"/>
            <a:ext cx="45720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800" b="1">
                <a:solidFill>
                  <a:srgbClr val="122A3A"/>
                </a:solidFill>
                <a:latin typeface="Helvetica Neue"/>
              </a:rPr>
              <a:t>85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502920" y="4544568"/>
            <a:ext cx="137160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0">
                <a:solidFill>
                  <a:srgbClr val="122A3A"/>
                </a:solidFill>
                <a:latin typeface="Helvetica Neue"/>
              </a:rPr>
              <a:t>Apertura</a:t>
            </a:r>
          </a:p>
        </p:txBody>
      </p:sp>
      <p:sp>
        <p:nvSpPr>
          <p:cNvPr id="64" name="Rectangle 63"/>
          <p:cNvSpPr/>
          <p:nvPr/>
        </p:nvSpPr>
        <p:spPr>
          <a:xfrm>
            <a:off x="1874519" y="4572000"/>
            <a:ext cx="1554480" cy="109728"/>
          </a:xfrm>
          <a:prstGeom prst="rect">
            <a:avLst/>
          </a:prstGeom>
          <a:solidFill>
            <a:srgbClr val="E3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1874519" y="4572000"/>
            <a:ext cx="777240" cy="109728"/>
          </a:xfrm>
          <a:prstGeom prst="rect">
            <a:avLst/>
          </a:prstGeom>
          <a:solidFill>
            <a:srgbClr val="2AB0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3474720" y="4535424"/>
            <a:ext cx="45720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800" b="1">
                <a:solidFill>
                  <a:srgbClr val="122A3A"/>
                </a:solidFill>
                <a:latin typeface="Helvetica Neue"/>
              </a:rPr>
              <a:t>50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502920" y="4928616"/>
            <a:ext cx="137160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0">
                <a:solidFill>
                  <a:srgbClr val="122A3A"/>
                </a:solidFill>
                <a:latin typeface="Helvetica Neue"/>
              </a:rPr>
              <a:t>Extraversión</a:t>
            </a:r>
          </a:p>
        </p:txBody>
      </p:sp>
      <p:sp>
        <p:nvSpPr>
          <p:cNvPr id="68" name="Rectangle 67"/>
          <p:cNvSpPr/>
          <p:nvPr/>
        </p:nvSpPr>
        <p:spPr>
          <a:xfrm>
            <a:off x="1874519" y="4956048"/>
            <a:ext cx="1554480" cy="109728"/>
          </a:xfrm>
          <a:prstGeom prst="rect">
            <a:avLst/>
          </a:prstGeom>
          <a:solidFill>
            <a:srgbClr val="E3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Rectangle 68"/>
          <p:cNvSpPr/>
          <p:nvPr/>
        </p:nvSpPr>
        <p:spPr>
          <a:xfrm>
            <a:off x="1874519" y="4956048"/>
            <a:ext cx="777240" cy="109728"/>
          </a:xfrm>
          <a:prstGeom prst="rect">
            <a:avLst/>
          </a:prstGeom>
          <a:solidFill>
            <a:srgbClr val="2AB0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TextBox 69"/>
          <p:cNvSpPr txBox="1"/>
          <p:nvPr/>
        </p:nvSpPr>
        <p:spPr>
          <a:xfrm>
            <a:off x="3474720" y="4919472"/>
            <a:ext cx="45720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800" b="1">
                <a:solidFill>
                  <a:srgbClr val="122A3A"/>
                </a:solidFill>
                <a:latin typeface="Helvetica Neue"/>
              </a:rPr>
              <a:t>50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502920" y="5312664"/>
            <a:ext cx="137160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0">
                <a:solidFill>
                  <a:srgbClr val="122A3A"/>
                </a:solidFill>
                <a:latin typeface="Helvetica Neue"/>
              </a:rPr>
              <a:t>Amabilidad</a:t>
            </a:r>
          </a:p>
        </p:txBody>
      </p:sp>
      <p:sp>
        <p:nvSpPr>
          <p:cNvPr id="72" name="Rectangle 71"/>
          <p:cNvSpPr/>
          <p:nvPr/>
        </p:nvSpPr>
        <p:spPr>
          <a:xfrm>
            <a:off x="1874519" y="5340096"/>
            <a:ext cx="1554480" cy="109728"/>
          </a:xfrm>
          <a:prstGeom prst="rect">
            <a:avLst/>
          </a:prstGeom>
          <a:solidFill>
            <a:srgbClr val="E3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Rectangle 72"/>
          <p:cNvSpPr/>
          <p:nvPr/>
        </p:nvSpPr>
        <p:spPr>
          <a:xfrm>
            <a:off x="1874519" y="5340096"/>
            <a:ext cx="901598" cy="109728"/>
          </a:xfrm>
          <a:prstGeom prst="rect">
            <a:avLst/>
          </a:prstGeom>
          <a:solidFill>
            <a:srgbClr val="2AB0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TextBox 73"/>
          <p:cNvSpPr txBox="1"/>
          <p:nvPr/>
        </p:nvSpPr>
        <p:spPr>
          <a:xfrm>
            <a:off x="3474720" y="5303520"/>
            <a:ext cx="45720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800" b="1">
                <a:solidFill>
                  <a:srgbClr val="122A3A"/>
                </a:solidFill>
                <a:latin typeface="Helvetica Neue"/>
              </a:rPr>
              <a:t>58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502920" y="5696712"/>
            <a:ext cx="137160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0">
                <a:solidFill>
                  <a:srgbClr val="122A3A"/>
                </a:solidFill>
                <a:latin typeface="Helvetica Neue"/>
              </a:rPr>
              <a:t>Neuroticismo</a:t>
            </a:r>
          </a:p>
        </p:txBody>
      </p:sp>
      <p:sp>
        <p:nvSpPr>
          <p:cNvPr id="76" name="Rectangle 75"/>
          <p:cNvSpPr/>
          <p:nvPr/>
        </p:nvSpPr>
        <p:spPr>
          <a:xfrm>
            <a:off x="1874519" y="5724144"/>
            <a:ext cx="1554480" cy="109728"/>
          </a:xfrm>
          <a:prstGeom prst="rect">
            <a:avLst/>
          </a:prstGeom>
          <a:solidFill>
            <a:srgbClr val="E3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Rectangle 76"/>
          <p:cNvSpPr/>
          <p:nvPr/>
        </p:nvSpPr>
        <p:spPr>
          <a:xfrm>
            <a:off x="1874519" y="5724144"/>
            <a:ext cx="746150" cy="109728"/>
          </a:xfrm>
          <a:prstGeom prst="rect">
            <a:avLst/>
          </a:prstGeom>
          <a:solidFill>
            <a:srgbClr val="2AB0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TextBox 77"/>
          <p:cNvSpPr txBox="1"/>
          <p:nvPr/>
        </p:nvSpPr>
        <p:spPr>
          <a:xfrm>
            <a:off x="3474720" y="5687568"/>
            <a:ext cx="45720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800" b="1">
                <a:solidFill>
                  <a:srgbClr val="122A3A"/>
                </a:solidFill>
                <a:latin typeface="Helvetica Neue"/>
              </a:rPr>
              <a:t>48</a:t>
            </a:r>
          </a:p>
        </p:txBody>
      </p:sp>
      <p:sp>
        <p:nvSpPr>
          <p:cNvPr id="79" name="Rounded Rectangle 78"/>
          <p:cNvSpPr/>
          <p:nvPr/>
        </p:nvSpPr>
        <p:spPr>
          <a:xfrm>
            <a:off x="4206240" y="3657600"/>
            <a:ext cx="3749039" cy="26974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3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TextBox 79"/>
          <p:cNvSpPr txBox="1"/>
          <p:nvPr/>
        </p:nvSpPr>
        <p:spPr>
          <a:xfrm>
            <a:off x="4370831" y="3785615"/>
            <a:ext cx="2651759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122A3A"/>
                </a:solidFill>
                <a:latin typeface="Helvetica Neue"/>
              </a:rPr>
              <a:t>Confían en estas marcas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4370831" y="3986784"/>
            <a:ext cx="3383279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Marcas presentes en su anaquel, barra o pauta</a:t>
            </a:r>
          </a:p>
        </p:txBody>
      </p:sp>
      <p:sp>
        <p:nvSpPr>
          <p:cNvPr id="82" name="Rounded Rectangle 81"/>
          <p:cNvSpPr/>
          <p:nvPr/>
        </p:nvSpPr>
        <p:spPr>
          <a:xfrm>
            <a:off x="7040879" y="3785615"/>
            <a:ext cx="749808" cy="1828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1E9E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TextBox 82"/>
          <p:cNvSpPr txBox="1"/>
          <p:nvPr/>
        </p:nvSpPr>
        <p:spPr>
          <a:xfrm>
            <a:off x="7040879" y="3803904"/>
            <a:ext cx="74980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50" b="1">
                <a:solidFill>
                  <a:srgbClr val="1E9E5A"/>
                </a:solidFill>
                <a:latin typeface="Helvetica Neue"/>
              </a:rPr>
              <a:t>MEDIDO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4370831" y="6153912"/>
            <a:ext cx="3419856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7A8894"/>
                </a:solidFill>
                <a:latin typeface="Helvetica Neue"/>
              </a:rPr>
              <a:t>Chedraui (VTEX) 15-sep-2026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4389120" y="4160520"/>
            <a:ext cx="173736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1">
                <a:solidFill>
                  <a:srgbClr val="122A3A"/>
                </a:solidFill>
                <a:latin typeface="Helvetica Neue"/>
              </a:rPr>
              <a:t>Optimum Gold Standard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4389120" y="4325112"/>
            <a:ext cx="173736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650" b="0">
                <a:solidFill>
                  <a:srgbClr val="7A8894"/>
                </a:solidFill>
                <a:latin typeface="Helvetica Neue"/>
              </a:rPr>
              <a:t>$930 · 1.5 lb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6172200" y="4160520"/>
            <a:ext cx="173736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1">
                <a:solidFill>
                  <a:srgbClr val="122A3A"/>
                </a:solidFill>
                <a:latin typeface="Helvetica Neue"/>
              </a:rPr>
              <a:t>Forzagen Whey Pro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6172200" y="4325112"/>
            <a:ext cx="173736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650" b="0">
                <a:solidFill>
                  <a:srgbClr val="7A8894"/>
                </a:solidFill>
                <a:latin typeface="Helvetica Neue"/>
              </a:rPr>
              <a:t>$975 · 1.36 kg · mexicana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4389120" y="4818888"/>
            <a:ext cx="173736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1">
                <a:solidFill>
                  <a:srgbClr val="122A3A"/>
                </a:solidFill>
                <a:latin typeface="Helvetica Neue"/>
              </a:rPr>
              <a:t>Birdman Falcon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4389120" y="4983479"/>
            <a:ext cx="173736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650" b="0">
                <a:solidFill>
                  <a:srgbClr val="7A8894"/>
                </a:solidFill>
                <a:latin typeface="Helvetica Neue"/>
              </a:rPr>
              <a:t>$479 · 480 g</a:t>
            </a:r>
          </a:p>
        </p:txBody>
      </p:sp>
      <p:sp>
        <p:nvSpPr>
          <p:cNvPr id="91" name="TextBox 90"/>
          <p:cNvSpPr txBox="1"/>
          <p:nvPr/>
        </p:nvSpPr>
        <p:spPr>
          <a:xfrm>
            <a:off x="6172200" y="4818888"/>
            <a:ext cx="173736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1">
                <a:solidFill>
                  <a:srgbClr val="122A3A"/>
                </a:solidFill>
                <a:latin typeface="Helvetica Neue"/>
              </a:rPr>
              <a:t>Creatina Birdman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6172200" y="4983479"/>
            <a:ext cx="173736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650" b="0">
                <a:solidFill>
                  <a:srgbClr val="7A8894"/>
                </a:solidFill>
                <a:latin typeface="Helvetica Neue"/>
              </a:rPr>
              <a:t>$399 · 125 cáps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4389120" y="5477256"/>
            <a:ext cx="173736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1">
                <a:solidFill>
                  <a:srgbClr val="122A3A"/>
                </a:solidFill>
                <a:latin typeface="Helvetica Neue"/>
              </a:rPr>
              <a:t>Nescafé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4389120" y="5641848"/>
            <a:ext cx="173736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650" b="0">
                <a:solidFill>
                  <a:srgbClr val="7A8894"/>
                </a:solidFill>
                <a:latin typeface="Helvetica Neue"/>
              </a:rPr>
              <a:t>$69 · el café de antes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6172200" y="5477256"/>
            <a:ext cx="173736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1">
                <a:solidFill>
                  <a:srgbClr val="122A3A"/>
                </a:solidFill>
                <a:latin typeface="Helvetica Neue"/>
              </a:rPr>
              <a:t>Naturecan café proteico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6172200" y="5641848"/>
            <a:ext cx="173736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650" b="0">
                <a:solidFill>
                  <a:srgbClr val="7A8894"/>
                </a:solidFill>
                <a:latin typeface="Helvetica Neue"/>
              </a:rPr>
              <a:t>$593 · 21 g + 80 mg</a:t>
            </a:r>
          </a:p>
        </p:txBody>
      </p:sp>
      <p:sp>
        <p:nvSpPr>
          <p:cNvPr id="97" name="Rounded Rectangle 96"/>
          <p:cNvSpPr/>
          <p:nvPr/>
        </p:nvSpPr>
        <p:spPr>
          <a:xfrm>
            <a:off x="8092440" y="3657600"/>
            <a:ext cx="3749039" cy="26974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3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8" name="TextBox 97"/>
          <p:cNvSpPr txBox="1"/>
          <p:nvPr/>
        </p:nvSpPr>
        <p:spPr>
          <a:xfrm>
            <a:off x="8257031" y="3785615"/>
            <a:ext cx="2651759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122A3A"/>
                </a:solidFill>
                <a:latin typeface="Helvetica Neue"/>
              </a:rPr>
              <a:t>Hábitos online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8257031" y="3986784"/>
            <a:ext cx="3383279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Dispositivo, día y hora más activos</a:t>
            </a:r>
          </a:p>
        </p:txBody>
      </p:sp>
      <p:sp>
        <p:nvSpPr>
          <p:cNvPr id="100" name="Rounded Rectangle 99"/>
          <p:cNvSpPr/>
          <p:nvPr/>
        </p:nvSpPr>
        <p:spPr>
          <a:xfrm>
            <a:off x="10927080" y="3785615"/>
            <a:ext cx="749808" cy="1828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D98E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1" name="TextBox 100"/>
          <p:cNvSpPr txBox="1"/>
          <p:nvPr/>
        </p:nvSpPr>
        <p:spPr>
          <a:xfrm>
            <a:off x="10927080" y="3803904"/>
            <a:ext cx="74980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50" b="1">
                <a:solidFill>
                  <a:srgbClr val="D98E1A"/>
                </a:solidFill>
                <a:latin typeface="Helvetica Neue"/>
              </a:rPr>
              <a:t>DERIVADO</a:t>
            </a:r>
          </a:p>
        </p:txBody>
      </p:sp>
      <p:sp>
        <p:nvSpPr>
          <p:cNvPr id="102" name="TextBox 101"/>
          <p:cNvSpPr txBox="1"/>
          <p:nvPr/>
        </p:nvSpPr>
        <p:spPr>
          <a:xfrm>
            <a:off x="8257031" y="6153912"/>
            <a:ext cx="3419856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7A8894"/>
                </a:solidFill>
                <a:latin typeface="Helvetica Neue"/>
              </a:rPr>
              <a:t>Censo · verbatims</a:t>
            </a:r>
          </a:p>
        </p:txBody>
      </p:sp>
      <p:sp>
        <p:nvSpPr>
          <p:cNvPr id="103" name="TextBox 102"/>
          <p:cNvSpPr txBox="1"/>
          <p:nvPr/>
        </p:nvSpPr>
        <p:spPr>
          <a:xfrm>
            <a:off x="8275320" y="4206240"/>
            <a:ext cx="338328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Dispositivo</a:t>
            </a:r>
          </a:p>
        </p:txBody>
      </p:sp>
      <p:sp>
        <p:nvSpPr>
          <p:cNvPr id="104" name="TextBox 103"/>
          <p:cNvSpPr txBox="1"/>
          <p:nvPr/>
        </p:nvSpPr>
        <p:spPr>
          <a:xfrm>
            <a:off x="8275320" y="4361688"/>
            <a:ext cx="3383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>
                <a:solidFill>
                  <a:srgbClr val="122A3A"/>
                </a:solidFill>
                <a:latin typeface="Helvetica Neue"/>
              </a:rPr>
              <a:t>Móvil · YouTube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8275320" y="4846320"/>
            <a:ext cx="338328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Momento</a:t>
            </a:r>
          </a:p>
        </p:txBody>
      </p:sp>
      <p:sp>
        <p:nvSpPr>
          <p:cNvPr id="106" name="TextBox 105"/>
          <p:cNvSpPr txBox="1"/>
          <p:nvPr/>
        </p:nvSpPr>
        <p:spPr>
          <a:xfrm>
            <a:off x="8275320" y="5001768"/>
            <a:ext cx="3383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>
                <a:solidFill>
                  <a:srgbClr val="122A3A"/>
                </a:solidFill>
                <a:latin typeface="Helvetica Neue"/>
              </a:rPr>
              <a:t>5-7 h antes de entrenar</a:t>
            </a:r>
          </a:p>
        </p:txBody>
      </p:sp>
      <p:sp>
        <p:nvSpPr>
          <p:cNvPr id="107" name="TextBox 106"/>
          <p:cNvSpPr txBox="1"/>
          <p:nvPr/>
        </p:nvSpPr>
        <p:spPr>
          <a:xfrm>
            <a:off x="8275320" y="5486400"/>
            <a:ext cx="338328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Plaza</a:t>
            </a:r>
          </a:p>
        </p:txBody>
      </p:sp>
      <p:sp>
        <p:nvSpPr>
          <p:cNvPr id="108" name="TextBox 107"/>
          <p:cNvSpPr txBox="1"/>
          <p:nvPr/>
        </p:nvSpPr>
        <p:spPr>
          <a:xfrm>
            <a:off x="8275320" y="5641848"/>
            <a:ext cx="3383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>
                <a:solidFill>
                  <a:srgbClr val="122A3A"/>
                </a:solidFill>
                <a:latin typeface="Helvetica Neue"/>
              </a:rPr>
              <a:t>Monterrey, Guadalupe, San Nicolás</a:t>
            </a:r>
          </a:p>
        </p:txBody>
      </p:sp>
      <p:sp>
        <p:nvSpPr>
          <p:cNvPr id="109" name="TextBox 108"/>
          <p:cNvSpPr txBox="1"/>
          <p:nvPr/>
        </p:nvSpPr>
        <p:spPr>
          <a:xfrm>
            <a:off x="320040" y="6537960"/>
            <a:ext cx="1005840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7A8894"/>
                </a:solidFill>
                <a:latin typeface="Helvetica Neue"/>
              </a:rPr>
              <a:t>Oráculo · Foto del segmento · 15-sep-2026 · Fuentes: INEGI Censo 2020 ITER y DENUE · Euromonitor Passport (estudio Funcionales 14-sep) · Google Trends · Chedraui (VTEX), HEB, Naturecan, Amazon MX · Meta Ad Library · Residente.mx · YouTube · grados: MEDIDO · DERIVADO · JUICIO · verificación en VERIFICACION.md</a:t>
            </a:r>
          </a:p>
        </p:txBody>
      </p:sp>
      <p:sp>
        <p:nvSpPr>
          <p:cNvPr id="110" name="TextBox 109"/>
          <p:cNvSpPr txBox="1"/>
          <p:nvPr/>
        </p:nvSpPr>
        <p:spPr>
          <a:xfrm>
            <a:off x="11247120" y="6537960"/>
            <a:ext cx="64008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700" b="1">
                <a:solidFill>
                  <a:srgbClr val="7A8894"/>
                </a:solidFill>
                <a:latin typeface="Helvetica Neue"/>
              </a:rP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5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20040" y="201168"/>
            <a:ext cx="91440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>
                <a:solidFill>
                  <a:srgbClr val="7A8894"/>
                </a:solidFill>
                <a:latin typeface="Helvetica Neue"/>
              </a:rPr>
              <a:t>Café funcional · Monterrey / Los del scoop /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817620" y="173736"/>
            <a:ext cx="7315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1">
                <a:solidFill>
                  <a:srgbClr val="122A3A"/>
                </a:solidFill>
                <a:latin typeface="Helvetica Neue"/>
              </a:rPr>
              <a:t>¿Quiénes son?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692640" y="228600"/>
            <a:ext cx="219456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750" b="1">
                <a:solidFill>
                  <a:srgbClr val="7A8894"/>
                </a:solidFill>
                <a:latin typeface="Helvetica Neue"/>
              </a:rPr>
              <a:t>ORÁCULO · FOTO DEL SEGMENTO · BIA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566928"/>
            <a:ext cx="91440" cy="91440"/>
          </a:xfrm>
          <a:prstGeom prst="rect">
            <a:avLst/>
          </a:prstGeom>
          <a:solidFill>
            <a:srgbClr val="2AB0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530352"/>
            <a:ext cx="274320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Los del scoop</a:t>
            </a:r>
          </a:p>
        </p:txBody>
      </p:sp>
      <p:sp>
        <p:nvSpPr>
          <p:cNvPr id="8" name="Rectangle 7"/>
          <p:cNvSpPr/>
          <p:nvPr/>
        </p:nvSpPr>
        <p:spPr>
          <a:xfrm>
            <a:off x="2377440" y="566928"/>
            <a:ext cx="91440" cy="91440"/>
          </a:xfrm>
          <a:prstGeom prst="rect">
            <a:avLst/>
          </a:prstGeom>
          <a:solidFill>
            <a:srgbClr val="B9E6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514600" y="530352"/>
            <a:ext cx="365760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baseline: Audiencia completa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20040" y="777240"/>
            <a:ext cx="3749039" cy="27432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3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84632" y="905256"/>
            <a:ext cx="2651759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122A3A"/>
                </a:solidFill>
                <a:latin typeface="Helvetica Neue"/>
              </a:rPr>
              <a:t>Sexo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4632" y="1106424"/>
            <a:ext cx="3383279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Lectura, sin medición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154679" y="905256"/>
            <a:ext cx="749808" cy="1828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D63B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154679" y="923544"/>
            <a:ext cx="74980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50" b="1">
                <a:solidFill>
                  <a:srgbClr val="D63B3B"/>
                </a:solidFill>
                <a:latin typeface="Helvetica Neue"/>
              </a:rPr>
              <a:t>JUICIO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84632" y="3319272"/>
            <a:ext cx="3419856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7A8894"/>
                </a:solidFill>
                <a:latin typeface="Helvetica Neue"/>
              </a:rPr>
              <a:t>Lectura de verbatims y anaquel; DENUE y Mordor para el tamaño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" y="1325880"/>
            <a:ext cx="3383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0">
                <a:solidFill>
                  <a:srgbClr val="122A3A"/>
                </a:solidFill>
                <a:latin typeface="Helvetica Neue"/>
              </a:rPr>
              <a:t>•  Mayoría hombres  ·  lectura: whey, creatina, comentarios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2920" y="1636776"/>
            <a:ext cx="3383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0">
                <a:solidFill>
                  <a:srgbClr val="122A3A"/>
                </a:solidFill>
                <a:latin typeface="Helvetica Neue"/>
              </a:rPr>
              <a:t>•  Mujeres  ·  creciente (Maria Squad Fit)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206240" y="777240"/>
            <a:ext cx="3749039" cy="27432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3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4370831" y="905256"/>
            <a:ext cx="2651759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122A3A"/>
                </a:solidFill>
                <a:latin typeface="Helvetica Neue"/>
              </a:rPr>
              <a:t>Ciudad o municipio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370831" y="1106424"/>
            <a:ext cx="3383279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Lectura, sin medición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040879" y="905256"/>
            <a:ext cx="749808" cy="1828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D63B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040879" y="923544"/>
            <a:ext cx="74980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50" b="1">
                <a:solidFill>
                  <a:srgbClr val="D63B3B"/>
                </a:solidFill>
                <a:latin typeface="Helvetica Neue"/>
              </a:rPr>
              <a:t>JUICIO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370831" y="3319272"/>
            <a:ext cx="3419856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7A8894"/>
                </a:solidFill>
                <a:latin typeface="Helvetica Neue"/>
              </a:rPr>
              <a:t>Lectura de verbatims y anaquel; DENUE y Mordor para el tamaño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389120" y="1325880"/>
            <a:ext cx="3383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0">
                <a:solidFill>
                  <a:srgbClr val="122A3A"/>
                </a:solidFill>
                <a:latin typeface="Helvetica Neue"/>
              </a:rPr>
              <a:t>•  Monterrey, Guadalupe, San Nicolás, Apodaca  ·  donde están 833 de los 1,574 centros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092440" y="777240"/>
            <a:ext cx="3749039" cy="27432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3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257031" y="905256"/>
            <a:ext cx="2651759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122A3A"/>
                </a:solidFill>
                <a:latin typeface="Helvetica Neue"/>
              </a:rPr>
              <a:t>Bio · cómo se describen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257031" y="1106424"/>
            <a:ext cx="3383279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Palabras más usadas (textos reales)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10927080" y="905256"/>
            <a:ext cx="749808" cy="1828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D98E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10927080" y="923544"/>
            <a:ext cx="74980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50" b="1">
                <a:solidFill>
                  <a:srgbClr val="D98E1A"/>
                </a:solidFill>
                <a:latin typeface="Helvetica Neue"/>
              </a:rPr>
              <a:t>DERIVADO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257031" y="3319272"/>
            <a:ext cx="3419856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7A8894"/>
                </a:solidFill>
                <a:latin typeface="Helvetica Neue"/>
              </a:rPr>
              <a:t>YouTube (65 comentarios «Pre Entreno vs Café»), fichas de Naturecan y Habits, Residente.mx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275320" y="1325880"/>
            <a:ext cx="137160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122A3A"/>
                </a:solidFill>
                <a:latin typeface="Helvetica Neue"/>
              </a:rPr>
              <a:t>sin azúcar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692640" y="1325880"/>
            <a:ext cx="201168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0">
                <a:solidFill>
                  <a:srgbClr val="7A8894"/>
                </a:solidFill>
                <a:latin typeface="Helvetica Neue"/>
              </a:rPr>
              <a:t>el filtro de todo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275320" y="1691640"/>
            <a:ext cx="137160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122A3A"/>
                </a:solidFill>
                <a:latin typeface="Helvetica Neue"/>
              </a:rPr>
              <a:t>proteína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692640" y="1691640"/>
            <a:ext cx="201168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0">
                <a:solidFill>
                  <a:srgbClr val="7A8894"/>
                </a:solidFill>
                <a:latin typeface="Helvetica Neue"/>
              </a:rPr>
              <a:t>gramos, no marca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275320" y="2057400"/>
            <a:ext cx="137160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122A3A"/>
                </a:solidFill>
                <a:latin typeface="Helvetica Neue"/>
              </a:rPr>
              <a:t>cargado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692640" y="2057400"/>
            <a:ext cx="201168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0">
                <a:solidFill>
                  <a:srgbClr val="7A8894"/>
                </a:solidFill>
                <a:latin typeface="Helvetica Neue"/>
              </a:rPr>
              <a:t>café solo antes del gym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275320" y="2423160"/>
            <a:ext cx="137160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122A3A"/>
                </a:solidFill>
                <a:latin typeface="Helvetica Neue"/>
              </a:rPr>
              <a:t>ansiedad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692640" y="2423160"/>
            <a:ext cx="201168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0">
                <a:solidFill>
                  <a:srgbClr val="7A8894"/>
                </a:solidFill>
                <a:latin typeface="Helvetica Neue"/>
              </a:rPr>
              <a:t>lo que rechazan del pre-entreno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275320" y="2788920"/>
            <a:ext cx="137160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122A3A"/>
                </a:solidFill>
                <a:latin typeface="Helvetica Neue"/>
              </a:rPr>
              <a:t>recuperación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9692640" y="2788920"/>
            <a:ext cx="201168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0">
                <a:solidFill>
                  <a:srgbClr val="7A8894"/>
                </a:solidFill>
                <a:latin typeface="Helvetica Neue"/>
              </a:rPr>
              <a:t>el después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320040" y="3657600"/>
            <a:ext cx="3749039" cy="26974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3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484632" y="3785615"/>
            <a:ext cx="2651759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122A3A"/>
                </a:solidFill>
                <a:latin typeface="Helvetica Neue"/>
              </a:rPr>
              <a:t>Edad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484632" y="3986784"/>
            <a:ext cx="3383279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Lectura, sin medición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3154679" y="3785615"/>
            <a:ext cx="749808" cy="1828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D63B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3154679" y="3803904"/>
            <a:ext cx="74980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50" b="1">
                <a:solidFill>
                  <a:srgbClr val="D63B3B"/>
                </a:solidFill>
                <a:latin typeface="Helvetica Neue"/>
              </a:rPr>
              <a:t>JUICIO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484632" y="6153912"/>
            <a:ext cx="3419856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7A8894"/>
                </a:solidFill>
                <a:latin typeface="Helvetica Neue"/>
              </a:rPr>
              <a:t>Lectura de verbatims y anaquel; DENUE y Mordor para el tamaño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02920" y="4206240"/>
            <a:ext cx="3383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0">
                <a:solidFill>
                  <a:srgbClr val="122A3A"/>
                </a:solidFill>
                <a:latin typeface="Helvetica Neue"/>
              </a:rPr>
              <a:t>•  25-40  ·  núcleo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502920" y="4517136"/>
            <a:ext cx="3383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0">
                <a:solidFill>
                  <a:srgbClr val="122A3A"/>
                </a:solidFill>
                <a:latin typeface="Helvetica Neue"/>
              </a:rPr>
              <a:t>•  18-24  ·  entrada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502920" y="4828031"/>
            <a:ext cx="3383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0">
                <a:solidFill>
                  <a:srgbClr val="122A3A"/>
                </a:solidFill>
                <a:latin typeface="Helvetica Neue"/>
              </a:rPr>
              <a:t>•  41-59  ·  minoría</a:t>
            </a:r>
          </a:p>
        </p:txBody>
      </p:sp>
      <p:sp>
        <p:nvSpPr>
          <p:cNvPr id="50" name="Rounded Rectangle 49"/>
          <p:cNvSpPr/>
          <p:nvPr/>
        </p:nvSpPr>
        <p:spPr>
          <a:xfrm>
            <a:off x="4206240" y="3657600"/>
            <a:ext cx="3749039" cy="26974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3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4370831" y="3785615"/>
            <a:ext cx="2651759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122A3A"/>
                </a:solidFill>
                <a:latin typeface="Helvetica Neue"/>
              </a:rPr>
              <a:t>Escolaridad y hogar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4370831" y="3986784"/>
            <a:ext cx="3383279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Lectura, sin medición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7040879" y="3785615"/>
            <a:ext cx="749808" cy="1828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D63B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7040879" y="3803904"/>
            <a:ext cx="74980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50" b="1">
                <a:solidFill>
                  <a:srgbClr val="D63B3B"/>
                </a:solidFill>
                <a:latin typeface="Helvetica Neue"/>
              </a:rPr>
              <a:t>JUICIO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4370831" y="6153912"/>
            <a:ext cx="3419856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7A8894"/>
                </a:solidFill>
                <a:latin typeface="Helvetica Neue"/>
              </a:rPr>
              <a:t>Lectura de verbatims y anaquel; DENUE y Mordor para el tamaño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4389120" y="4206240"/>
            <a:ext cx="3383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0">
                <a:solidFill>
                  <a:srgbClr val="122A3A"/>
                </a:solidFill>
                <a:latin typeface="Helvetica Neue"/>
              </a:rPr>
              <a:t>•  Sin corte propio  ·  los del segmento no se distinguen del total en el censo</a:t>
            </a:r>
          </a:p>
        </p:txBody>
      </p:sp>
      <p:sp>
        <p:nvSpPr>
          <p:cNvPr id="57" name="Rounded Rectangle 56"/>
          <p:cNvSpPr/>
          <p:nvPr/>
        </p:nvSpPr>
        <p:spPr>
          <a:xfrm>
            <a:off x="8092440" y="3657600"/>
            <a:ext cx="3749039" cy="26974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3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8257031" y="3785615"/>
            <a:ext cx="2651759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122A3A"/>
                </a:solidFill>
                <a:latin typeface="Helvetica Neue"/>
              </a:rPr>
              <a:t>Tamaño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8257031" y="3986784"/>
            <a:ext cx="3383279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Cuántos son y cómo se calculó</a:t>
            </a:r>
          </a:p>
        </p:txBody>
      </p:sp>
      <p:sp>
        <p:nvSpPr>
          <p:cNvPr id="60" name="Rounded Rectangle 59"/>
          <p:cNvSpPr/>
          <p:nvPr/>
        </p:nvSpPr>
        <p:spPr>
          <a:xfrm>
            <a:off x="10927080" y="3785615"/>
            <a:ext cx="749808" cy="1828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D98E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10927080" y="3803904"/>
            <a:ext cx="74980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50" b="1">
                <a:solidFill>
                  <a:srgbClr val="D98E1A"/>
                </a:solidFill>
                <a:latin typeface="Helvetica Neue"/>
              </a:rPr>
              <a:t>DERIVADO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8257031" y="6153912"/>
            <a:ext cx="3419856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7A8894"/>
                </a:solidFill>
                <a:latin typeface="Helvetica Neue"/>
              </a:rPr>
              <a:t>DENUE gimnasios · Mordor proteína de suero MX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8275320" y="4206240"/>
            <a:ext cx="338328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Gimnasios en NL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8275320" y="4361688"/>
            <a:ext cx="3383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>
                <a:solidFill>
                  <a:srgbClr val="122A3A"/>
                </a:solidFill>
                <a:latin typeface="Helvetica Neue"/>
              </a:rPr>
              <a:t>1,574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8275320" y="4709159"/>
            <a:ext cx="338328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Proteína de suero ZMM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8275320" y="4864607"/>
            <a:ext cx="3383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>
                <a:solidFill>
                  <a:srgbClr val="122A3A"/>
                </a:solidFill>
                <a:latin typeface="Helvetica Neue"/>
              </a:rPr>
              <a:t>USD 7–9 M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8275320" y="5212079"/>
            <a:ext cx="338328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Deportiva (52%)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8275320" y="5367527"/>
            <a:ext cx="3383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>
                <a:solidFill>
                  <a:srgbClr val="122A3A"/>
                </a:solidFill>
                <a:latin typeface="Helvetica Neue"/>
              </a:rPr>
              <a:t>USD 3.8–4.5 M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8275320" y="5715000"/>
            <a:ext cx="338328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Fracción de 25-59 que va al gym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8275320" y="5870448"/>
            <a:ext cx="3383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>
                <a:solidFill>
                  <a:srgbClr val="122A3A"/>
                </a:solidFill>
                <a:latin typeface="Helvetica Neue"/>
              </a:rPr>
              <a:t>sin medición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320040" y="6537960"/>
            <a:ext cx="1005840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7A8894"/>
                </a:solidFill>
                <a:latin typeface="Helvetica Neue"/>
              </a:rPr>
              <a:t>Oráculo · Foto del segmento · 15-sep-2026 · Fuentes: INEGI Censo 2020 ITER y DENUE · Euromonitor Passport (estudio Funcionales 14-sep) · Google Trends · Chedraui (VTEX), HEB, Naturecan, Amazon MX · Meta Ad Library · Residente.mx · YouTube · grados: MEDIDO · DERIVADO · JUICIO · verificación en VERIFICACION.md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11247120" y="6537960"/>
            <a:ext cx="64008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700" b="1">
                <a:solidFill>
                  <a:srgbClr val="7A8894"/>
                </a:solidFill>
                <a:latin typeface="Helvetica Neue"/>
              </a:rP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5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20040" y="201168"/>
            <a:ext cx="91440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>
                <a:solidFill>
                  <a:srgbClr val="7A8894"/>
                </a:solidFill>
                <a:latin typeface="Helvetica Neue"/>
              </a:rPr>
              <a:t>Café funcional · Monterrey / Los del scoop /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817620" y="173736"/>
            <a:ext cx="7315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1">
                <a:solidFill>
                  <a:srgbClr val="122A3A"/>
                </a:solidFill>
                <a:latin typeface="Helvetica Neue"/>
              </a:rPr>
              <a:t>¿Qué les interesa?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692640" y="228600"/>
            <a:ext cx="219456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750" b="1">
                <a:solidFill>
                  <a:srgbClr val="7A8894"/>
                </a:solidFill>
                <a:latin typeface="Helvetica Neue"/>
              </a:rPr>
              <a:t>ORÁCULO · FOTO DEL SEGMENTO · BIA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566928"/>
            <a:ext cx="91440" cy="91440"/>
          </a:xfrm>
          <a:prstGeom prst="rect">
            <a:avLst/>
          </a:prstGeom>
          <a:solidFill>
            <a:srgbClr val="2AB0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530352"/>
            <a:ext cx="274320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Los del scoop</a:t>
            </a:r>
          </a:p>
        </p:txBody>
      </p:sp>
      <p:sp>
        <p:nvSpPr>
          <p:cNvPr id="8" name="Rectangle 7"/>
          <p:cNvSpPr/>
          <p:nvPr/>
        </p:nvSpPr>
        <p:spPr>
          <a:xfrm>
            <a:off x="2377440" y="566928"/>
            <a:ext cx="91440" cy="91440"/>
          </a:xfrm>
          <a:prstGeom prst="rect">
            <a:avLst/>
          </a:prstGeom>
          <a:solidFill>
            <a:srgbClr val="B9E6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514600" y="530352"/>
            <a:ext cx="365760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baseline: Audiencia completa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20040" y="777240"/>
            <a:ext cx="11521440" cy="237744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3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84632" y="905256"/>
            <a:ext cx="1042416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122A3A"/>
                </a:solidFill>
                <a:latin typeface="Helvetica Neue"/>
              </a:rPr>
              <a:t>Afinidades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4632" y="1106424"/>
            <a:ext cx="1115568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Marcas, cuentas y lugares con los que el segmento tiene más afinidad que el baseline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0927080" y="905256"/>
            <a:ext cx="749808" cy="1828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1E9E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0927080" y="923544"/>
            <a:ext cx="74980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50" b="1">
                <a:solidFill>
                  <a:srgbClr val="1E9E5A"/>
                </a:solidFill>
                <a:latin typeface="Helvetica Neue"/>
              </a:rPr>
              <a:t>MEDIDO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84632" y="2953512"/>
            <a:ext cx="11192256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7A8894"/>
                </a:solidFill>
                <a:latin typeface="Helvetica Neue"/>
              </a:rPr>
              <a:t>Anaquel, Ad Library, Trends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" y="1325880"/>
            <a:ext cx="2011680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>
                <a:solidFill>
                  <a:srgbClr val="122A3A"/>
                </a:solidFill>
                <a:latin typeface="Helvetica Neue"/>
              </a:rPr>
              <a:t>Birdman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2920" y="1572768"/>
            <a:ext cx="2011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1">
                <a:solidFill>
                  <a:srgbClr val="2AB09E"/>
                </a:solidFill>
                <a:latin typeface="Helvetica Neue"/>
              </a:rPr>
              <a:t>rising · $479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02920" y="1901952"/>
            <a:ext cx="21031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700" b="0">
                <a:solidFill>
                  <a:srgbClr val="7A8894"/>
                </a:solidFill>
                <a:latin typeface="Helvetica Neue"/>
              </a:rPr>
              <a:t>«creatina birdman costco»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834640" y="1280160"/>
            <a:ext cx="283464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1">
                <a:solidFill>
                  <a:srgbClr val="122A3A"/>
                </a:solidFill>
                <a:latin typeface="Helvetica Neue"/>
              </a:rPr>
              <a:t>Optimum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834640" y="1444751"/>
            <a:ext cx="283464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1">
                <a:solidFill>
                  <a:srgbClr val="2AB09E"/>
                </a:solidFill>
                <a:latin typeface="Helvetica Neue"/>
              </a:rPr>
              <a:t>$930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834640" y="1591056"/>
            <a:ext cx="28803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630" b="0">
                <a:solidFill>
                  <a:srgbClr val="7A8894"/>
                </a:solidFill>
                <a:latin typeface="Helvetica Neue"/>
              </a:rPr>
              <a:t>el estándar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852160" y="1280160"/>
            <a:ext cx="283464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1">
                <a:solidFill>
                  <a:srgbClr val="122A3A"/>
                </a:solidFill>
                <a:latin typeface="Helvetica Neue"/>
              </a:rPr>
              <a:t>Forzagen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852160" y="1444751"/>
            <a:ext cx="283464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1">
                <a:solidFill>
                  <a:srgbClr val="2AB09E"/>
                </a:solidFill>
                <a:latin typeface="Helvetica Neue"/>
              </a:rPr>
              <a:t>$975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852160" y="1591056"/>
            <a:ext cx="28803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630" b="0">
                <a:solidFill>
                  <a:srgbClr val="7A8894"/>
                </a:solidFill>
                <a:latin typeface="Helvetica Neue"/>
              </a:rPr>
              <a:t>mexicana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69680" y="1280160"/>
            <a:ext cx="283464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1">
                <a:solidFill>
                  <a:srgbClr val="122A3A"/>
                </a:solidFill>
                <a:latin typeface="Helvetica Neue"/>
              </a:rPr>
              <a:t>Pro Suplementos Mx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869680" y="1444751"/>
            <a:ext cx="283464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1">
                <a:solidFill>
                  <a:srgbClr val="2AB09E"/>
                </a:solidFill>
                <a:latin typeface="Helvetica Neue"/>
              </a:rPr>
              <a:t>pauta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869680" y="1591056"/>
            <a:ext cx="28803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630" b="0">
                <a:solidFill>
                  <a:srgbClr val="7A8894"/>
                </a:solidFill>
                <a:latin typeface="Helvetica Neue"/>
              </a:rPr>
              <a:t>packs con creatina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834640" y="1874519"/>
            <a:ext cx="283464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1">
                <a:solidFill>
                  <a:srgbClr val="122A3A"/>
                </a:solidFill>
                <a:latin typeface="Helvetica Neue"/>
              </a:rPr>
              <a:t>Costco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834640" y="2039112"/>
            <a:ext cx="283464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1">
                <a:solidFill>
                  <a:srgbClr val="2AB09E"/>
                </a:solidFill>
                <a:latin typeface="Helvetica Neue"/>
              </a:rPr>
              <a:t>rising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834640" y="2185415"/>
            <a:ext cx="28803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630" b="0">
                <a:solidFill>
                  <a:srgbClr val="7A8894"/>
                </a:solidFill>
                <a:latin typeface="Helvetica Neue"/>
              </a:rPr>
              <a:t>volumen y precio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852160" y="1874519"/>
            <a:ext cx="283464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1">
                <a:solidFill>
                  <a:srgbClr val="122A3A"/>
                </a:solidFill>
                <a:latin typeface="Helvetica Neue"/>
              </a:rPr>
              <a:t>YouTube fitness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852160" y="2039112"/>
            <a:ext cx="283464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1">
                <a:solidFill>
                  <a:srgbClr val="2AB09E"/>
                </a:solidFill>
                <a:latin typeface="Helvetica Neue"/>
              </a:rPr>
              <a:t>1.29 M vistas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852160" y="2185415"/>
            <a:ext cx="28803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630" b="0">
                <a:solidFill>
                  <a:srgbClr val="7A8894"/>
                </a:solidFill>
                <a:latin typeface="Helvetica Neue"/>
              </a:rPr>
              <a:t>Oswal Candela; Maria Squad Fit 713 mil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869680" y="1874519"/>
            <a:ext cx="283464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1">
                <a:solidFill>
                  <a:srgbClr val="122A3A"/>
                </a:solidFill>
                <a:latin typeface="Helvetica Neue"/>
              </a:rPr>
              <a:t>Nescafé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869680" y="2039112"/>
            <a:ext cx="283464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1">
                <a:solidFill>
                  <a:srgbClr val="2AB09E"/>
                </a:solidFill>
                <a:latin typeface="Helvetica Neue"/>
              </a:rPr>
              <a:t>$69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869680" y="2185415"/>
            <a:ext cx="28803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630" b="0">
                <a:solidFill>
                  <a:srgbClr val="7A8894"/>
                </a:solidFill>
                <a:latin typeface="Helvetica Neue"/>
              </a:rPr>
              <a:t>el café de antes de entrenar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2834640" y="2468880"/>
            <a:ext cx="283464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1">
                <a:solidFill>
                  <a:srgbClr val="122A3A"/>
                </a:solidFill>
                <a:latin typeface="Helvetica Neue"/>
              </a:rPr>
              <a:t>Smart Fit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2834640" y="2633472"/>
            <a:ext cx="283464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1">
                <a:solidFill>
                  <a:srgbClr val="2AB09E"/>
                </a:solidFill>
                <a:latin typeface="Helvetica Neue"/>
              </a:rPr>
              <a:t>Trends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2834640" y="2779776"/>
            <a:ext cx="28803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630" b="0">
                <a:solidFill>
                  <a:srgbClr val="7A8894"/>
                </a:solidFill>
                <a:latin typeface="Helvetica Neue"/>
              </a:rPr>
              <a:t>«gimnasio» relacionada: «smart fit», «gimnasio cerca de mí»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852160" y="2468880"/>
            <a:ext cx="283464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1">
                <a:solidFill>
                  <a:srgbClr val="122A3A"/>
                </a:solidFill>
                <a:latin typeface="Helvetica Neue"/>
              </a:rPr>
              <a:t>Naturecan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852160" y="2633472"/>
            <a:ext cx="283464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1">
                <a:solidFill>
                  <a:srgbClr val="2AB09E"/>
                </a:solidFill>
                <a:latin typeface="Helvetica Neue"/>
              </a:rPr>
              <a:t>en línea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852160" y="2779776"/>
            <a:ext cx="28803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630" b="0">
                <a:solidFill>
                  <a:srgbClr val="7A8894"/>
                </a:solidFill>
                <a:latin typeface="Helvetica Neue"/>
              </a:rPr>
              <a:t>café + whey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8869680" y="2468880"/>
            <a:ext cx="283464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1">
                <a:solidFill>
                  <a:srgbClr val="122A3A"/>
                </a:solidFill>
                <a:latin typeface="Helvetica Neue"/>
              </a:rPr>
              <a:t>Bulletproof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8869680" y="2633472"/>
            <a:ext cx="283464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1">
                <a:solidFill>
                  <a:srgbClr val="2AB09E"/>
                </a:solidFill>
                <a:latin typeface="Helvetica Neue"/>
              </a:rPr>
              <a:t>−97%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8869680" y="2779776"/>
            <a:ext cx="28803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630" b="0">
                <a:solidFill>
                  <a:srgbClr val="7A8894"/>
                </a:solidFill>
                <a:latin typeface="Helvetica Neue"/>
              </a:rPr>
              <a:t>no lo buscan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320040" y="3291840"/>
            <a:ext cx="5669280" cy="306324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3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484632" y="3419856"/>
            <a:ext cx="457200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122A3A"/>
                </a:solidFill>
                <a:latin typeface="Helvetica Neue"/>
              </a:rPr>
              <a:t>Intereses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484632" y="3621024"/>
            <a:ext cx="530352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Índice Google Trends: último año (barra) contra hace cinco años (barra clara); relativo, no porcentaje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5074920" y="3419856"/>
            <a:ext cx="749808" cy="1828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D98E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5074920" y="3438144"/>
            <a:ext cx="74980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50" b="1">
                <a:solidFill>
                  <a:srgbClr val="D98E1A"/>
                </a:solidFill>
                <a:latin typeface="Helvetica Neue"/>
              </a:rPr>
              <a:t>DERIVADO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484632" y="6153912"/>
            <a:ext cx="5340096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7A8894"/>
                </a:solidFill>
                <a:latin typeface="Helvetica Neue"/>
              </a:rPr>
              <a:t>Google Trends MX 5 a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502920" y="3840480"/>
            <a:ext cx="155448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0">
                <a:solidFill>
                  <a:srgbClr val="122A3A"/>
                </a:solidFill>
                <a:latin typeface="Helvetica Neue"/>
              </a:rPr>
              <a:t>Creatina</a:t>
            </a:r>
          </a:p>
        </p:txBody>
      </p:sp>
      <p:sp>
        <p:nvSpPr>
          <p:cNvPr id="53" name="Rectangle 52"/>
          <p:cNvSpPr/>
          <p:nvPr/>
        </p:nvSpPr>
        <p:spPr>
          <a:xfrm>
            <a:off x="2103120" y="3858768"/>
            <a:ext cx="2651760" cy="109728"/>
          </a:xfrm>
          <a:prstGeom prst="rect">
            <a:avLst/>
          </a:prstGeom>
          <a:solidFill>
            <a:srgbClr val="E3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Rectangle 53"/>
          <p:cNvSpPr/>
          <p:nvPr/>
        </p:nvSpPr>
        <p:spPr>
          <a:xfrm>
            <a:off x="2103120" y="3858768"/>
            <a:ext cx="2651760" cy="109728"/>
          </a:xfrm>
          <a:prstGeom prst="rect">
            <a:avLst/>
          </a:prstGeom>
          <a:solidFill>
            <a:srgbClr val="2AB0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4800600" y="3831336"/>
            <a:ext cx="109728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1">
                <a:solidFill>
                  <a:srgbClr val="122A3A"/>
                </a:solidFill>
                <a:latin typeface="Helvetica Neue"/>
              </a:rPr>
              <a:t>73.3</a:t>
            </a:r>
          </a:p>
        </p:txBody>
      </p:sp>
      <p:sp>
        <p:nvSpPr>
          <p:cNvPr id="56" name="Rectangle 55"/>
          <p:cNvSpPr/>
          <p:nvPr/>
        </p:nvSpPr>
        <p:spPr>
          <a:xfrm>
            <a:off x="2103120" y="3995928"/>
            <a:ext cx="2651760" cy="82296"/>
          </a:xfrm>
          <a:prstGeom prst="rect">
            <a:avLst/>
          </a:prstGeom>
          <a:solidFill>
            <a:srgbClr val="E3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Rectangle 56"/>
          <p:cNvSpPr/>
          <p:nvPr/>
        </p:nvSpPr>
        <p:spPr>
          <a:xfrm>
            <a:off x="2103120" y="3995928"/>
            <a:ext cx="2127196" cy="82296"/>
          </a:xfrm>
          <a:prstGeom prst="rect">
            <a:avLst/>
          </a:prstGeom>
          <a:solidFill>
            <a:srgbClr val="B9E6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4800600" y="3968496"/>
            <a:ext cx="109728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0">
                <a:solidFill>
                  <a:srgbClr val="7A8894"/>
                </a:solidFill>
                <a:latin typeface="Helvetica Neue"/>
              </a:rPr>
              <a:t>58.8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502920" y="4224528"/>
            <a:ext cx="155448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0">
                <a:solidFill>
                  <a:srgbClr val="122A3A"/>
                </a:solidFill>
                <a:latin typeface="Helvetica Neue"/>
              </a:rPr>
              <a:t>Proteína</a:t>
            </a:r>
          </a:p>
        </p:txBody>
      </p:sp>
      <p:sp>
        <p:nvSpPr>
          <p:cNvPr id="60" name="Rectangle 59"/>
          <p:cNvSpPr/>
          <p:nvPr/>
        </p:nvSpPr>
        <p:spPr>
          <a:xfrm>
            <a:off x="2103120" y="4242816"/>
            <a:ext cx="2651760" cy="109728"/>
          </a:xfrm>
          <a:prstGeom prst="rect">
            <a:avLst/>
          </a:prstGeom>
          <a:solidFill>
            <a:srgbClr val="E3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2103120" y="4242816"/>
            <a:ext cx="1595397" cy="109728"/>
          </a:xfrm>
          <a:prstGeom prst="rect">
            <a:avLst/>
          </a:prstGeom>
          <a:solidFill>
            <a:srgbClr val="2AB0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4800600" y="4215384"/>
            <a:ext cx="109728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1">
                <a:solidFill>
                  <a:srgbClr val="122A3A"/>
                </a:solidFill>
                <a:latin typeface="Helvetica Neue"/>
              </a:rPr>
              <a:t>44.1</a:t>
            </a:r>
          </a:p>
        </p:txBody>
      </p:sp>
      <p:sp>
        <p:nvSpPr>
          <p:cNvPr id="63" name="Rectangle 62"/>
          <p:cNvSpPr/>
          <p:nvPr/>
        </p:nvSpPr>
        <p:spPr>
          <a:xfrm>
            <a:off x="2103120" y="4379976"/>
            <a:ext cx="2651760" cy="82296"/>
          </a:xfrm>
          <a:prstGeom prst="rect">
            <a:avLst/>
          </a:prstGeom>
          <a:solidFill>
            <a:srgbClr val="E3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Rectangle 63"/>
          <p:cNvSpPr/>
          <p:nvPr/>
        </p:nvSpPr>
        <p:spPr>
          <a:xfrm>
            <a:off x="2103120" y="4379976"/>
            <a:ext cx="933361" cy="82296"/>
          </a:xfrm>
          <a:prstGeom prst="rect">
            <a:avLst/>
          </a:prstGeom>
          <a:solidFill>
            <a:srgbClr val="B9E6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TextBox 64"/>
          <p:cNvSpPr txBox="1"/>
          <p:nvPr/>
        </p:nvSpPr>
        <p:spPr>
          <a:xfrm>
            <a:off x="4800600" y="4352544"/>
            <a:ext cx="109728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0">
                <a:solidFill>
                  <a:srgbClr val="7A8894"/>
                </a:solidFill>
                <a:latin typeface="Helvetica Neue"/>
              </a:rPr>
              <a:t>25.8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502920" y="4608576"/>
            <a:ext cx="155448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0">
                <a:solidFill>
                  <a:srgbClr val="122A3A"/>
                </a:solidFill>
                <a:latin typeface="Helvetica Neue"/>
              </a:rPr>
              <a:t>Gimnasio</a:t>
            </a:r>
          </a:p>
        </p:txBody>
      </p:sp>
      <p:sp>
        <p:nvSpPr>
          <p:cNvPr id="67" name="Rectangle 66"/>
          <p:cNvSpPr/>
          <p:nvPr/>
        </p:nvSpPr>
        <p:spPr>
          <a:xfrm>
            <a:off x="2103120" y="4626864"/>
            <a:ext cx="2651760" cy="109728"/>
          </a:xfrm>
          <a:prstGeom prst="rect">
            <a:avLst/>
          </a:prstGeom>
          <a:solidFill>
            <a:srgbClr val="E3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Rectangle 67"/>
          <p:cNvSpPr/>
          <p:nvPr/>
        </p:nvSpPr>
        <p:spPr>
          <a:xfrm>
            <a:off x="2103120" y="4626864"/>
            <a:ext cx="1902900" cy="109728"/>
          </a:xfrm>
          <a:prstGeom prst="rect">
            <a:avLst/>
          </a:prstGeom>
          <a:solidFill>
            <a:srgbClr val="2AB0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TextBox 68"/>
          <p:cNvSpPr txBox="1"/>
          <p:nvPr/>
        </p:nvSpPr>
        <p:spPr>
          <a:xfrm>
            <a:off x="4800600" y="4599432"/>
            <a:ext cx="109728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1">
                <a:solidFill>
                  <a:srgbClr val="122A3A"/>
                </a:solidFill>
                <a:latin typeface="Helvetica Neue"/>
              </a:rPr>
              <a:t>52.6</a:t>
            </a:r>
          </a:p>
        </p:txBody>
      </p:sp>
      <p:sp>
        <p:nvSpPr>
          <p:cNvPr id="70" name="Rectangle 69"/>
          <p:cNvSpPr/>
          <p:nvPr/>
        </p:nvSpPr>
        <p:spPr>
          <a:xfrm>
            <a:off x="2103120" y="4764024"/>
            <a:ext cx="2651760" cy="82296"/>
          </a:xfrm>
          <a:prstGeom prst="rect">
            <a:avLst/>
          </a:prstGeom>
          <a:solidFill>
            <a:srgbClr val="E3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>
            <a:off x="2103120" y="4764024"/>
            <a:ext cx="1732869" cy="82296"/>
          </a:xfrm>
          <a:prstGeom prst="rect">
            <a:avLst/>
          </a:prstGeom>
          <a:solidFill>
            <a:srgbClr val="B9E6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4800600" y="4736592"/>
            <a:ext cx="109728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0">
                <a:solidFill>
                  <a:srgbClr val="7A8894"/>
                </a:solidFill>
                <a:latin typeface="Helvetica Neue"/>
              </a:rPr>
              <a:t>47.9</a:t>
            </a:r>
          </a:p>
        </p:txBody>
      </p:sp>
      <p:sp>
        <p:nvSpPr>
          <p:cNvPr id="73" name="Rounded Rectangle 72"/>
          <p:cNvSpPr/>
          <p:nvPr/>
        </p:nvSpPr>
        <p:spPr>
          <a:xfrm>
            <a:off x="6172200" y="3291840"/>
            <a:ext cx="5669280" cy="306324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3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TextBox 73"/>
          <p:cNvSpPr txBox="1"/>
          <p:nvPr/>
        </p:nvSpPr>
        <p:spPr>
          <a:xfrm>
            <a:off x="6336792" y="3419856"/>
            <a:ext cx="457200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122A3A"/>
                </a:solidFill>
                <a:latin typeface="Helvetica Neue"/>
              </a:rPr>
              <a:t>Qué escriben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6336792" y="3621024"/>
            <a:ext cx="530352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Consultas más buscadas y en ascenso; verbatims</a:t>
            </a:r>
          </a:p>
        </p:txBody>
      </p:sp>
      <p:sp>
        <p:nvSpPr>
          <p:cNvPr id="76" name="Rounded Rectangle 75"/>
          <p:cNvSpPr/>
          <p:nvPr/>
        </p:nvSpPr>
        <p:spPr>
          <a:xfrm>
            <a:off x="10927080" y="3419856"/>
            <a:ext cx="749808" cy="1828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D98E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TextBox 76"/>
          <p:cNvSpPr txBox="1"/>
          <p:nvPr/>
        </p:nvSpPr>
        <p:spPr>
          <a:xfrm>
            <a:off x="10927080" y="3438144"/>
            <a:ext cx="74980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50" b="1">
                <a:solidFill>
                  <a:srgbClr val="D98E1A"/>
                </a:solidFill>
                <a:latin typeface="Helvetica Neue"/>
              </a:rPr>
              <a:t>DERIVADO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6336792" y="6153912"/>
            <a:ext cx="5340096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7A8894"/>
                </a:solidFill>
                <a:latin typeface="Helvetica Neue"/>
              </a:rPr>
              <a:t>Trends · YouTube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6355080" y="3794760"/>
            <a:ext cx="265176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1">
                <a:solidFill>
                  <a:srgbClr val="7A8894"/>
                </a:solidFill>
                <a:latin typeface="Helvetica Neue"/>
              </a:rPr>
              <a:t>MÁS BUSCADAS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9098280" y="3794760"/>
            <a:ext cx="265176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1">
                <a:solidFill>
                  <a:srgbClr val="7A8894"/>
                </a:solidFill>
                <a:latin typeface="Helvetica Neue"/>
              </a:rPr>
              <a:t>EN ASCENSO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6355080" y="3986784"/>
            <a:ext cx="265176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0">
                <a:solidFill>
                  <a:srgbClr val="122A3A"/>
                </a:solidFill>
                <a:latin typeface="Helvetica Neue"/>
              </a:rPr>
              <a:t>creatina para qué sirve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6355080" y="4206240"/>
            <a:ext cx="265176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0">
                <a:solidFill>
                  <a:srgbClr val="122A3A"/>
                </a:solidFill>
                <a:latin typeface="Helvetica Neue"/>
              </a:rPr>
              <a:t>creatina monohidratada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6355080" y="4425696"/>
            <a:ext cx="265176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0">
                <a:solidFill>
                  <a:srgbClr val="122A3A"/>
                </a:solidFill>
                <a:latin typeface="Helvetica Neue"/>
              </a:rPr>
              <a:t>proteína whey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6355080" y="4645152"/>
            <a:ext cx="265176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0">
                <a:solidFill>
                  <a:srgbClr val="122A3A"/>
                </a:solidFill>
                <a:latin typeface="Helvetica Neue"/>
              </a:rPr>
              <a:t>cuánta proteína debo consumir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9098280" y="3986784"/>
            <a:ext cx="265176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1">
                <a:solidFill>
                  <a:srgbClr val="2AB09E"/>
                </a:solidFill>
                <a:latin typeface="Helvetica Neue"/>
              </a:rPr>
              <a:t>creatina birdman costco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9098280" y="4206240"/>
            <a:ext cx="265176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1">
                <a:solidFill>
                  <a:srgbClr val="2AB09E"/>
                </a:solidFill>
                <a:latin typeface="Helvetica Neue"/>
              </a:rPr>
              <a:t>creatina x gear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9098280" y="4425696"/>
            <a:ext cx="265176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1">
                <a:solidFill>
                  <a:srgbClr val="2AB09E"/>
                </a:solidFill>
                <a:latin typeface="Helvetica Neue"/>
              </a:rPr>
              <a:t>dragon pharma proteína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6355080" y="5440680"/>
            <a:ext cx="53035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750" b="0">
                <a:solidFill>
                  <a:srgbClr val="122A3A"/>
                </a:solidFill>
                <a:latin typeface="Helvetica Neue"/>
              </a:rPr>
              <a:t>«llevo 15 días entrenando y antes me tomo una taza de café bien cargado sin azúcar» · «el pre entreno tiene demasiada cafeína»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320040" y="6537960"/>
            <a:ext cx="1005840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7A8894"/>
                </a:solidFill>
                <a:latin typeface="Helvetica Neue"/>
              </a:rPr>
              <a:t>Oráculo · Foto del segmento · 15-sep-2026 · Fuentes: INEGI Censo 2020 ITER y DENUE · Euromonitor Passport (estudio Funcionales 14-sep) · Google Trends · Chedraui (VTEX), HEB, Naturecan, Amazon MX · Meta Ad Library · Residente.mx · YouTube · grados: MEDIDO · DERIVADO · JUICIO · verificación en VERIFICACION.md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11247120" y="6537960"/>
            <a:ext cx="64008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700" b="1">
                <a:solidFill>
                  <a:srgbClr val="7A8894"/>
                </a:solidFill>
                <a:latin typeface="Helvetica Neue"/>
              </a:rP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5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20040" y="201168"/>
            <a:ext cx="91440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>
                <a:solidFill>
                  <a:srgbClr val="7A8894"/>
                </a:solidFill>
                <a:latin typeface="Helvetica Neue"/>
              </a:rPr>
              <a:t>Café funcional · Monterrey / Los del scoop /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817620" y="173736"/>
            <a:ext cx="7315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1">
                <a:solidFill>
                  <a:srgbClr val="122A3A"/>
                </a:solidFill>
                <a:latin typeface="Helvetica Neue"/>
              </a:rPr>
              <a:t>¿Cómo ven el mundo?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692640" y="228600"/>
            <a:ext cx="219456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750" b="1">
                <a:solidFill>
                  <a:srgbClr val="7A8894"/>
                </a:solidFill>
                <a:latin typeface="Helvetica Neue"/>
              </a:rPr>
              <a:t>ORÁCULO · FOTO DEL SEGMENTO · BIA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20040" y="777240"/>
            <a:ext cx="5669280" cy="557784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3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84632" y="905256"/>
            <a:ext cx="457200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122A3A"/>
                </a:solidFill>
                <a:latin typeface="Helvetica Neue"/>
              </a:rPr>
              <a:t>Personalidad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4632" y="1106424"/>
            <a:ext cx="530352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Big Five del segmento; JUICIO derivado de textos reales, anclado a Passport Lifestyles 2025 (nacional)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074920" y="905256"/>
            <a:ext cx="749808" cy="1828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D63B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074920" y="923544"/>
            <a:ext cx="74980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50" b="1">
                <a:solidFill>
                  <a:srgbClr val="D63B3B"/>
                </a:solidFill>
                <a:latin typeface="Helvetica Neue"/>
              </a:rPr>
              <a:t>JUICIO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4632" y="6153912"/>
            <a:ext cx="5340096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7A8894"/>
                </a:solidFill>
                <a:latin typeface="Helvetica Neue"/>
              </a:rPr>
              <a:t>65 comentarios de YouTube (Vida Fitness) · fichas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1371600"/>
            <a:ext cx="16459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122A3A"/>
                </a:solidFill>
                <a:latin typeface="Helvetica Neue"/>
              </a:rPr>
              <a:t>Responsabilidad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194560" y="1426464"/>
            <a:ext cx="3108960" cy="128016"/>
          </a:xfrm>
          <a:prstGeom prst="rect">
            <a:avLst/>
          </a:prstGeom>
          <a:solidFill>
            <a:srgbClr val="E3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194560" y="1426464"/>
            <a:ext cx="2642615" cy="128016"/>
          </a:xfrm>
          <a:prstGeom prst="rect">
            <a:avLst/>
          </a:prstGeom>
          <a:solidFill>
            <a:srgbClr val="2AB0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394960" y="1371600"/>
            <a:ext cx="45720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1">
                <a:solidFill>
                  <a:srgbClr val="122A3A"/>
                </a:solidFill>
                <a:latin typeface="Helvetica Neue"/>
              </a:rPr>
              <a:t>85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" y="1609344"/>
            <a:ext cx="53949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«llevo 15 días entrenando», rutina fija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2920" y="1938528"/>
            <a:ext cx="16459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122A3A"/>
                </a:solidFill>
                <a:latin typeface="Helvetica Neue"/>
              </a:rPr>
              <a:t>Apertura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194560" y="1993392"/>
            <a:ext cx="3108960" cy="128016"/>
          </a:xfrm>
          <a:prstGeom prst="rect">
            <a:avLst/>
          </a:prstGeom>
          <a:solidFill>
            <a:srgbClr val="E3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2194560" y="1993392"/>
            <a:ext cx="1554480" cy="128016"/>
          </a:xfrm>
          <a:prstGeom prst="rect">
            <a:avLst/>
          </a:prstGeom>
          <a:solidFill>
            <a:srgbClr val="2AB0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394960" y="1938528"/>
            <a:ext cx="45720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1">
                <a:solidFill>
                  <a:srgbClr val="122A3A"/>
                </a:solidFill>
                <a:latin typeface="Helvetica Neue"/>
              </a:rPr>
              <a:t>50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2176272"/>
            <a:ext cx="53949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prueba marcas, no formatos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2505456"/>
            <a:ext cx="16459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122A3A"/>
                </a:solidFill>
                <a:latin typeface="Helvetica Neue"/>
              </a:rPr>
              <a:t>Extraversión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194560" y="2560320"/>
            <a:ext cx="3108960" cy="128016"/>
          </a:xfrm>
          <a:prstGeom prst="rect">
            <a:avLst/>
          </a:prstGeom>
          <a:solidFill>
            <a:srgbClr val="E3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2194560" y="2560320"/>
            <a:ext cx="1554480" cy="128016"/>
          </a:xfrm>
          <a:prstGeom prst="rect">
            <a:avLst/>
          </a:prstGeom>
          <a:solidFill>
            <a:srgbClr val="2AB0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5394960" y="2505456"/>
            <a:ext cx="45720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1">
                <a:solidFill>
                  <a:srgbClr val="122A3A"/>
                </a:solidFill>
                <a:latin typeface="Helvetica Neue"/>
              </a:rPr>
              <a:t>50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02920" y="2743200"/>
            <a:ext cx="53949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el gym es social, el café individual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02920" y="3072384"/>
            <a:ext cx="16459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122A3A"/>
                </a:solidFill>
                <a:latin typeface="Helvetica Neue"/>
              </a:rPr>
              <a:t>Amabilidad</a:t>
            </a:r>
          </a:p>
        </p:txBody>
      </p:sp>
      <p:sp>
        <p:nvSpPr>
          <p:cNvPr id="28" name="Rectangle 27"/>
          <p:cNvSpPr/>
          <p:nvPr/>
        </p:nvSpPr>
        <p:spPr>
          <a:xfrm>
            <a:off x="2194560" y="3127248"/>
            <a:ext cx="3108960" cy="128016"/>
          </a:xfrm>
          <a:prstGeom prst="rect">
            <a:avLst/>
          </a:prstGeom>
          <a:solidFill>
            <a:srgbClr val="E3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2194560" y="3127248"/>
            <a:ext cx="1803196" cy="128016"/>
          </a:xfrm>
          <a:prstGeom prst="rect">
            <a:avLst/>
          </a:prstGeom>
          <a:solidFill>
            <a:srgbClr val="2AB0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5394960" y="3072384"/>
            <a:ext cx="45720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1">
                <a:solidFill>
                  <a:srgbClr val="122A3A"/>
                </a:solidFill>
                <a:latin typeface="Helvetica Neue"/>
              </a:rPr>
              <a:t>58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02920" y="3310128"/>
            <a:ext cx="53949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pregunta y comparte en comentarios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02920" y="3639312"/>
            <a:ext cx="16459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122A3A"/>
                </a:solidFill>
                <a:latin typeface="Helvetica Neue"/>
              </a:rPr>
              <a:t>Neuroticismo</a:t>
            </a:r>
          </a:p>
        </p:txBody>
      </p:sp>
      <p:sp>
        <p:nvSpPr>
          <p:cNvPr id="33" name="Rectangle 32"/>
          <p:cNvSpPr/>
          <p:nvPr/>
        </p:nvSpPr>
        <p:spPr>
          <a:xfrm>
            <a:off x="2194560" y="3694176"/>
            <a:ext cx="3108960" cy="128016"/>
          </a:xfrm>
          <a:prstGeom prst="rect">
            <a:avLst/>
          </a:prstGeom>
          <a:solidFill>
            <a:srgbClr val="E3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2194560" y="3694176"/>
            <a:ext cx="1492300" cy="128016"/>
          </a:xfrm>
          <a:prstGeom prst="rect">
            <a:avLst/>
          </a:prstGeom>
          <a:solidFill>
            <a:srgbClr val="2AB0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5394960" y="3639312"/>
            <a:ext cx="45720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1">
                <a:solidFill>
                  <a:srgbClr val="122A3A"/>
                </a:solidFill>
                <a:latin typeface="Helvetica Neue"/>
              </a:rPr>
              <a:t>48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02920" y="3877056"/>
            <a:ext cx="53949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«ansiedad», «insomnio»: cuidan la cafeína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02920" y="4343400"/>
            <a:ext cx="5303520" cy="17373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900" b="0">
                <a:solidFill>
                  <a:srgbClr val="122A3A"/>
                </a:solidFill>
                <a:latin typeface="Helvetica Neue"/>
              </a:rPr>
              <a:t>El segmento más disciplinado. El café es pre-entreno barato y sin ansiedad; la proteína es el después. Decide por gramos y precio por porción, y compra donde está la proteína, no donde está el café.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6172200" y="777240"/>
            <a:ext cx="5669280" cy="26974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3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6336792" y="905256"/>
            <a:ext cx="457200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122A3A"/>
                </a:solidFill>
                <a:latin typeface="Helvetica Neue"/>
              </a:rPr>
              <a:t>Cómo hablan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336792" y="1106424"/>
            <a:ext cx="530352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Frases reales del segmento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10927080" y="905256"/>
            <a:ext cx="749808" cy="1828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D98E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10927080" y="923544"/>
            <a:ext cx="74980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50" b="1">
                <a:solidFill>
                  <a:srgbClr val="D98E1A"/>
                </a:solidFill>
                <a:latin typeface="Helvetica Neue"/>
              </a:rPr>
              <a:t>DERIVADO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336792" y="3273552"/>
            <a:ext cx="5340096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7A8894"/>
                </a:solidFill>
                <a:latin typeface="Helvetica Neue"/>
              </a:rPr>
              <a:t>Trends · YouTube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355080" y="1325880"/>
            <a:ext cx="5303520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900" b="0">
                <a:solidFill>
                  <a:srgbClr val="122A3A"/>
                </a:solidFill>
                <a:latin typeface="Helvetica Neue"/>
              </a:rPr>
              <a:t>«una taza de café bien cargado sin azúcar… me da mucha energía» · «el pre entreno… me hacía sufrir mucha ansiedad» · «¿si tomo café y creatina es malo?» · «sin azúcar mejor»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6172200" y="3611880"/>
            <a:ext cx="5669280" cy="27432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3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6336792" y="3739896"/>
            <a:ext cx="457200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122A3A"/>
                </a:solidFill>
                <a:latin typeface="Helvetica Neue"/>
              </a:rPr>
              <a:t>Palabras que no dirían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6336792" y="3941064"/>
            <a:ext cx="530352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Lo que suena a otro segmento o a agencia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10927080" y="3739896"/>
            <a:ext cx="749808" cy="1828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D63B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10927080" y="3758184"/>
            <a:ext cx="74980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50" b="1">
                <a:solidFill>
                  <a:srgbClr val="D63B3B"/>
                </a:solidFill>
                <a:latin typeface="Helvetica Neue"/>
              </a:rPr>
              <a:t>JUICIO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6336792" y="6153912"/>
            <a:ext cx="5340096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7A8894"/>
                </a:solidFill>
                <a:latin typeface="Helvetica Neue"/>
              </a:rPr>
              <a:t>65 comentarios de YouTube (Vida Fitness) · fichas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6355080" y="4160520"/>
            <a:ext cx="5303520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900" b="0">
                <a:solidFill>
                  <a:srgbClr val="122A3A"/>
                </a:solidFill>
                <a:latin typeface="Helvetica Neue"/>
              </a:rPr>
              <a:t>gourmet · ritual · cold foam · latte · indulgente · detox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320040" y="6537960"/>
            <a:ext cx="1005840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7A8894"/>
                </a:solidFill>
                <a:latin typeface="Helvetica Neue"/>
              </a:rPr>
              <a:t>Oráculo · Foto del segmento · 15-sep-2026 · Fuentes: INEGI Censo 2020 ITER y DENUE · Euromonitor Passport (estudio Funcionales 14-sep) · Google Trends · Chedraui (VTEX), HEB, Naturecan, Amazon MX · Meta Ad Library · Residente.mx · YouTube · grados: MEDIDO · DERIVADO · JUICIO · verificación en VERIFICACION.md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11247120" y="6537960"/>
            <a:ext cx="64008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700" b="1">
                <a:solidFill>
                  <a:srgbClr val="7A8894"/>
                </a:solidFill>
                <a:latin typeface="Helvetica Neue"/>
              </a:rP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5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20040" y="201168"/>
            <a:ext cx="91440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>
                <a:solidFill>
                  <a:srgbClr val="7A8894"/>
                </a:solidFill>
                <a:latin typeface="Helvetica Neue"/>
              </a:rPr>
              <a:t>Café funcional · Monterrey / Los del scoop /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817620" y="173736"/>
            <a:ext cx="7315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1">
                <a:solidFill>
                  <a:srgbClr val="122A3A"/>
                </a:solidFill>
                <a:latin typeface="Helvetica Neue"/>
              </a:rPr>
              <a:t>¿Qué los mueve?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692640" y="228600"/>
            <a:ext cx="219456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750" b="1">
                <a:solidFill>
                  <a:srgbClr val="7A8894"/>
                </a:solidFill>
                <a:latin typeface="Helvetica Neue"/>
              </a:rPr>
              <a:t>ORÁCULO · FOTO DEL SEGMENTO · BIA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20040" y="777240"/>
            <a:ext cx="5669280" cy="557784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3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84632" y="905256"/>
            <a:ext cx="457200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122A3A"/>
                </a:solidFill>
                <a:latin typeface="Helvetica Neue"/>
              </a:rPr>
              <a:t>Valores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4632" y="1106424"/>
            <a:ext cx="530352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Schwartz; lo que guía sus decisiones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074920" y="905256"/>
            <a:ext cx="749808" cy="1828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D63B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074920" y="923544"/>
            <a:ext cx="74980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50" b="1">
                <a:solidFill>
                  <a:srgbClr val="D63B3B"/>
                </a:solidFill>
                <a:latin typeface="Helvetica Neue"/>
              </a:rPr>
              <a:t>JUICIO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4632" y="6153912"/>
            <a:ext cx="5340096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7A8894"/>
                </a:solidFill>
                <a:latin typeface="Helvetica Neue"/>
              </a:rPr>
              <a:t>65 comentarios de YouTube (Vida Fitness) · fichas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1371600"/>
            <a:ext cx="53035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122A3A"/>
                </a:solidFill>
                <a:latin typeface="Helvetica Neue"/>
              </a:rPr>
              <a:t>Logro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1591056"/>
            <a:ext cx="5303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0">
                <a:solidFill>
                  <a:srgbClr val="7A8894"/>
                </a:solidFill>
                <a:latin typeface="Helvetica Neue"/>
              </a:rPr>
              <a:t>el cuerpo como resultado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1938528"/>
            <a:ext cx="53035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122A3A"/>
                </a:solidFill>
                <a:latin typeface="Helvetica Neue"/>
              </a:rPr>
              <a:t>Seguridad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2157984"/>
            <a:ext cx="5303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0">
                <a:solidFill>
                  <a:srgbClr val="7A8894"/>
                </a:solidFill>
                <a:latin typeface="Helvetica Neue"/>
              </a:rPr>
              <a:t>«¿es malo?»: ingredientes, dosis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" y="2505456"/>
            <a:ext cx="53035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122A3A"/>
                </a:solidFill>
                <a:latin typeface="Helvetica Neue"/>
              </a:rPr>
              <a:t>Autodirección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2920" y="2724912"/>
            <a:ext cx="5303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0">
                <a:solidFill>
                  <a:srgbClr val="7A8894"/>
                </a:solidFill>
                <a:latin typeface="Helvetica Neue"/>
              </a:rPr>
              <a:t>sin pre-entreno, a su manera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02920" y="3072384"/>
            <a:ext cx="53035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122A3A"/>
                </a:solidFill>
                <a:latin typeface="Helvetica Neue"/>
              </a:rPr>
              <a:t>Conformidad al grupo fit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3291839"/>
            <a:ext cx="5303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0">
                <a:solidFill>
                  <a:srgbClr val="7A8894"/>
                </a:solidFill>
                <a:latin typeface="Helvetica Neue"/>
              </a:rPr>
              <a:t>lo que toma el gym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3639312"/>
            <a:ext cx="53035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122A3A"/>
                </a:solidFill>
                <a:latin typeface="Helvetica Neue"/>
              </a:rPr>
              <a:t>Frugalidad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3858768"/>
            <a:ext cx="5303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0">
                <a:solidFill>
                  <a:srgbClr val="7A8894"/>
                </a:solidFill>
                <a:latin typeface="Helvetica Neue"/>
              </a:rPr>
              <a:t>precio por porción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4846320"/>
            <a:ext cx="5303520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900" b="0">
                <a:solidFill>
                  <a:srgbClr val="122A3A"/>
                </a:solidFill>
                <a:latin typeface="Helvetica Neue"/>
              </a:rPr>
              <a:t>Valores · Esfuerzo y resultado; desconfía de lo que promete y confía en lo que se mide.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172200" y="777240"/>
            <a:ext cx="5669280" cy="557784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3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336792" y="905256"/>
            <a:ext cx="457200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122A3A"/>
                </a:solidFill>
                <a:latin typeface="Helvetica Neue"/>
              </a:rPr>
              <a:t>Necesidades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336792" y="1106424"/>
            <a:ext cx="530352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Lo que el producto tiene que resolver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10927080" y="905256"/>
            <a:ext cx="749808" cy="1828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D63B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10927080" y="923544"/>
            <a:ext cx="74980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50" b="1">
                <a:solidFill>
                  <a:srgbClr val="D63B3B"/>
                </a:solidFill>
                <a:latin typeface="Helvetica Neue"/>
              </a:rPr>
              <a:t>JUICIO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36792" y="6153912"/>
            <a:ext cx="5340096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7A8894"/>
                </a:solidFill>
                <a:latin typeface="Helvetica Neue"/>
              </a:rPr>
              <a:t>65 comentarios de YouTube (Vida Fitness) · fichas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355080" y="1371600"/>
            <a:ext cx="53035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122A3A"/>
                </a:solidFill>
                <a:latin typeface="Helvetica Neue"/>
              </a:rPr>
              <a:t>Energía sin castigo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355080" y="1591056"/>
            <a:ext cx="5303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0">
                <a:solidFill>
                  <a:srgbClr val="7A8894"/>
                </a:solidFill>
                <a:latin typeface="Helvetica Neue"/>
              </a:rPr>
              <a:t>cafeína sí, ansiedad no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355080" y="1938528"/>
            <a:ext cx="53035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122A3A"/>
                </a:solidFill>
                <a:latin typeface="Helvetica Neue"/>
              </a:rPr>
              <a:t>Cerrar la cuota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355080" y="2157984"/>
            <a:ext cx="5303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0">
                <a:solidFill>
                  <a:srgbClr val="7A8894"/>
                </a:solidFill>
                <a:latin typeface="Helvetica Neue"/>
              </a:rPr>
              <a:t>gramos del día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355080" y="2505456"/>
            <a:ext cx="53035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122A3A"/>
                </a:solidFill>
                <a:latin typeface="Helvetica Neue"/>
              </a:rPr>
              <a:t>Claridad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55080" y="2724912"/>
            <a:ext cx="5303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0">
                <a:solidFill>
                  <a:srgbClr val="7A8894"/>
                </a:solidFill>
                <a:latin typeface="Helvetica Neue"/>
              </a:rPr>
              <a:t>cuántos gramos, cuánta cafeína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355080" y="3072384"/>
            <a:ext cx="53035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122A3A"/>
                </a:solidFill>
                <a:latin typeface="Helvetica Neue"/>
              </a:rPr>
              <a:t>Precio por porción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355080" y="3291839"/>
            <a:ext cx="5303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0">
                <a:solidFill>
                  <a:srgbClr val="7A8894"/>
                </a:solidFill>
                <a:latin typeface="Helvetica Neue"/>
              </a:rPr>
              <a:t>≈ $37 es la referencia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355080" y="3639312"/>
            <a:ext cx="53035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122A3A"/>
                </a:solidFill>
                <a:latin typeface="Helvetica Neue"/>
              </a:rPr>
              <a:t>Disponibilidad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355080" y="3858768"/>
            <a:ext cx="5303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0">
                <a:solidFill>
                  <a:srgbClr val="7A8894"/>
                </a:solidFill>
                <a:latin typeface="Helvetica Neue"/>
              </a:rPr>
              <a:t>Costco, Chedraui, la tienda de suplementos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355080" y="4846320"/>
            <a:ext cx="5303520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900" b="0">
                <a:solidFill>
                  <a:srgbClr val="122A3A"/>
                </a:solidFill>
                <a:latin typeface="Helvetica Neue"/>
              </a:rPr>
              <a:t>Necesidades · Eficiencia pura: lo que rinde por peso y por peso.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320040" y="6537960"/>
            <a:ext cx="1005840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7A8894"/>
                </a:solidFill>
                <a:latin typeface="Helvetica Neue"/>
              </a:rPr>
              <a:t>Oráculo · Foto del segmento · 15-sep-2026 · Fuentes: INEGI Censo 2020 ITER y DENUE · Euromonitor Passport (estudio Funcionales 14-sep) · Google Trends · Chedraui (VTEX), HEB, Naturecan, Amazon MX · Meta Ad Library · Residente.mx · YouTube · grados: MEDIDO · DERIVADO · JUICIO · verificación en VERIFICACION.md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1247120" y="6537960"/>
            <a:ext cx="64008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700" b="1">
                <a:solidFill>
                  <a:srgbClr val="7A8894"/>
                </a:solidFill>
                <a:latin typeface="Helvetica Neue"/>
              </a:rPr>
              <a:t>21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5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20040" y="201168"/>
            <a:ext cx="91440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>
                <a:solidFill>
                  <a:srgbClr val="7A8894"/>
                </a:solidFill>
                <a:latin typeface="Helvetica Neue"/>
              </a:rPr>
              <a:t>Café funcional · Monterrey / Los del scoop /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817620" y="173736"/>
            <a:ext cx="7315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1">
                <a:solidFill>
                  <a:srgbClr val="122A3A"/>
                </a:solidFill>
                <a:latin typeface="Helvetica Neue"/>
              </a:rPr>
              <a:t>¿Cuáles son sus hábitos online?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692640" y="228600"/>
            <a:ext cx="219456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750" b="1">
                <a:solidFill>
                  <a:srgbClr val="7A8894"/>
                </a:solidFill>
                <a:latin typeface="Helvetica Neue"/>
              </a:rPr>
              <a:t>ORÁCULO · FOTO DEL SEGMENTO · BIA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566928"/>
            <a:ext cx="91440" cy="91440"/>
          </a:xfrm>
          <a:prstGeom prst="rect">
            <a:avLst/>
          </a:prstGeom>
          <a:solidFill>
            <a:srgbClr val="2AB0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530352"/>
            <a:ext cx="274320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Los del scoop</a:t>
            </a:r>
          </a:p>
        </p:txBody>
      </p:sp>
      <p:sp>
        <p:nvSpPr>
          <p:cNvPr id="8" name="Rectangle 7"/>
          <p:cNvSpPr/>
          <p:nvPr/>
        </p:nvSpPr>
        <p:spPr>
          <a:xfrm>
            <a:off x="2377440" y="566928"/>
            <a:ext cx="91440" cy="91440"/>
          </a:xfrm>
          <a:prstGeom prst="rect">
            <a:avLst/>
          </a:prstGeom>
          <a:solidFill>
            <a:srgbClr val="B9E6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514600" y="530352"/>
            <a:ext cx="365760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baseline: Audiencia completa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20040" y="777240"/>
            <a:ext cx="5669280" cy="22860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3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84632" y="905256"/>
            <a:ext cx="457200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122A3A"/>
                </a:solidFill>
                <a:latin typeface="Helvetica Neue"/>
              </a:rPr>
              <a:t>Dispositivo y conexión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4632" y="1106424"/>
            <a:ext cx="530352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Hogares con celular, internet, computadora, TV de paga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74920" y="905256"/>
            <a:ext cx="749808" cy="1828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1E9E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074920" y="923544"/>
            <a:ext cx="74980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50" b="1">
                <a:solidFill>
                  <a:srgbClr val="1E9E5A"/>
                </a:solidFill>
                <a:latin typeface="Helvetica Neue"/>
              </a:rPr>
              <a:t>MEDIDO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84632" y="2862072"/>
            <a:ext cx="5340096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7A8894"/>
                </a:solidFill>
                <a:latin typeface="Helvetica Neue"/>
              </a:rPr>
              <a:t>Censo 2020, 7 municipios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" y="1325880"/>
            <a:ext cx="155448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0">
                <a:solidFill>
                  <a:srgbClr val="122A3A"/>
                </a:solidFill>
                <a:latin typeface="Helvetica Neue"/>
              </a:rPr>
              <a:t>Celular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103120" y="1344168"/>
            <a:ext cx="2651760" cy="109728"/>
          </a:xfrm>
          <a:prstGeom prst="rect">
            <a:avLst/>
          </a:prstGeom>
          <a:solidFill>
            <a:srgbClr val="E3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2103120" y="1344168"/>
            <a:ext cx="2460833" cy="109728"/>
          </a:xfrm>
          <a:prstGeom prst="rect">
            <a:avLst/>
          </a:prstGeom>
          <a:solidFill>
            <a:srgbClr val="2AB0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4800600" y="1316736"/>
            <a:ext cx="109728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1">
                <a:solidFill>
                  <a:srgbClr val="122A3A"/>
                </a:solidFill>
                <a:latin typeface="Helvetica Neue"/>
              </a:rPr>
              <a:t>92.8%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1709928"/>
            <a:ext cx="155448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0">
                <a:solidFill>
                  <a:srgbClr val="122A3A"/>
                </a:solidFill>
                <a:latin typeface="Helvetica Neue"/>
              </a:rPr>
              <a:t>Internet</a:t>
            </a:r>
          </a:p>
        </p:txBody>
      </p:sp>
      <p:sp>
        <p:nvSpPr>
          <p:cNvPr id="21" name="Rectangle 20"/>
          <p:cNvSpPr/>
          <p:nvPr/>
        </p:nvSpPr>
        <p:spPr>
          <a:xfrm>
            <a:off x="2103120" y="1728216"/>
            <a:ext cx="2651760" cy="109728"/>
          </a:xfrm>
          <a:prstGeom prst="rect">
            <a:avLst/>
          </a:prstGeom>
          <a:solidFill>
            <a:srgbClr val="E3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2103120" y="1728216"/>
            <a:ext cx="2073676" cy="109728"/>
          </a:xfrm>
          <a:prstGeom prst="rect">
            <a:avLst/>
          </a:prstGeom>
          <a:solidFill>
            <a:srgbClr val="2AB0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800600" y="1700784"/>
            <a:ext cx="109728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1">
                <a:solidFill>
                  <a:srgbClr val="122A3A"/>
                </a:solidFill>
                <a:latin typeface="Helvetica Neue"/>
              </a:rPr>
              <a:t>78.2%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02920" y="2093976"/>
            <a:ext cx="155448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0">
                <a:solidFill>
                  <a:srgbClr val="122A3A"/>
                </a:solidFill>
                <a:latin typeface="Helvetica Neue"/>
              </a:rPr>
              <a:t>Auto</a:t>
            </a:r>
          </a:p>
        </p:txBody>
      </p:sp>
      <p:sp>
        <p:nvSpPr>
          <p:cNvPr id="25" name="Rectangle 24"/>
          <p:cNvSpPr/>
          <p:nvPr/>
        </p:nvSpPr>
        <p:spPr>
          <a:xfrm>
            <a:off x="2103120" y="2112264"/>
            <a:ext cx="2651760" cy="109728"/>
          </a:xfrm>
          <a:prstGeom prst="rect">
            <a:avLst/>
          </a:prstGeom>
          <a:solidFill>
            <a:srgbClr val="E3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2103120" y="2112264"/>
            <a:ext cx="1697126" cy="109728"/>
          </a:xfrm>
          <a:prstGeom prst="rect">
            <a:avLst/>
          </a:prstGeom>
          <a:solidFill>
            <a:srgbClr val="2AB0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4800600" y="2084832"/>
            <a:ext cx="109728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1">
                <a:solidFill>
                  <a:srgbClr val="122A3A"/>
                </a:solidFill>
                <a:latin typeface="Helvetica Neue"/>
              </a:rPr>
              <a:t>64.0%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02920" y="2478024"/>
            <a:ext cx="155448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0">
                <a:solidFill>
                  <a:srgbClr val="122A3A"/>
                </a:solidFill>
                <a:latin typeface="Helvetica Neue"/>
              </a:rPr>
              <a:t>Computadora</a:t>
            </a:r>
          </a:p>
        </p:txBody>
      </p:sp>
      <p:sp>
        <p:nvSpPr>
          <p:cNvPr id="29" name="Rectangle 28"/>
          <p:cNvSpPr/>
          <p:nvPr/>
        </p:nvSpPr>
        <p:spPr>
          <a:xfrm>
            <a:off x="2103120" y="2496312"/>
            <a:ext cx="2651760" cy="109728"/>
          </a:xfrm>
          <a:prstGeom prst="rect">
            <a:avLst/>
          </a:prstGeom>
          <a:solidFill>
            <a:srgbClr val="E3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2103120" y="2496312"/>
            <a:ext cx="1484985" cy="109728"/>
          </a:xfrm>
          <a:prstGeom prst="rect">
            <a:avLst/>
          </a:prstGeom>
          <a:solidFill>
            <a:srgbClr val="2AB0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4800600" y="2468880"/>
            <a:ext cx="109728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1">
                <a:solidFill>
                  <a:srgbClr val="122A3A"/>
                </a:solidFill>
                <a:latin typeface="Helvetica Neue"/>
              </a:rPr>
              <a:t>56.0%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172200" y="777240"/>
            <a:ext cx="5669280" cy="22860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3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336792" y="905256"/>
            <a:ext cx="457200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122A3A"/>
                </a:solidFill>
                <a:latin typeface="Helvetica Neue"/>
              </a:rPr>
              <a:t>Dónde se descubre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36792" y="1106424"/>
            <a:ext cx="530352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Canales por los que llega el segmento al producto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10927080" y="905256"/>
            <a:ext cx="749808" cy="1828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D98E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10927080" y="923544"/>
            <a:ext cx="74980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50" b="1">
                <a:solidFill>
                  <a:srgbClr val="D98E1A"/>
                </a:solidFill>
                <a:latin typeface="Helvetica Neue"/>
              </a:rPr>
              <a:t>DERIVADO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336792" y="2862072"/>
            <a:ext cx="5340096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7A8894"/>
                </a:solidFill>
                <a:latin typeface="Helvetica Neue"/>
              </a:rPr>
              <a:t>Censo · verbatims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355080" y="1325880"/>
            <a:ext cx="530352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1">
                <a:solidFill>
                  <a:srgbClr val="122A3A"/>
                </a:solidFill>
                <a:latin typeface="Helvetica Neue"/>
              </a:rPr>
              <a:t>YouTube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355080" y="1490472"/>
            <a:ext cx="530352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la dosis y los errores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355080" y="1709928"/>
            <a:ext cx="530352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1">
                <a:solidFill>
                  <a:srgbClr val="122A3A"/>
                </a:solidFill>
                <a:latin typeface="Helvetica Neue"/>
              </a:rPr>
              <a:t>La tienda de suplementos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355080" y="1874519"/>
            <a:ext cx="530352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Pro Suplementos, The Shack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355080" y="2093976"/>
            <a:ext cx="530352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1">
                <a:solidFill>
                  <a:srgbClr val="122A3A"/>
                </a:solidFill>
                <a:latin typeface="Helvetica Neue"/>
              </a:rPr>
              <a:t>Costco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355080" y="2258568"/>
            <a:ext cx="530352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la creatina en volumen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355080" y="2478024"/>
            <a:ext cx="530352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1">
                <a:solidFill>
                  <a:srgbClr val="122A3A"/>
                </a:solidFill>
                <a:latin typeface="Helvetica Neue"/>
              </a:rPr>
              <a:t>El gym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6355080" y="2642616"/>
            <a:ext cx="530352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lo que toma el de al lado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320040" y="3200400"/>
            <a:ext cx="5669280" cy="31546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3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484632" y="3328416"/>
            <a:ext cx="457200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122A3A"/>
                </a:solidFill>
                <a:latin typeface="Helvetica Neue"/>
              </a:rPr>
              <a:t>Días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484632" y="3529584"/>
            <a:ext cx="530352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Cuándo consume o busca en la semana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5074920" y="3328416"/>
            <a:ext cx="749808" cy="1828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D63B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5074920" y="3346704"/>
            <a:ext cx="74980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50" b="1">
                <a:solidFill>
                  <a:srgbClr val="D63B3B"/>
                </a:solidFill>
                <a:latin typeface="Helvetica Neue"/>
              </a:rPr>
              <a:t>JUICIO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484632" y="6153912"/>
            <a:ext cx="5340096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7A8894"/>
                </a:solidFill>
                <a:latin typeface="Helvetica Neue"/>
              </a:rPr>
              <a:t>verbatims y fichas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502920" y="3749039"/>
            <a:ext cx="53035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122A3A"/>
                </a:solidFill>
                <a:latin typeface="Helvetica Neue"/>
              </a:rPr>
              <a:t>Lunes a viernes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502920" y="3968496"/>
            <a:ext cx="5303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0">
                <a:solidFill>
                  <a:srgbClr val="7A8894"/>
                </a:solidFill>
                <a:latin typeface="Helvetica Neue"/>
              </a:rPr>
              <a:t>gym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502920" y="4315968"/>
            <a:ext cx="53035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122A3A"/>
                </a:solidFill>
                <a:latin typeface="Helvetica Neue"/>
              </a:rPr>
              <a:t>Domingo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502920" y="4535424"/>
            <a:ext cx="5303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0">
                <a:solidFill>
                  <a:srgbClr val="7A8894"/>
                </a:solidFill>
                <a:latin typeface="Helvetica Neue"/>
              </a:rPr>
              <a:t>descanso, sin café funcional</a:t>
            </a:r>
          </a:p>
        </p:txBody>
      </p:sp>
      <p:sp>
        <p:nvSpPr>
          <p:cNvPr id="56" name="Rounded Rectangle 55"/>
          <p:cNvSpPr/>
          <p:nvPr/>
        </p:nvSpPr>
        <p:spPr>
          <a:xfrm>
            <a:off x="6172200" y="3200400"/>
            <a:ext cx="5669280" cy="31546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3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6336792" y="3328416"/>
            <a:ext cx="457200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122A3A"/>
                </a:solidFill>
                <a:latin typeface="Helvetica Neue"/>
              </a:rPr>
              <a:t>Horas y calendario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6336792" y="3529584"/>
            <a:ext cx="530352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Momentos del día y del año</a:t>
            </a:r>
          </a:p>
        </p:txBody>
      </p:sp>
      <p:sp>
        <p:nvSpPr>
          <p:cNvPr id="59" name="Rounded Rectangle 58"/>
          <p:cNvSpPr/>
          <p:nvPr/>
        </p:nvSpPr>
        <p:spPr>
          <a:xfrm>
            <a:off x="10927080" y="3328416"/>
            <a:ext cx="749808" cy="1828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D63B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10927080" y="3346704"/>
            <a:ext cx="74980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50" b="1">
                <a:solidFill>
                  <a:srgbClr val="D63B3B"/>
                </a:solidFill>
                <a:latin typeface="Helvetica Neue"/>
              </a:rPr>
              <a:t>JUICIO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6336792" y="6153912"/>
            <a:ext cx="5340096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7A8894"/>
                </a:solidFill>
                <a:latin typeface="Helvetica Neue"/>
              </a:rPr>
              <a:t>verbatims y fichas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6355080" y="3749039"/>
            <a:ext cx="53035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122A3A"/>
                </a:solidFill>
                <a:latin typeface="Helvetica Neue"/>
              </a:rPr>
              <a:t>5-7 h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6355080" y="3968496"/>
            <a:ext cx="5303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0">
                <a:solidFill>
                  <a:srgbClr val="7A8894"/>
                </a:solidFill>
                <a:latin typeface="Helvetica Neue"/>
              </a:rPr>
              <a:t>café solo antes de entrenar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6355080" y="4315968"/>
            <a:ext cx="53035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122A3A"/>
                </a:solidFill>
                <a:latin typeface="Helvetica Neue"/>
              </a:rPr>
              <a:t>Después del gym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6355080" y="4535424"/>
            <a:ext cx="5303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0">
                <a:solidFill>
                  <a:srgbClr val="7A8894"/>
                </a:solidFill>
                <a:latin typeface="Helvetica Neue"/>
              </a:rPr>
              <a:t>whey o creatina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6355080" y="4882896"/>
            <a:ext cx="53035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122A3A"/>
                </a:solidFill>
                <a:latin typeface="Helvetica Neue"/>
              </a:rPr>
              <a:t>Enero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6355080" y="5102352"/>
            <a:ext cx="5303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0">
                <a:solidFill>
                  <a:srgbClr val="7A8894"/>
                </a:solidFill>
                <a:latin typeface="Helvetica Neue"/>
              </a:rPr>
              <a:t>propósitos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320040" y="6537960"/>
            <a:ext cx="1005840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7A8894"/>
                </a:solidFill>
                <a:latin typeface="Helvetica Neue"/>
              </a:rPr>
              <a:t>Oráculo · Foto del segmento · 15-sep-2026 · Fuentes: INEGI Censo 2020 ITER y DENUE · Euromonitor Passport (estudio Funcionales 14-sep) · Google Trends · Chedraui (VTEX), HEB, Naturecan, Amazon MX · Meta Ad Library · Residente.mx · YouTube · grados: MEDIDO · DERIVADO · JUICIO · verificación en VERIFICACION.md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11247120" y="6537960"/>
            <a:ext cx="64008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700" b="1">
                <a:solidFill>
                  <a:srgbClr val="7A8894"/>
                </a:solidFill>
                <a:latin typeface="Helvetica Neue"/>
              </a:rPr>
              <a:t>22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5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2651760"/>
            <a:ext cx="12191695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3200" b="1">
                <a:solidFill>
                  <a:srgbClr val="122A3A"/>
                </a:solidFill>
                <a:latin typeface="Helvetica Neue"/>
              </a:rPr>
              <a:t>Los del drive-thru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286000" y="3474720"/>
            <a:ext cx="75895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200" b="0">
                <a:solidFill>
                  <a:srgbClr val="7A8894"/>
                </a:solidFill>
                <a:latin typeface="Helvetica Neue"/>
              </a:rPr>
              <a:t>25-45 · Apodaca, Escobedo, oficinas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286000" y="3886200"/>
            <a:ext cx="75895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30000"/>
              </a:lnSpc>
            </a:pPr>
            <a:r>
              <a:rPr sz="1100" b="0">
                <a:solidFill>
                  <a:srgbClr val="122A3A"/>
                </a:solidFill>
                <a:latin typeface="Helvetica Neue"/>
              </a:rPr>
              <a:t>Latte de 591 ml con 24 g de proteína Falcon en Tim Hortons: función sin cambiar de hábito ni de lugar.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86000" y="4754880"/>
            <a:ext cx="7589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2AB09E"/>
                </a:solidFill>
                <a:latin typeface="Helvetica Neue"/>
              </a:rPr>
              <a:t>sin serie · canal más ancho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20040" y="6537960"/>
            <a:ext cx="1005840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7A8894"/>
                </a:solidFill>
                <a:latin typeface="Helvetica Neue"/>
              </a:rPr>
              <a:t>Oráculo · Foto del segmento · 15-sep-2026 · Fuentes: INEGI Censo 2020 ITER y DENUE · Euromonitor Passport (estudio Funcionales 14-sep) · Google Trends · Chedraui (VTEX), HEB, Naturecan, Amazon MX · Meta Ad Library · Residente.mx · YouTube · grados: MEDIDO · DERIVADO · JUICIO · verificación en VERIFICACION.md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47120" y="6537960"/>
            <a:ext cx="64008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700" b="1">
                <a:solidFill>
                  <a:srgbClr val="7A8894"/>
                </a:solidFill>
                <a:latin typeface="Helvetica Neue"/>
              </a:rPr>
              <a:t>23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5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20040" y="201168"/>
            <a:ext cx="91440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>
                <a:solidFill>
                  <a:srgbClr val="7A8894"/>
                </a:solidFill>
                <a:latin typeface="Helvetica Neue"/>
              </a:rPr>
              <a:t>Café funcional · Monterrey /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74036" y="173736"/>
            <a:ext cx="7315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1">
                <a:solidFill>
                  <a:srgbClr val="122A3A"/>
                </a:solidFill>
                <a:latin typeface="Helvetica Neue"/>
              </a:rPr>
              <a:t>Los del drive-thru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692640" y="228600"/>
            <a:ext cx="219456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750" b="1">
                <a:solidFill>
                  <a:srgbClr val="7A8894"/>
                </a:solidFill>
                <a:latin typeface="Helvetica Neue"/>
              </a:rPr>
              <a:t>ORÁCULO · FOTO DEL SEGMENTO · BIA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20040" y="777240"/>
            <a:ext cx="3749039" cy="27432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3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84632" y="905256"/>
            <a:ext cx="2651759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122A3A"/>
                </a:solidFill>
                <a:latin typeface="Helvetica Neue"/>
              </a:rPr>
              <a:t>Persona del segmento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4632" y="1106424"/>
            <a:ext cx="3383279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Resumen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154679" y="905256"/>
            <a:ext cx="749808" cy="1828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D98E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154679" y="923544"/>
            <a:ext cx="74980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50" b="1">
                <a:solidFill>
                  <a:srgbClr val="D98E1A"/>
                </a:solidFill>
                <a:latin typeface="Helvetica Neue"/>
              </a:rPr>
              <a:t>DERIVADO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4632" y="3319272"/>
            <a:ext cx="3419856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7A8894"/>
                </a:solidFill>
                <a:latin typeface="Helvetica Neue"/>
              </a:rPr>
              <a:t>Residente.mx · Chedraui · Ad Library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1280160"/>
            <a:ext cx="3383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300" b="1">
                <a:solidFill>
                  <a:srgbClr val="122A3A"/>
                </a:solidFill>
                <a:latin typeface="Helvetica Neue"/>
              </a:rPr>
              <a:t>25-45 · en el auto, rumbo a la oficina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1600200"/>
            <a:ext cx="338328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0">
                <a:solidFill>
                  <a:srgbClr val="7A8894"/>
                </a:solidFill>
                <a:latin typeface="Helvetica Neue"/>
              </a:rPr>
              <a:t>64% de hogares con auto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2011680"/>
            <a:ext cx="338328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0">
                <a:solidFill>
                  <a:srgbClr val="122A3A"/>
                </a:solidFill>
                <a:latin typeface="Helvetica Neue"/>
              </a:rPr>
              <a:t>•  Latte vainilla 24 g o café chocolate 23 g, 591 ml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2286000"/>
            <a:ext cx="338328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0">
                <a:solidFill>
                  <a:srgbClr val="122A3A"/>
                </a:solidFill>
                <a:latin typeface="Helvetica Neue"/>
              </a:rPr>
              <a:t>•  Sin azúcar añadida, bajo en grasa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" y="2560320"/>
            <a:ext cx="338328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0">
                <a:solidFill>
                  <a:srgbClr val="122A3A"/>
                </a:solidFill>
                <a:latin typeface="Helvetica Neue"/>
              </a:rPr>
              <a:t>•  No cambia de lugar: la función llega a su cadena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2920" y="2834640"/>
            <a:ext cx="338328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0">
                <a:solidFill>
                  <a:srgbClr val="122A3A"/>
                </a:solidFill>
                <a:latin typeface="Helvetica Neue"/>
              </a:rPr>
              <a:t>•  Sam's Club y Tim Hortons como puntos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206240" y="777240"/>
            <a:ext cx="3749039" cy="27432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3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4370831" y="905256"/>
            <a:ext cx="2651759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122A3A"/>
                </a:solidFill>
                <a:latin typeface="Helvetica Neue"/>
              </a:rPr>
              <a:t>Personalidad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370831" y="1106424"/>
            <a:ext cx="3383279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Intereses, necesidades y valores más relevantes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040879" y="905256"/>
            <a:ext cx="749808" cy="1828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D63B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040879" y="923544"/>
            <a:ext cx="74980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50" b="1">
                <a:solidFill>
                  <a:srgbClr val="D63B3B"/>
                </a:solidFill>
                <a:latin typeface="Helvetica Neue"/>
              </a:rPr>
              <a:t>JUICIO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370831" y="3319272"/>
            <a:ext cx="3419856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7A8894"/>
                </a:solidFill>
                <a:latin typeface="Helvetica Neue"/>
              </a:rPr>
              <a:t>Residente.mx · lectura de la escena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389120" y="1280160"/>
            <a:ext cx="11887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122A3A"/>
                </a:solidFill>
                <a:latin typeface="Helvetica Neue"/>
              </a:rPr>
              <a:t>Valores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389120" y="1508760"/>
            <a:ext cx="11887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0">
                <a:solidFill>
                  <a:srgbClr val="7A8894"/>
                </a:solidFill>
                <a:latin typeface="Helvetica Neue"/>
              </a:rPr>
              <a:t>Seguridad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389120" y="1728216"/>
            <a:ext cx="11887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0">
                <a:solidFill>
                  <a:srgbClr val="7A8894"/>
                </a:solidFill>
                <a:latin typeface="Helvetica Neue"/>
              </a:rPr>
              <a:t>Conformidad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389120" y="1947672"/>
            <a:ext cx="11887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0">
                <a:solidFill>
                  <a:srgbClr val="7A8894"/>
                </a:solidFill>
                <a:latin typeface="Helvetica Neue"/>
              </a:rPr>
              <a:t>Hedonismo controlado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577840" y="1280160"/>
            <a:ext cx="11887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122A3A"/>
                </a:solidFill>
                <a:latin typeface="Helvetica Neue"/>
              </a:rPr>
              <a:t>Intereses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577840" y="1508760"/>
            <a:ext cx="11887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0">
                <a:solidFill>
                  <a:srgbClr val="7A8894"/>
                </a:solidFill>
                <a:latin typeface="Helvetica Neue"/>
              </a:rPr>
              <a:t>Latte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577840" y="1728216"/>
            <a:ext cx="11887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0">
                <a:solidFill>
                  <a:srgbClr val="7A8894"/>
                </a:solidFill>
                <a:latin typeface="Helvetica Neue"/>
              </a:rPr>
              <a:t>Drive-thru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577840" y="1947672"/>
            <a:ext cx="11887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0">
                <a:solidFill>
                  <a:srgbClr val="7A8894"/>
                </a:solidFill>
                <a:latin typeface="Helvetica Neue"/>
              </a:rPr>
              <a:t>Sin azúcar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577840" y="2167128"/>
            <a:ext cx="11887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0">
                <a:solidFill>
                  <a:srgbClr val="7A8894"/>
                </a:solidFill>
                <a:latin typeface="Helvetica Neue"/>
              </a:rPr>
              <a:t>Proteína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766560" y="1280160"/>
            <a:ext cx="11887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122A3A"/>
                </a:solidFill>
                <a:latin typeface="Helvetica Neue"/>
              </a:rPr>
              <a:t>Necesidades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766560" y="1508760"/>
            <a:ext cx="11887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0">
                <a:solidFill>
                  <a:srgbClr val="7A8894"/>
                </a:solidFill>
                <a:latin typeface="Helvetica Neue"/>
              </a:rPr>
              <a:t>Rapidez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766560" y="1728216"/>
            <a:ext cx="11887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0">
                <a:solidFill>
                  <a:srgbClr val="7A8894"/>
                </a:solidFill>
                <a:latin typeface="Helvetica Neue"/>
              </a:rPr>
              <a:t>Ligereza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766560" y="1947672"/>
            <a:ext cx="11887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0">
                <a:solidFill>
                  <a:srgbClr val="7A8894"/>
                </a:solidFill>
                <a:latin typeface="Helvetica Neue"/>
              </a:rPr>
              <a:t>Sin fricción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8092440" y="777240"/>
            <a:ext cx="3749039" cy="27432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3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8257031" y="905256"/>
            <a:ext cx="2651759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122A3A"/>
                </a:solidFill>
                <a:latin typeface="Helvetica Neue"/>
              </a:rPr>
              <a:t>Quién les influye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257031" y="1106424"/>
            <a:ext cx="3383279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Cuentas, medios y marcas con mayor afinidad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10927080" y="905256"/>
            <a:ext cx="749808" cy="1828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1E9E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10927080" y="923544"/>
            <a:ext cx="74980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50" b="1">
                <a:solidFill>
                  <a:srgbClr val="1E9E5A"/>
                </a:solidFill>
                <a:latin typeface="Helvetica Neue"/>
              </a:rPr>
              <a:t>MEDIDO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8257031" y="3319272"/>
            <a:ext cx="3419856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7A8894"/>
                </a:solidFill>
                <a:latin typeface="Helvetica Neue"/>
              </a:rPr>
              <a:t>Residente.mx · Ad Library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8275320" y="1280160"/>
            <a:ext cx="3383280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122A3A"/>
                </a:solidFill>
                <a:latin typeface="Helvetica Neue"/>
              </a:rPr>
              <a:t>Tim Hortons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8275320" y="1517904"/>
            <a:ext cx="338328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200" b="1">
                <a:solidFill>
                  <a:srgbClr val="2AB09E"/>
                </a:solidFill>
                <a:latin typeface="Helvetica Neue"/>
              </a:rPr>
              <a:t>latte 24 g Falcon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8275320" y="1965960"/>
            <a:ext cx="164592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1">
                <a:solidFill>
                  <a:srgbClr val="122A3A"/>
                </a:solidFill>
                <a:latin typeface="Helvetica Neue"/>
              </a:rPr>
              <a:t>Sam's Club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8275320" y="2130552"/>
            <a:ext cx="164592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1">
                <a:solidFill>
                  <a:srgbClr val="2AB09E"/>
                </a:solidFill>
                <a:latin typeface="Helvetica Neue"/>
              </a:rPr>
              <a:t>pauta Habits (Ad Library)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9966960" y="1965960"/>
            <a:ext cx="164592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1">
                <a:solidFill>
                  <a:srgbClr val="122A3A"/>
                </a:solidFill>
                <a:latin typeface="Helvetica Neue"/>
              </a:rPr>
              <a:t>Falcon (Birdman)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9966960" y="2130552"/>
            <a:ext cx="164592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1">
                <a:solidFill>
                  <a:srgbClr val="2AB09E"/>
                </a:solidFill>
                <a:latin typeface="Helvetica Neue"/>
              </a:rPr>
              <a:t>la marca de la proteína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8275320" y="2514600"/>
            <a:ext cx="164592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1">
                <a:solidFill>
                  <a:srgbClr val="122A3A"/>
                </a:solidFill>
                <a:latin typeface="Helvetica Neue"/>
              </a:rPr>
              <a:t>Starbucks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8275320" y="2679192"/>
            <a:ext cx="164592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1">
                <a:solidFill>
                  <a:srgbClr val="2AB09E"/>
                </a:solidFill>
                <a:latin typeface="Helvetica Neue"/>
              </a:rPr>
              <a:t>referencia de cadena</a:t>
            </a:r>
          </a:p>
        </p:txBody>
      </p:sp>
      <p:sp>
        <p:nvSpPr>
          <p:cNvPr id="51" name="Rounded Rectangle 50"/>
          <p:cNvSpPr/>
          <p:nvPr/>
        </p:nvSpPr>
        <p:spPr>
          <a:xfrm>
            <a:off x="320040" y="3657600"/>
            <a:ext cx="3749039" cy="26974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3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484632" y="3785615"/>
            <a:ext cx="2651759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122A3A"/>
                </a:solidFill>
                <a:latin typeface="Helvetica Neue"/>
              </a:rPr>
              <a:t>Personalidad · Big Five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484632" y="3986784"/>
            <a:ext cx="3383279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Rasgos 0-100 · escala de lectura, no medición</a:t>
            </a:r>
          </a:p>
        </p:txBody>
      </p:sp>
      <p:sp>
        <p:nvSpPr>
          <p:cNvPr id="54" name="Rounded Rectangle 53"/>
          <p:cNvSpPr/>
          <p:nvPr/>
        </p:nvSpPr>
        <p:spPr>
          <a:xfrm>
            <a:off x="3154679" y="3785615"/>
            <a:ext cx="749808" cy="1828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D63B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3154679" y="3803904"/>
            <a:ext cx="74980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50" b="1">
                <a:solidFill>
                  <a:srgbClr val="D63B3B"/>
                </a:solidFill>
                <a:latin typeface="Helvetica Neue"/>
              </a:rPr>
              <a:t>JUICIO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484632" y="6153912"/>
            <a:ext cx="3419856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7A8894"/>
                </a:solidFill>
                <a:latin typeface="Helvetica Neue"/>
              </a:rPr>
              <a:t>Residente.mx · lectura de la escena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502920" y="4160520"/>
            <a:ext cx="137160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0">
                <a:solidFill>
                  <a:srgbClr val="122A3A"/>
                </a:solidFill>
                <a:latin typeface="Helvetica Neue"/>
              </a:rPr>
              <a:t>Responsabilidad</a:t>
            </a:r>
          </a:p>
        </p:txBody>
      </p:sp>
      <p:sp>
        <p:nvSpPr>
          <p:cNvPr id="58" name="Rectangle 57"/>
          <p:cNvSpPr/>
          <p:nvPr/>
        </p:nvSpPr>
        <p:spPr>
          <a:xfrm>
            <a:off x="1874519" y="4187952"/>
            <a:ext cx="1554480" cy="109728"/>
          </a:xfrm>
          <a:prstGeom prst="rect">
            <a:avLst/>
          </a:prstGeom>
          <a:solidFill>
            <a:srgbClr val="E3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1874519" y="4187952"/>
            <a:ext cx="963777" cy="109728"/>
          </a:xfrm>
          <a:prstGeom prst="rect">
            <a:avLst/>
          </a:prstGeom>
          <a:solidFill>
            <a:srgbClr val="2AB0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3474720" y="4151376"/>
            <a:ext cx="45720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800" b="1">
                <a:solidFill>
                  <a:srgbClr val="122A3A"/>
                </a:solidFill>
                <a:latin typeface="Helvetica Neue"/>
              </a:rPr>
              <a:t>62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502920" y="4544568"/>
            <a:ext cx="137160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0">
                <a:solidFill>
                  <a:srgbClr val="122A3A"/>
                </a:solidFill>
                <a:latin typeface="Helvetica Neue"/>
              </a:rPr>
              <a:t>Apertura</a:t>
            </a:r>
          </a:p>
        </p:txBody>
      </p:sp>
      <p:sp>
        <p:nvSpPr>
          <p:cNvPr id="62" name="Rectangle 61"/>
          <p:cNvSpPr/>
          <p:nvPr/>
        </p:nvSpPr>
        <p:spPr>
          <a:xfrm>
            <a:off x="1874519" y="4572000"/>
            <a:ext cx="1554480" cy="109728"/>
          </a:xfrm>
          <a:prstGeom prst="rect">
            <a:avLst/>
          </a:prstGeom>
          <a:solidFill>
            <a:srgbClr val="E3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Rectangle 62"/>
          <p:cNvSpPr/>
          <p:nvPr/>
        </p:nvSpPr>
        <p:spPr>
          <a:xfrm>
            <a:off x="1874519" y="4572000"/>
            <a:ext cx="699516" cy="109728"/>
          </a:xfrm>
          <a:prstGeom prst="rect">
            <a:avLst/>
          </a:prstGeom>
          <a:solidFill>
            <a:srgbClr val="2AB0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TextBox 63"/>
          <p:cNvSpPr txBox="1"/>
          <p:nvPr/>
        </p:nvSpPr>
        <p:spPr>
          <a:xfrm>
            <a:off x="3474720" y="4535424"/>
            <a:ext cx="45720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800" b="1">
                <a:solidFill>
                  <a:srgbClr val="122A3A"/>
                </a:solidFill>
                <a:latin typeface="Helvetica Neue"/>
              </a:rPr>
              <a:t>45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502920" y="4928616"/>
            <a:ext cx="137160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0">
                <a:solidFill>
                  <a:srgbClr val="122A3A"/>
                </a:solidFill>
                <a:latin typeface="Helvetica Neue"/>
              </a:rPr>
              <a:t>Extraversión</a:t>
            </a:r>
          </a:p>
        </p:txBody>
      </p:sp>
      <p:sp>
        <p:nvSpPr>
          <p:cNvPr id="66" name="Rectangle 65"/>
          <p:cNvSpPr/>
          <p:nvPr/>
        </p:nvSpPr>
        <p:spPr>
          <a:xfrm>
            <a:off x="1874519" y="4956048"/>
            <a:ext cx="1554480" cy="109728"/>
          </a:xfrm>
          <a:prstGeom prst="rect">
            <a:avLst/>
          </a:prstGeom>
          <a:solidFill>
            <a:srgbClr val="E3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Rectangle 66"/>
          <p:cNvSpPr/>
          <p:nvPr/>
        </p:nvSpPr>
        <p:spPr>
          <a:xfrm>
            <a:off x="1874519" y="4956048"/>
            <a:ext cx="854964" cy="109728"/>
          </a:xfrm>
          <a:prstGeom prst="rect">
            <a:avLst/>
          </a:prstGeom>
          <a:solidFill>
            <a:srgbClr val="2AB0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3474720" y="4919472"/>
            <a:ext cx="45720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800" b="1">
                <a:solidFill>
                  <a:srgbClr val="122A3A"/>
                </a:solidFill>
                <a:latin typeface="Helvetica Neue"/>
              </a:rPr>
              <a:t>55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502920" y="5312664"/>
            <a:ext cx="137160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0">
                <a:solidFill>
                  <a:srgbClr val="122A3A"/>
                </a:solidFill>
                <a:latin typeface="Helvetica Neue"/>
              </a:rPr>
              <a:t>Amabilidad</a:t>
            </a:r>
          </a:p>
        </p:txBody>
      </p:sp>
      <p:sp>
        <p:nvSpPr>
          <p:cNvPr id="70" name="Rectangle 69"/>
          <p:cNvSpPr/>
          <p:nvPr/>
        </p:nvSpPr>
        <p:spPr>
          <a:xfrm>
            <a:off x="1874519" y="5340096"/>
            <a:ext cx="1554480" cy="109728"/>
          </a:xfrm>
          <a:prstGeom prst="rect">
            <a:avLst/>
          </a:prstGeom>
          <a:solidFill>
            <a:srgbClr val="E3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>
            <a:off x="1874519" y="5340096"/>
            <a:ext cx="963777" cy="109728"/>
          </a:xfrm>
          <a:prstGeom prst="rect">
            <a:avLst/>
          </a:prstGeom>
          <a:solidFill>
            <a:srgbClr val="2AB0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3474720" y="5303520"/>
            <a:ext cx="45720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800" b="1">
                <a:solidFill>
                  <a:srgbClr val="122A3A"/>
                </a:solidFill>
                <a:latin typeface="Helvetica Neue"/>
              </a:rPr>
              <a:t>62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502920" y="5696712"/>
            <a:ext cx="137160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0">
                <a:solidFill>
                  <a:srgbClr val="122A3A"/>
                </a:solidFill>
                <a:latin typeface="Helvetica Neue"/>
              </a:rPr>
              <a:t>Neuroticismo</a:t>
            </a:r>
          </a:p>
        </p:txBody>
      </p:sp>
      <p:sp>
        <p:nvSpPr>
          <p:cNvPr id="74" name="Rectangle 73"/>
          <p:cNvSpPr/>
          <p:nvPr/>
        </p:nvSpPr>
        <p:spPr>
          <a:xfrm>
            <a:off x="1874519" y="5724144"/>
            <a:ext cx="1554480" cy="109728"/>
          </a:xfrm>
          <a:prstGeom prst="rect">
            <a:avLst/>
          </a:prstGeom>
          <a:solidFill>
            <a:srgbClr val="E3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Rectangle 74"/>
          <p:cNvSpPr/>
          <p:nvPr/>
        </p:nvSpPr>
        <p:spPr>
          <a:xfrm>
            <a:off x="1874519" y="5724144"/>
            <a:ext cx="777240" cy="109728"/>
          </a:xfrm>
          <a:prstGeom prst="rect">
            <a:avLst/>
          </a:prstGeom>
          <a:solidFill>
            <a:srgbClr val="2AB0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TextBox 75"/>
          <p:cNvSpPr txBox="1"/>
          <p:nvPr/>
        </p:nvSpPr>
        <p:spPr>
          <a:xfrm>
            <a:off x="3474720" y="5687568"/>
            <a:ext cx="45720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800" b="1">
                <a:solidFill>
                  <a:srgbClr val="122A3A"/>
                </a:solidFill>
                <a:latin typeface="Helvetica Neue"/>
              </a:rPr>
              <a:t>50</a:t>
            </a:r>
          </a:p>
        </p:txBody>
      </p:sp>
      <p:sp>
        <p:nvSpPr>
          <p:cNvPr id="77" name="Rounded Rectangle 76"/>
          <p:cNvSpPr/>
          <p:nvPr/>
        </p:nvSpPr>
        <p:spPr>
          <a:xfrm>
            <a:off x="4206240" y="3657600"/>
            <a:ext cx="3749039" cy="26974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3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TextBox 77"/>
          <p:cNvSpPr txBox="1"/>
          <p:nvPr/>
        </p:nvSpPr>
        <p:spPr>
          <a:xfrm>
            <a:off x="4370831" y="3785615"/>
            <a:ext cx="2651759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122A3A"/>
                </a:solidFill>
                <a:latin typeface="Helvetica Neue"/>
              </a:rPr>
              <a:t>Confían en estas marcas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4370831" y="3986784"/>
            <a:ext cx="3383279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Marcas presentes en su anaquel, barra o pauta</a:t>
            </a:r>
          </a:p>
        </p:txBody>
      </p:sp>
      <p:sp>
        <p:nvSpPr>
          <p:cNvPr id="80" name="Rounded Rectangle 79"/>
          <p:cNvSpPr/>
          <p:nvPr/>
        </p:nvSpPr>
        <p:spPr>
          <a:xfrm>
            <a:off x="7040879" y="3785615"/>
            <a:ext cx="749808" cy="1828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1E9E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TextBox 80"/>
          <p:cNvSpPr txBox="1"/>
          <p:nvPr/>
        </p:nvSpPr>
        <p:spPr>
          <a:xfrm>
            <a:off x="7040879" y="3803904"/>
            <a:ext cx="74980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50" b="1">
                <a:solidFill>
                  <a:srgbClr val="1E9E5A"/>
                </a:solidFill>
                <a:latin typeface="Helvetica Neue"/>
              </a:rPr>
              <a:t>MEDIDO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4370831" y="6153912"/>
            <a:ext cx="3419856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7A8894"/>
                </a:solidFill>
                <a:latin typeface="Helvetica Neue"/>
              </a:rPr>
              <a:t>Residente.mx · Chedraui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4389120" y="4160520"/>
            <a:ext cx="173736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1">
                <a:solidFill>
                  <a:srgbClr val="122A3A"/>
                </a:solidFill>
                <a:latin typeface="Helvetica Neue"/>
              </a:rPr>
              <a:t>Tim Hortons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4389120" y="4325112"/>
            <a:ext cx="173736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650" b="0">
                <a:solidFill>
                  <a:srgbClr val="7A8894"/>
                </a:solidFill>
                <a:latin typeface="Helvetica Neue"/>
              </a:rPr>
              <a:t>vainilla 24 g · chocolate 23 g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6172200" y="4160520"/>
            <a:ext cx="173736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1">
                <a:solidFill>
                  <a:srgbClr val="122A3A"/>
                </a:solidFill>
                <a:latin typeface="Helvetica Neue"/>
              </a:rPr>
              <a:t>Falcon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6172200" y="4325112"/>
            <a:ext cx="173736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650" b="0">
                <a:solidFill>
                  <a:srgbClr val="7A8894"/>
                </a:solidFill>
                <a:latin typeface="Helvetica Neue"/>
              </a:rPr>
              <a:t>$479 · 480 g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4389120" y="4818888"/>
            <a:ext cx="173736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1">
                <a:solidFill>
                  <a:srgbClr val="122A3A"/>
                </a:solidFill>
                <a:latin typeface="Helvetica Neue"/>
              </a:rPr>
              <a:t>Starbucks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4389120" y="4983479"/>
            <a:ext cx="173736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650" b="0">
                <a:solidFill>
                  <a:srgbClr val="7A8894"/>
                </a:solidFill>
                <a:latin typeface="Helvetica Neue"/>
              </a:rPr>
              <a:t>cadena de referencia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6172200" y="4818888"/>
            <a:ext cx="173736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1">
                <a:solidFill>
                  <a:srgbClr val="122A3A"/>
                </a:solidFill>
                <a:latin typeface="Helvetica Neue"/>
              </a:rPr>
              <a:t>Sam's Club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6172200" y="4983479"/>
            <a:ext cx="173736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650" b="0">
                <a:solidFill>
                  <a:srgbClr val="7A8894"/>
                </a:solidFill>
                <a:latin typeface="Helvetica Neue"/>
              </a:rPr>
              <a:t>pauta Habits (Ad Library)</a:t>
            </a:r>
          </a:p>
        </p:txBody>
      </p:sp>
      <p:sp>
        <p:nvSpPr>
          <p:cNvPr id="91" name="TextBox 90"/>
          <p:cNvSpPr txBox="1"/>
          <p:nvPr/>
        </p:nvSpPr>
        <p:spPr>
          <a:xfrm>
            <a:off x="4389120" y="5477256"/>
            <a:ext cx="173736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1">
                <a:solidFill>
                  <a:srgbClr val="122A3A"/>
                </a:solidFill>
                <a:latin typeface="Helvetica Neue"/>
              </a:rPr>
              <a:t>Nescafé concentrado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4389120" y="5641848"/>
            <a:ext cx="173736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650" b="0">
                <a:solidFill>
                  <a:srgbClr val="7A8894"/>
                </a:solidFill>
                <a:latin typeface="Helvetica Neue"/>
              </a:rPr>
              <a:t>$90 · 500 ml (Chedraui)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6172200" y="5477256"/>
            <a:ext cx="173736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1">
                <a:solidFill>
                  <a:srgbClr val="122A3A"/>
                </a:solidFill>
                <a:latin typeface="Helvetica Neue"/>
              </a:rPr>
              <a:t>Nature Valley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6172200" y="5641848"/>
            <a:ext cx="173736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650" b="0">
                <a:solidFill>
                  <a:srgbClr val="7A8894"/>
                </a:solidFill>
                <a:latin typeface="Helvetica Neue"/>
              </a:rPr>
              <a:t>$83 · barra</a:t>
            </a:r>
          </a:p>
        </p:txBody>
      </p:sp>
      <p:sp>
        <p:nvSpPr>
          <p:cNvPr id="95" name="Rounded Rectangle 94"/>
          <p:cNvSpPr/>
          <p:nvPr/>
        </p:nvSpPr>
        <p:spPr>
          <a:xfrm>
            <a:off x="8092440" y="3657600"/>
            <a:ext cx="3749039" cy="26974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3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6" name="TextBox 95"/>
          <p:cNvSpPr txBox="1"/>
          <p:nvPr/>
        </p:nvSpPr>
        <p:spPr>
          <a:xfrm>
            <a:off x="8257031" y="3785615"/>
            <a:ext cx="2651759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122A3A"/>
                </a:solidFill>
                <a:latin typeface="Helvetica Neue"/>
              </a:rPr>
              <a:t>Hábitos online</a:t>
            </a:r>
          </a:p>
        </p:txBody>
      </p:sp>
      <p:sp>
        <p:nvSpPr>
          <p:cNvPr id="97" name="TextBox 96"/>
          <p:cNvSpPr txBox="1"/>
          <p:nvPr/>
        </p:nvSpPr>
        <p:spPr>
          <a:xfrm>
            <a:off x="8257031" y="3986784"/>
            <a:ext cx="3383279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Dispositivo, día y hora más activos</a:t>
            </a:r>
          </a:p>
        </p:txBody>
      </p:sp>
      <p:sp>
        <p:nvSpPr>
          <p:cNvPr id="98" name="Rounded Rectangle 97"/>
          <p:cNvSpPr/>
          <p:nvPr/>
        </p:nvSpPr>
        <p:spPr>
          <a:xfrm>
            <a:off x="10927080" y="3785615"/>
            <a:ext cx="749808" cy="1828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D98E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9" name="TextBox 98"/>
          <p:cNvSpPr txBox="1"/>
          <p:nvPr/>
        </p:nvSpPr>
        <p:spPr>
          <a:xfrm>
            <a:off x="10927080" y="3803904"/>
            <a:ext cx="74980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50" b="1">
                <a:solidFill>
                  <a:srgbClr val="D98E1A"/>
                </a:solidFill>
                <a:latin typeface="Helvetica Neue"/>
              </a:rPr>
              <a:t>DERIVADO</a:t>
            </a:r>
          </a:p>
        </p:txBody>
      </p:sp>
      <p:sp>
        <p:nvSpPr>
          <p:cNvPr id="100" name="TextBox 99"/>
          <p:cNvSpPr txBox="1"/>
          <p:nvPr/>
        </p:nvSpPr>
        <p:spPr>
          <a:xfrm>
            <a:off x="8257031" y="6153912"/>
            <a:ext cx="3419856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7A8894"/>
                </a:solidFill>
                <a:latin typeface="Helvetica Neue"/>
              </a:rPr>
              <a:t>Censo · escena</a:t>
            </a:r>
          </a:p>
        </p:txBody>
      </p:sp>
      <p:sp>
        <p:nvSpPr>
          <p:cNvPr id="101" name="TextBox 100"/>
          <p:cNvSpPr txBox="1"/>
          <p:nvPr/>
        </p:nvSpPr>
        <p:spPr>
          <a:xfrm>
            <a:off x="8275320" y="4206240"/>
            <a:ext cx="338328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Dispositivo</a:t>
            </a:r>
          </a:p>
        </p:txBody>
      </p:sp>
      <p:sp>
        <p:nvSpPr>
          <p:cNvPr id="102" name="TextBox 101"/>
          <p:cNvSpPr txBox="1"/>
          <p:nvPr/>
        </p:nvSpPr>
        <p:spPr>
          <a:xfrm>
            <a:off x="8275320" y="4361688"/>
            <a:ext cx="3383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>
                <a:solidFill>
                  <a:srgbClr val="122A3A"/>
                </a:solidFill>
                <a:latin typeface="Helvetica Neue"/>
              </a:rPr>
              <a:t>Móvil</a:t>
            </a:r>
          </a:p>
        </p:txBody>
      </p:sp>
      <p:sp>
        <p:nvSpPr>
          <p:cNvPr id="103" name="TextBox 102"/>
          <p:cNvSpPr txBox="1"/>
          <p:nvPr/>
        </p:nvSpPr>
        <p:spPr>
          <a:xfrm>
            <a:off x="8275320" y="4846320"/>
            <a:ext cx="338328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Momento</a:t>
            </a:r>
          </a:p>
        </p:txBody>
      </p:sp>
      <p:sp>
        <p:nvSpPr>
          <p:cNvPr id="104" name="TextBox 103"/>
          <p:cNvSpPr txBox="1"/>
          <p:nvPr/>
        </p:nvSpPr>
        <p:spPr>
          <a:xfrm>
            <a:off x="8275320" y="5001768"/>
            <a:ext cx="3383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>
                <a:solidFill>
                  <a:srgbClr val="122A3A"/>
                </a:solidFill>
                <a:latin typeface="Helvetica Neue"/>
              </a:rPr>
              <a:t>7-9 h rumbo a la oficina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8275320" y="5486400"/>
            <a:ext cx="338328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Plaza</a:t>
            </a:r>
          </a:p>
        </p:txBody>
      </p:sp>
      <p:sp>
        <p:nvSpPr>
          <p:cNvPr id="106" name="TextBox 105"/>
          <p:cNvSpPr txBox="1"/>
          <p:nvPr/>
        </p:nvSpPr>
        <p:spPr>
          <a:xfrm>
            <a:off x="8275320" y="5641848"/>
            <a:ext cx="3383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>
                <a:solidFill>
                  <a:srgbClr val="122A3A"/>
                </a:solidFill>
                <a:latin typeface="Helvetica Neue"/>
              </a:rPr>
              <a:t>Apodaca, Escobedo, corredores</a:t>
            </a:r>
          </a:p>
        </p:txBody>
      </p:sp>
      <p:sp>
        <p:nvSpPr>
          <p:cNvPr id="107" name="TextBox 106"/>
          <p:cNvSpPr txBox="1"/>
          <p:nvPr/>
        </p:nvSpPr>
        <p:spPr>
          <a:xfrm>
            <a:off x="320040" y="6537960"/>
            <a:ext cx="1005840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7A8894"/>
                </a:solidFill>
                <a:latin typeface="Helvetica Neue"/>
              </a:rPr>
              <a:t>Oráculo · Foto del segmento · 15-sep-2026 · Fuentes: INEGI Censo 2020 ITER y DENUE · Euromonitor Passport (estudio Funcionales 14-sep) · Google Trends · Chedraui (VTEX), HEB, Naturecan, Amazon MX · Meta Ad Library · Residente.mx · YouTube · grados: MEDIDO · DERIVADO · JUICIO · verificación en VERIFICACION.md</a:t>
            </a:r>
          </a:p>
        </p:txBody>
      </p:sp>
      <p:sp>
        <p:nvSpPr>
          <p:cNvPr id="108" name="TextBox 107"/>
          <p:cNvSpPr txBox="1"/>
          <p:nvPr/>
        </p:nvSpPr>
        <p:spPr>
          <a:xfrm>
            <a:off x="11247120" y="6537960"/>
            <a:ext cx="64008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700" b="1">
                <a:solidFill>
                  <a:srgbClr val="7A8894"/>
                </a:solidFill>
                <a:latin typeface="Helvetica Neue"/>
              </a:rPr>
              <a:t>24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5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20040" y="201168"/>
            <a:ext cx="91440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>
                <a:solidFill>
                  <a:srgbClr val="7A8894"/>
                </a:solidFill>
                <a:latin typeface="Helvetica Neue"/>
              </a:rPr>
              <a:t>Café funcional · Monterrey / Los del drive-thru /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206240" y="173736"/>
            <a:ext cx="7315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1">
                <a:solidFill>
                  <a:srgbClr val="122A3A"/>
                </a:solidFill>
                <a:latin typeface="Helvetica Neue"/>
              </a:rPr>
              <a:t>¿Quiénes son?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692640" y="228600"/>
            <a:ext cx="219456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750" b="1">
                <a:solidFill>
                  <a:srgbClr val="7A8894"/>
                </a:solidFill>
                <a:latin typeface="Helvetica Neue"/>
              </a:rPr>
              <a:t>ORÁCULO · FOTO DEL SEGMENTO · BIA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566928"/>
            <a:ext cx="91440" cy="91440"/>
          </a:xfrm>
          <a:prstGeom prst="rect">
            <a:avLst/>
          </a:prstGeom>
          <a:solidFill>
            <a:srgbClr val="2AB0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530352"/>
            <a:ext cx="274320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Los del drive-thru</a:t>
            </a:r>
          </a:p>
        </p:txBody>
      </p:sp>
      <p:sp>
        <p:nvSpPr>
          <p:cNvPr id="8" name="Rectangle 7"/>
          <p:cNvSpPr/>
          <p:nvPr/>
        </p:nvSpPr>
        <p:spPr>
          <a:xfrm>
            <a:off x="2377440" y="566928"/>
            <a:ext cx="91440" cy="91440"/>
          </a:xfrm>
          <a:prstGeom prst="rect">
            <a:avLst/>
          </a:prstGeom>
          <a:solidFill>
            <a:srgbClr val="B9E6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514600" y="530352"/>
            <a:ext cx="365760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baseline: Audiencia completa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20040" y="777240"/>
            <a:ext cx="3749039" cy="27432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3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84632" y="905256"/>
            <a:ext cx="2651759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122A3A"/>
                </a:solidFill>
                <a:latin typeface="Helvetica Neue"/>
              </a:rPr>
              <a:t>Sexo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4632" y="1106424"/>
            <a:ext cx="3383279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Lectura, sin medición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154679" y="905256"/>
            <a:ext cx="749808" cy="1828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D63B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154679" y="923544"/>
            <a:ext cx="74980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50" b="1">
                <a:solidFill>
                  <a:srgbClr val="D63B3B"/>
                </a:solidFill>
                <a:latin typeface="Helvetica Neue"/>
              </a:rPr>
              <a:t>JUICIO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84632" y="3319272"/>
            <a:ext cx="3419856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7A8894"/>
                </a:solidFill>
                <a:latin typeface="Helvetica Neue"/>
              </a:rPr>
              <a:t>Lectura de la escena (Tim Hortons × Falcon); censo de Apodaca y Escobedo como referencia de la plaza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" y="1325880"/>
            <a:ext cx="3383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0">
                <a:solidFill>
                  <a:srgbClr val="122A3A"/>
                </a:solidFill>
                <a:latin typeface="Helvetica Neue"/>
              </a:rPr>
              <a:t>•  Mixto  ·  sin lectura de sexo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206240" y="777240"/>
            <a:ext cx="3749039" cy="27432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3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4370831" y="905256"/>
            <a:ext cx="2651759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122A3A"/>
                </a:solidFill>
                <a:latin typeface="Helvetica Neue"/>
              </a:rPr>
              <a:t>Ciudad o municipio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370831" y="1106424"/>
            <a:ext cx="3383279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Lectura, sin medición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040879" y="905256"/>
            <a:ext cx="749808" cy="1828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D63B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040879" y="923544"/>
            <a:ext cx="74980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50" b="1">
                <a:solidFill>
                  <a:srgbClr val="D63B3B"/>
                </a:solidFill>
                <a:latin typeface="Helvetica Neue"/>
              </a:rPr>
              <a:t>JUICIO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370831" y="3319272"/>
            <a:ext cx="3419856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7A8894"/>
                </a:solidFill>
                <a:latin typeface="Helvetica Neue"/>
              </a:rPr>
              <a:t>Lectura de la escena (Tim Hortons × Falcon); censo de Apodaca y Escobedo como referencia de la plaza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389120" y="1325880"/>
            <a:ext cx="3383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0">
                <a:solidFill>
                  <a:srgbClr val="122A3A"/>
                </a:solidFill>
                <a:latin typeface="Helvetica Neue"/>
              </a:rPr>
              <a:t>•  Apodaca y Escobedo  ·  corredores industriales; internet 81% y 71%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389120" y="1636776"/>
            <a:ext cx="3383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0">
                <a:solidFill>
                  <a:srgbClr val="122A3A"/>
                </a:solidFill>
                <a:latin typeface="Helvetica Neue"/>
              </a:rPr>
              <a:t>•  Guadalupe y Monterrey  ·  oficinas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092440" y="777240"/>
            <a:ext cx="3749039" cy="27432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3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257031" y="905256"/>
            <a:ext cx="2651759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122A3A"/>
                </a:solidFill>
                <a:latin typeface="Helvetica Neue"/>
              </a:rPr>
              <a:t>Bio · cómo se describen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257031" y="1106424"/>
            <a:ext cx="3383279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Palabras más usadas (textos reales)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10927080" y="905256"/>
            <a:ext cx="749808" cy="1828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D98E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10927080" y="923544"/>
            <a:ext cx="74980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50" b="1">
                <a:solidFill>
                  <a:srgbClr val="D98E1A"/>
                </a:solidFill>
                <a:latin typeface="Helvetica Neue"/>
              </a:rPr>
              <a:t>DERIVADO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257031" y="3319272"/>
            <a:ext cx="3419856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7A8894"/>
                </a:solidFill>
                <a:latin typeface="Helvetica Neue"/>
              </a:rPr>
              <a:t>YouTube (65 comentarios «Pre Entreno vs Café»), fichas de Naturecan y Habits, Residente.mx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275320" y="1325880"/>
            <a:ext cx="137160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122A3A"/>
                </a:solidFill>
                <a:latin typeface="Helvetica Neue"/>
              </a:rPr>
              <a:t>sin azúcar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692640" y="1325880"/>
            <a:ext cx="201168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0">
                <a:solidFill>
                  <a:srgbClr val="7A8894"/>
                </a:solidFill>
                <a:latin typeface="Helvetica Neue"/>
              </a:rPr>
              <a:t>el filtro de todo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275320" y="1691640"/>
            <a:ext cx="137160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122A3A"/>
                </a:solidFill>
                <a:latin typeface="Helvetica Neue"/>
              </a:rPr>
              <a:t>proteína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692640" y="1691640"/>
            <a:ext cx="201168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0">
                <a:solidFill>
                  <a:srgbClr val="7A8894"/>
                </a:solidFill>
                <a:latin typeface="Helvetica Neue"/>
              </a:rPr>
              <a:t>gramos, no marca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275320" y="2057400"/>
            <a:ext cx="137160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122A3A"/>
                </a:solidFill>
                <a:latin typeface="Helvetica Neue"/>
              </a:rPr>
              <a:t>cargado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692640" y="2057400"/>
            <a:ext cx="201168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0">
                <a:solidFill>
                  <a:srgbClr val="7A8894"/>
                </a:solidFill>
                <a:latin typeface="Helvetica Neue"/>
              </a:rPr>
              <a:t>café solo antes del gym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275320" y="2423160"/>
            <a:ext cx="137160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122A3A"/>
                </a:solidFill>
                <a:latin typeface="Helvetica Neue"/>
              </a:rPr>
              <a:t>ansiedad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692640" y="2423160"/>
            <a:ext cx="201168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0">
                <a:solidFill>
                  <a:srgbClr val="7A8894"/>
                </a:solidFill>
                <a:latin typeface="Helvetica Neue"/>
              </a:rPr>
              <a:t>lo que rechazan del pre-entreno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275320" y="2788920"/>
            <a:ext cx="137160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122A3A"/>
                </a:solidFill>
                <a:latin typeface="Helvetica Neue"/>
              </a:rPr>
              <a:t>recuperación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9692640" y="2788920"/>
            <a:ext cx="201168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0">
                <a:solidFill>
                  <a:srgbClr val="7A8894"/>
                </a:solidFill>
                <a:latin typeface="Helvetica Neue"/>
              </a:rPr>
              <a:t>el después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320040" y="3657600"/>
            <a:ext cx="3749039" cy="26974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3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484632" y="3785615"/>
            <a:ext cx="2651759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122A3A"/>
                </a:solidFill>
                <a:latin typeface="Helvetica Neue"/>
              </a:rPr>
              <a:t>Edad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484632" y="3986784"/>
            <a:ext cx="3383279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Lectura, sin medición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3154679" y="3785615"/>
            <a:ext cx="749808" cy="1828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D63B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3154679" y="3803904"/>
            <a:ext cx="74980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50" b="1">
                <a:solidFill>
                  <a:srgbClr val="D63B3B"/>
                </a:solidFill>
                <a:latin typeface="Helvetica Neue"/>
              </a:rPr>
              <a:t>JUICIO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484632" y="6153912"/>
            <a:ext cx="3419856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7A8894"/>
                </a:solidFill>
                <a:latin typeface="Helvetica Neue"/>
              </a:rPr>
              <a:t>Lectura de la escena (Tim Hortons × Falcon); censo de Apodaca y Escobedo como referencia de la plaza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02920" y="4206240"/>
            <a:ext cx="3383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0">
                <a:solidFill>
                  <a:srgbClr val="122A3A"/>
                </a:solidFill>
                <a:latin typeface="Helvetica Neue"/>
              </a:rPr>
              <a:t>•  25-45  ·  núcleo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502920" y="4517136"/>
            <a:ext cx="3383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0">
                <a:solidFill>
                  <a:srgbClr val="122A3A"/>
                </a:solidFill>
                <a:latin typeface="Helvetica Neue"/>
              </a:rPr>
              <a:t>•  45-59  ·  presente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4206240" y="3657600"/>
            <a:ext cx="3749039" cy="26974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3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4370831" y="3785615"/>
            <a:ext cx="2651759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122A3A"/>
                </a:solidFill>
                <a:latin typeface="Helvetica Neue"/>
              </a:rPr>
              <a:t>Escolaridad y hogar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4370831" y="3986784"/>
            <a:ext cx="3383279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Lectura, sin medición</a:t>
            </a:r>
          </a:p>
        </p:txBody>
      </p:sp>
      <p:sp>
        <p:nvSpPr>
          <p:cNvPr id="52" name="Rounded Rectangle 51"/>
          <p:cNvSpPr/>
          <p:nvPr/>
        </p:nvSpPr>
        <p:spPr>
          <a:xfrm>
            <a:off x="7040879" y="3785615"/>
            <a:ext cx="749808" cy="1828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D63B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7040879" y="3803904"/>
            <a:ext cx="74980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50" b="1">
                <a:solidFill>
                  <a:srgbClr val="D63B3B"/>
                </a:solidFill>
                <a:latin typeface="Helvetica Neue"/>
              </a:rPr>
              <a:t>JUICIO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4370831" y="6153912"/>
            <a:ext cx="3419856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7A8894"/>
                </a:solidFill>
                <a:latin typeface="Helvetica Neue"/>
              </a:rPr>
              <a:t>Lectura de la escena (Tim Hortons × Falcon); censo de Apodaca y Escobedo como referencia de la plaza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4389120" y="4206240"/>
            <a:ext cx="3383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0">
                <a:solidFill>
                  <a:srgbClr val="122A3A"/>
                </a:solidFill>
                <a:latin typeface="Helvetica Neue"/>
              </a:rPr>
              <a:t>•  Escolaridad Apodaca/Escobedo  ·  10.9 vs 11.5 años (MEDIDO)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4389120" y="4517136"/>
            <a:ext cx="3383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0">
                <a:solidFill>
                  <a:srgbClr val="122A3A"/>
                </a:solidFill>
                <a:latin typeface="Helvetica Neue"/>
              </a:rPr>
              <a:t>•  Internet Apodaca/Escobedo  ·  76.0% vs 78.2% (MEDIDO)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4389120" y="4828031"/>
            <a:ext cx="3383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0">
                <a:solidFill>
                  <a:srgbClr val="122A3A"/>
                </a:solidFill>
                <a:latin typeface="Helvetica Neue"/>
              </a:rPr>
              <a:t>•  Auto (7 municipios)  ·  64.0% (MEDIDO)</a:t>
            </a:r>
          </a:p>
        </p:txBody>
      </p:sp>
      <p:sp>
        <p:nvSpPr>
          <p:cNvPr id="58" name="Rounded Rectangle 57"/>
          <p:cNvSpPr/>
          <p:nvPr/>
        </p:nvSpPr>
        <p:spPr>
          <a:xfrm>
            <a:off x="8092440" y="3657600"/>
            <a:ext cx="3749039" cy="26974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3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8257031" y="3785615"/>
            <a:ext cx="2651759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122A3A"/>
                </a:solidFill>
                <a:latin typeface="Helvetica Neue"/>
              </a:rPr>
              <a:t>Tamaño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8257031" y="3986784"/>
            <a:ext cx="3383279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Cuántos son y cómo se calculó</a:t>
            </a:r>
          </a:p>
        </p:txBody>
      </p:sp>
      <p:sp>
        <p:nvSpPr>
          <p:cNvPr id="61" name="Rounded Rectangle 60"/>
          <p:cNvSpPr/>
          <p:nvPr/>
        </p:nvSpPr>
        <p:spPr>
          <a:xfrm>
            <a:off x="10927080" y="3785615"/>
            <a:ext cx="749808" cy="1828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D63B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10927080" y="3803904"/>
            <a:ext cx="74980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50" b="1">
                <a:solidFill>
                  <a:srgbClr val="D63B3B"/>
                </a:solidFill>
                <a:latin typeface="Helvetica Neue"/>
              </a:rPr>
              <a:t>JUICIO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8257031" y="6153912"/>
            <a:ext cx="3419856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7A8894"/>
                </a:solidFill>
                <a:latin typeface="Helvetica Neue"/>
              </a:rPr>
              <a:t>Sin medición; sucursales de Tim Hortons no auditadas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8275320" y="4206240"/>
            <a:ext cx="338328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Apodaca + Escobedo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8275320" y="4361688"/>
            <a:ext cx="3383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>
                <a:solidFill>
                  <a:srgbClr val="122A3A"/>
                </a:solidFill>
                <a:latin typeface="Helvetica Neue"/>
              </a:rPr>
              <a:t>1.14 M hab.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8275320" y="4709159"/>
            <a:ext cx="338328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Hogares con auto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8275320" y="4864607"/>
            <a:ext cx="3383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>
                <a:solidFill>
                  <a:srgbClr val="122A3A"/>
                </a:solidFill>
                <a:latin typeface="Helvetica Neue"/>
              </a:rPr>
              <a:t>64%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8275320" y="5212079"/>
            <a:ext cx="338328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Tamaño del segmento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8275320" y="5367527"/>
            <a:ext cx="3383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>
                <a:solidFill>
                  <a:srgbClr val="122A3A"/>
                </a:solidFill>
                <a:latin typeface="Helvetica Neue"/>
              </a:rPr>
              <a:t>sin medición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8275320" y="5715000"/>
            <a:ext cx="338328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Cómo medirlo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8275320" y="5870448"/>
            <a:ext cx="3383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>
                <a:solidFill>
                  <a:srgbClr val="122A3A"/>
                </a:solidFill>
                <a:latin typeface="Helvetica Neue"/>
              </a:rPr>
              <a:t>ventas del latte proteico por sucursal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320040" y="6537960"/>
            <a:ext cx="1005840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7A8894"/>
                </a:solidFill>
                <a:latin typeface="Helvetica Neue"/>
              </a:rPr>
              <a:t>Oráculo · Foto del segmento · 15-sep-2026 · Fuentes: INEGI Censo 2020 ITER y DENUE · Euromonitor Passport (estudio Funcionales 14-sep) · Google Trends · Chedraui (VTEX), HEB, Naturecan, Amazon MX · Meta Ad Library · Residente.mx · YouTube · grados: MEDIDO · DERIVADO · JUICIO · verificación en VERIFICACION.md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11247120" y="6537960"/>
            <a:ext cx="64008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700" b="1">
                <a:solidFill>
                  <a:srgbClr val="7A8894"/>
                </a:solidFill>
                <a:latin typeface="Helvetica Neue"/>
              </a:rPr>
              <a:t>25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5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20040" y="201168"/>
            <a:ext cx="91440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>
                <a:solidFill>
                  <a:srgbClr val="7A8894"/>
                </a:solidFill>
                <a:latin typeface="Helvetica Neue"/>
              </a:rPr>
              <a:t>Café funcional · Monterrey / Los del drive-thru /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206240" y="173736"/>
            <a:ext cx="7315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1">
                <a:solidFill>
                  <a:srgbClr val="122A3A"/>
                </a:solidFill>
                <a:latin typeface="Helvetica Neue"/>
              </a:rPr>
              <a:t>¿Qué les interesa?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692640" y="228600"/>
            <a:ext cx="219456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750" b="1">
                <a:solidFill>
                  <a:srgbClr val="7A8894"/>
                </a:solidFill>
                <a:latin typeface="Helvetica Neue"/>
              </a:rPr>
              <a:t>ORÁCULO · FOTO DEL SEGMENTO · BIA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566928"/>
            <a:ext cx="91440" cy="91440"/>
          </a:xfrm>
          <a:prstGeom prst="rect">
            <a:avLst/>
          </a:prstGeom>
          <a:solidFill>
            <a:srgbClr val="2AB0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530352"/>
            <a:ext cx="274320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Los del drive-thru</a:t>
            </a:r>
          </a:p>
        </p:txBody>
      </p:sp>
      <p:sp>
        <p:nvSpPr>
          <p:cNvPr id="8" name="Rectangle 7"/>
          <p:cNvSpPr/>
          <p:nvPr/>
        </p:nvSpPr>
        <p:spPr>
          <a:xfrm>
            <a:off x="2377440" y="566928"/>
            <a:ext cx="91440" cy="91440"/>
          </a:xfrm>
          <a:prstGeom prst="rect">
            <a:avLst/>
          </a:prstGeom>
          <a:solidFill>
            <a:srgbClr val="B9E6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514600" y="530352"/>
            <a:ext cx="365760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baseline: Audiencia completa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20040" y="777240"/>
            <a:ext cx="11521440" cy="237744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3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84632" y="905256"/>
            <a:ext cx="1042416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122A3A"/>
                </a:solidFill>
                <a:latin typeface="Helvetica Neue"/>
              </a:rPr>
              <a:t>Afinidades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4632" y="1106424"/>
            <a:ext cx="1115568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Marcas, cuentas y lugares con los que el segmento tiene más afinidad que el baseline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0927080" y="905256"/>
            <a:ext cx="749808" cy="1828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1E9E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0927080" y="923544"/>
            <a:ext cx="74980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50" b="1">
                <a:solidFill>
                  <a:srgbClr val="1E9E5A"/>
                </a:solidFill>
                <a:latin typeface="Helvetica Neue"/>
              </a:rPr>
              <a:t>MEDIDO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84632" y="2953512"/>
            <a:ext cx="11192256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7A8894"/>
                </a:solidFill>
                <a:latin typeface="Helvetica Neue"/>
              </a:rPr>
              <a:t>Residente.mx · Ad Library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" y="1325880"/>
            <a:ext cx="2011680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>
                <a:solidFill>
                  <a:srgbClr val="122A3A"/>
                </a:solidFill>
                <a:latin typeface="Helvetica Neue"/>
              </a:rPr>
              <a:t>Tim Hortons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2920" y="1572768"/>
            <a:ext cx="2011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1">
                <a:solidFill>
                  <a:srgbClr val="2AB09E"/>
                </a:solidFill>
                <a:latin typeface="Helvetica Neue"/>
              </a:rPr>
              <a:t>escena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02920" y="1901952"/>
            <a:ext cx="21031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700" b="0">
                <a:solidFill>
                  <a:srgbClr val="7A8894"/>
                </a:solidFill>
                <a:latin typeface="Helvetica Neue"/>
              </a:rPr>
              <a:t>24 g Falcon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834640" y="1280160"/>
            <a:ext cx="283464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1">
                <a:solidFill>
                  <a:srgbClr val="122A3A"/>
                </a:solidFill>
                <a:latin typeface="Helvetica Neue"/>
              </a:rPr>
              <a:t>Falcon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834640" y="1444751"/>
            <a:ext cx="283464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1">
                <a:solidFill>
                  <a:srgbClr val="2AB09E"/>
                </a:solidFill>
                <a:latin typeface="Helvetica Neue"/>
              </a:rPr>
              <a:t>anaquel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834640" y="1591056"/>
            <a:ext cx="28803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630" b="0">
                <a:solidFill>
                  <a:srgbClr val="7A8894"/>
                </a:solidFill>
                <a:latin typeface="Helvetica Neue"/>
              </a:rPr>
              <a:t>$479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852160" y="1280160"/>
            <a:ext cx="283464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1">
                <a:solidFill>
                  <a:srgbClr val="122A3A"/>
                </a:solidFill>
                <a:latin typeface="Helvetica Neue"/>
              </a:rPr>
              <a:t>Sam's Club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852160" y="1444751"/>
            <a:ext cx="283464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1">
                <a:solidFill>
                  <a:srgbClr val="2AB09E"/>
                </a:solidFill>
                <a:latin typeface="Helvetica Neue"/>
              </a:rPr>
              <a:t>pauta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852160" y="1591056"/>
            <a:ext cx="28803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630" b="0">
                <a:solidFill>
                  <a:srgbClr val="7A8894"/>
                </a:solidFill>
                <a:latin typeface="Helvetica Neue"/>
              </a:rPr>
              <a:t>Habits en Ad Library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69680" y="1280160"/>
            <a:ext cx="283464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1">
                <a:solidFill>
                  <a:srgbClr val="122A3A"/>
                </a:solidFill>
                <a:latin typeface="Helvetica Neue"/>
              </a:rPr>
              <a:t>Starbucks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869680" y="1444751"/>
            <a:ext cx="283464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1">
                <a:solidFill>
                  <a:srgbClr val="2AB09E"/>
                </a:solidFill>
                <a:latin typeface="Helvetica Neue"/>
              </a:rPr>
              <a:t>referencia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869680" y="1591056"/>
            <a:ext cx="28803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630" b="0">
                <a:solidFill>
                  <a:srgbClr val="7A8894"/>
                </a:solidFill>
                <a:latin typeface="Helvetica Neue"/>
              </a:rPr>
              <a:t/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834640" y="1874519"/>
            <a:ext cx="283464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1">
                <a:solidFill>
                  <a:srgbClr val="122A3A"/>
                </a:solidFill>
                <a:latin typeface="Helvetica Neue"/>
              </a:rPr>
              <a:t>Nescafé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834640" y="2039112"/>
            <a:ext cx="283464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1">
                <a:solidFill>
                  <a:srgbClr val="2AB09E"/>
                </a:solidFill>
                <a:latin typeface="Helvetica Neue"/>
              </a:rPr>
              <a:t>anaquel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834640" y="2185415"/>
            <a:ext cx="28803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630" b="0">
                <a:solidFill>
                  <a:srgbClr val="7A8894"/>
                </a:solidFill>
                <a:latin typeface="Helvetica Neue"/>
              </a:rPr>
              <a:t>$69–90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852160" y="1874519"/>
            <a:ext cx="283464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1">
                <a:solidFill>
                  <a:srgbClr val="122A3A"/>
                </a:solidFill>
                <a:latin typeface="Helvetica Neue"/>
              </a:rPr>
              <a:t>Nature Valley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852160" y="2039112"/>
            <a:ext cx="283464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1">
                <a:solidFill>
                  <a:srgbClr val="2AB09E"/>
                </a:solidFill>
                <a:latin typeface="Helvetica Neue"/>
              </a:rPr>
              <a:t>anaquel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852160" y="2185415"/>
            <a:ext cx="28803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630" b="0">
                <a:solidFill>
                  <a:srgbClr val="7A8894"/>
                </a:solidFill>
                <a:latin typeface="Helvetica Neue"/>
              </a:rPr>
              <a:t>barra proteína café $83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869680" y="1874519"/>
            <a:ext cx="283464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1">
                <a:solidFill>
                  <a:srgbClr val="122A3A"/>
                </a:solidFill>
                <a:latin typeface="Helvetica Neue"/>
              </a:rPr>
              <a:t>Costco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869680" y="2039112"/>
            <a:ext cx="283464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1">
                <a:solidFill>
                  <a:srgbClr val="2AB09E"/>
                </a:solidFill>
                <a:latin typeface="Helvetica Neue"/>
              </a:rPr>
              <a:t>rising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869680" y="2185415"/>
            <a:ext cx="28803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630" b="0">
                <a:solidFill>
                  <a:srgbClr val="7A8894"/>
                </a:solidFill>
                <a:latin typeface="Helvetica Neue"/>
              </a:rPr>
              <a:t/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2834640" y="2468880"/>
            <a:ext cx="283464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1">
                <a:solidFill>
                  <a:srgbClr val="122A3A"/>
                </a:solidFill>
                <a:latin typeface="Helvetica Neue"/>
              </a:rPr>
              <a:t>Bulletproof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2834640" y="2633472"/>
            <a:ext cx="283464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1">
                <a:solidFill>
                  <a:srgbClr val="2AB09E"/>
                </a:solidFill>
                <a:latin typeface="Helvetica Neue"/>
              </a:rPr>
              <a:t>−97%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2834640" y="2779776"/>
            <a:ext cx="28803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630" b="0">
                <a:solidFill>
                  <a:srgbClr val="7A8894"/>
                </a:solidFill>
                <a:latin typeface="Helvetica Neue"/>
              </a:rPr>
              <a:t/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320040" y="3291840"/>
            <a:ext cx="5669280" cy="306324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3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484632" y="3419856"/>
            <a:ext cx="457200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122A3A"/>
                </a:solidFill>
                <a:latin typeface="Helvetica Neue"/>
              </a:rPr>
              <a:t>Intereses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484632" y="3621024"/>
            <a:ext cx="530352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Índice Google Trends: último año (barra) contra hace cinco años (barra clara); relativo, no porcentaje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5074920" y="3419856"/>
            <a:ext cx="749808" cy="1828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D98E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5074920" y="3438144"/>
            <a:ext cx="74980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50" b="1">
                <a:solidFill>
                  <a:srgbClr val="D98E1A"/>
                </a:solidFill>
                <a:latin typeface="Helvetica Neue"/>
              </a:rPr>
              <a:t>DERIVADO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484632" y="6153912"/>
            <a:ext cx="5340096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7A8894"/>
                </a:solidFill>
                <a:latin typeface="Helvetica Neue"/>
              </a:rPr>
              <a:t>Escena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02920" y="3840480"/>
            <a:ext cx="155448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0">
                <a:solidFill>
                  <a:srgbClr val="122A3A"/>
                </a:solidFill>
                <a:latin typeface="Helvetica Neue"/>
              </a:rPr>
              <a:t>Gimnasio</a:t>
            </a:r>
          </a:p>
        </p:txBody>
      </p:sp>
      <p:sp>
        <p:nvSpPr>
          <p:cNvPr id="47" name="Rectangle 46"/>
          <p:cNvSpPr/>
          <p:nvPr/>
        </p:nvSpPr>
        <p:spPr>
          <a:xfrm>
            <a:off x="2103120" y="3858768"/>
            <a:ext cx="2651760" cy="109728"/>
          </a:xfrm>
          <a:prstGeom prst="rect">
            <a:avLst/>
          </a:prstGeom>
          <a:solidFill>
            <a:srgbClr val="E3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2103120" y="3858768"/>
            <a:ext cx="2651760" cy="109728"/>
          </a:xfrm>
          <a:prstGeom prst="rect">
            <a:avLst/>
          </a:prstGeom>
          <a:solidFill>
            <a:srgbClr val="2AB0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4800600" y="3831336"/>
            <a:ext cx="109728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1">
                <a:solidFill>
                  <a:srgbClr val="122A3A"/>
                </a:solidFill>
                <a:latin typeface="Helvetica Neue"/>
              </a:rPr>
              <a:t>52.6</a:t>
            </a:r>
          </a:p>
        </p:txBody>
      </p:sp>
      <p:sp>
        <p:nvSpPr>
          <p:cNvPr id="50" name="Rectangle 49"/>
          <p:cNvSpPr/>
          <p:nvPr/>
        </p:nvSpPr>
        <p:spPr>
          <a:xfrm>
            <a:off x="2103120" y="3995928"/>
            <a:ext cx="2651760" cy="82296"/>
          </a:xfrm>
          <a:prstGeom prst="rect">
            <a:avLst/>
          </a:prstGeom>
          <a:solidFill>
            <a:srgbClr val="E3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2103120" y="3995928"/>
            <a:ext cx="2414815" cy="82296"/>
          </a:xfrm>
          <a:prstGeom prst="rect">
            <a:avLst/>
          </a:prstGeom>
          <a:solidFill>
            <a:srgbClr val="B9E6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4800600" y="3968496"/>
            <a:ext cx="109728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0">
                <a:solidFill>
                  <a:srgbClr val="7A8894"/>
                </a:solidFill>
                <a:latin typeface="Helvetica Neue"/>
              </a:rPr>
              <a:t>47.9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502920" y="4224528"/>
            <a:ext cx="155448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0">
                <a:solidFill>
                  <a:srgbClr val="122A3A"/>
                </a:solidFill>
                <a:latin typeface="Helvetica Neue"/>
              </a:rPr>
              <a:t>Proteína</a:t>
            </a:r>
          </a:p>
        </p:txBody>
      </p:sp>
      <p:sp>
        <p:nvSpPr>
          <p:cNvPr id="54" name="Rectangle 53"/>
          <p:cNvSpPr/>
          <p:nvPr/>
        </p:nvSpPr>
        <p:spPr>
          <a:xfrm>
            <a:off x="2103120" y="4242816"/>
            <a:ext cx="2651760" cy="109728"/>
          </a:xfrm>
          <a:prstGeom prst="rect">
            <a:avLst/>
          </a:prstGeom>
          <a:solidFill>
            <a:srgbClr val="E3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Rectangle 54"/>
          <p:cNvSpPr/>
          <p:nvPr/>
        </p:nvSpPr>
        <p:spPr>
          <a:xfrm>
            <a:off x="2103120" y="4242816"/>
            <a:ext cx="2223243" cy="109728"/>
          </a:xfrm>
          <a:prstGeom prst="rect">
            <a:avLst/>
          </a:prstGeom>
          <a:solidFill>
            <a:srgbClr val="2AB0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4800600" y="4215384"/>
            <a:ext cx="109728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1">
                <a:solidFill>
                  <a:srgbClr val="122A3A"/>
                </a:solidFill>
                <a:latin typeface="Helvetica Neue"/>
              </a:rPr>
              <a:t>44.1</a:t>
            </a:r>
          </a:p>
        </p:txBody>
      </p:sp>
      <p:sp>
        <p:nvSpPr>
          <p:cNvPr id="57" name="Rectangle 56"/>
          <p:cNvSpPr/>
          <p:nvPr/>
        </p:nvSpPr>
        <p:spPr>
          <a:xfrm>
            <a:off x="2103120" y="4379976"/>
            <a:ext cx="2651760" cy="82296"/>
          </a:xfrm>
          <a:prstGeom prst="rect">
            <a:avLst/>
          </a:prstGeom>
          <a:solidFill>
            <a:srgbClr val="E3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2103120" y="4379976"/>
            <a:ext cx="1300673" cy="82296"/>
          </a:xfrm>
          <a:prstGeom prst="rect">
            <a:avLst/>
          </a:prstGeom>
          <a:solidFill>
            <a:srgbClr val="B9E6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4800600" y="4352544"/>
            <a:ext cx="109728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0">
                <a:solidFill>
                  <a:srgbClr val="7A8894"/>
                </a:solidFill>
                <a:latin typeface="Helvetica Neue"/>
              </a:rPr>
              <a:t>25.8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502920" y="4608576"/>
            <a:ext cx="155448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0">
                <a:solidFill>
                  <a:srgbClr val="122A3A"/>
                </a:solidFill>
                <a:latin typeface="Helvetica Neue"/>
              </a:rPr>
              <a:t>Café con proteína</a:t>
            </a:r>
          </a:p>
        </p:txBody>
      </p:sp>
      <p:sp>
        <p:nvSpPr>
          <p:cNvPr id="61" name="Rectangle 60"/>
          <p:cNvSpPr/>
          <p:nvPr/>
        </p:nvSpPr>
        <p:spPr>
          <a:xfrm>
            <a:off x="2103120" y="4626864"/>
            <a:ext cx="2651760" cy="109728"/>
          </a:xfrm>
          <a:prstGeom prst="rect">
            <a:avLst/>
          </a:prstGeom>
          <a:solidFill>
            <a:srgbClr val="E3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Rectangle 61"/>
          <p:cNvSpPr/>
          <p:nvPr/>
        </p:nvSpPr>
        <p:spPr>
          <a:xfrm>
            <a:off x="2103120" y="4626864"/>
            <a:ext cx="85703" cy="109728"/>
          </a:xfrm>
          <a:prstGeom prst="rect">
            <a:avLst/>
          </a:prstGeom>
          <a:solidFill>
            <a:srgbClr val="2AB0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TextBox 62"/>
          <p:cNvSpPr txBox="1"/>
          <p:nvPr/>
        </p:nvSpPr>
        <p:spPr>
          <a:xfrm>
            <a:off x="4800600" y="4599432"/>
            <a:ext cx="109728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1">
                <a:solidFill>
                  <a:srgbClr val="122A3A"/>
                </a:solidFill>
                <a:latin typeface="Helvetica Neue"/>
              </a:rPr>
              <a:t>1.7</a:t>
            </a:r>
          </a:p>
        </p:txBody>
      </p:sp>
      <p:sp>
        <p:nvSpPr>
          <p:cNvPr id="64" name="Rectangle 63"/>
          <p:cNvSpPr/>
          <p:nvPr/>
        </p:nvSpPr>
        <p:spPr>
          <a:xfrm>
            <a:off x="2103120" y="4764024"/>
            <a:ext cx="2651760" cy="82296"/>
          </a:xfrm>
          <a:prstGeom prst="rect">
            <a:avLst/>
          </a:prstGeom>
          <a:solidFill>
            <a:srgbClr val="E3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2103120" y="4764024"/>
            <a:ext cx="18288" cy="82296"/>
          </a:xfrm>
          <a:prstGeom prst="rect">
            <a:avLst/>
          </a:prstGeom>
          <a:solidFill>
            <a:srgbClr val="B9E6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4800600" y="4736592"/>
            <a:ext cx="109728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0">
                <a:solidFill>
                  <a:srgbClr val="7A8894"/>
                </a:solidFill>
                <a:latin typeface="Helvetica Neue"/>
              </a:rPr>
              <a:t>0.0</a:t>
            </a:r>
          </a:p>
        </p:txBody>
      </p:sp>
      <p:sp>
        <p:nvSpPr>
          <p:cNvPr id="67" name="Rounded Rectangle 66"/>
          <p:cNvSpPr/>
          <p:nvPr/>
        </p:nvSpPr>
        <p:spPr>
          <a:xfrm>
            <a:off x="6172200" y="3291840"/>
            <a:ext cx="5669280" cy="306324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3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6336792" y="3419856"/>
            <a:ext cx="457200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122A3A"/>
                </a:solidFill>
                <a:latin typeface="Helvetica Neue"/>
              </a:rPr>
              <a:t>Qué escriben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6336792" y="3621024"/>
            <a:ext cx="530352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Consultas más buscadas y en ascenso; verbatims</a:t>
            </a:r>
          </a:p>
        </p:txBody>
      </p:sp>
      <p:sp>
        <p:nvSpPr>
          <p:cNvPr id="70" name="Rounded Rectangle 69"/>
          <p:cNvSpPr/>
          <p:nvPr/>
        </p:nvSpPr>
        <p:spPr>
          <a:xfrm>
            <a:off x="10927080" y="3419856"/>
            <a:ext cx="749808" cy="1828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D98E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TextBox 70"/>
          <p:cNvSpPr txBox="1"/>
          <p:nvPr/>
        </p:nvSpPr>
        <p:spPr>
          <a:xfrm>
            <a:off x="10927080" y="3438144"/>
            <a:ext cx="74980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50" b="1">
                <a:solidFill>
                  <a:srgbClr val="D98E1A"/>
                </a:solidFill>
                <a:latin typeface="Helvetica Neue"/>
              </a:rPr>
              <a:t>DERIVADO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6336792" y="6153912"/>
            <a:ext cx="5340096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7A8894"/>
                </a:solidFill>
                <a:latin typeface="Helvetica Neue"/>
              </a:rPr>
              <a:t>Residente.mx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6355080" y="3794760"/>
            <a:ext cx="265176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1">
                <a:solidFill>
                  <a:srgbClr val="7A8894"/>
                </a:solidFill>
                <a:latin typeface="Helvetica Neue"/>
              </a:rPr>
              <a:t>MÁS BUSCADAS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9098280" y="3794760"/>
            <a:ext cx="265176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1">
                <a:solidFill>
                  <a:srgbClr val="7A8894"/>
                </a:solidFill>
                <a:latin typeface="Helvetica Neue"/>
              </a:rPr>
              <a:t>EN ASCENSO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6355080" y="3986784"/>
            <a:ext cx="265176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0">
                <a:solidFill>
                  <a:srgbClr val="122A3A"/>
                </a:solidFill>
                <a:latin typeface="Helvetica Neue"/>
              </a:rPr>
              <a:t>café con proteína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9098280" y="3986784"/>
            <a:ext cx="265176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1">
                <a:solidFill>
                  <a:srgbClr val="2AB09E"/>
                </a:solidFill>
                <a:latin typeface="Helvetica Neue"/>
              </a:rPr>
              <a:t>café con proteína (nace 2025-26)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6355080" y="5440680"/>
            <a:ext cx="53035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750" b="0">
                <a:solidFill>
                  <a:srgbClr val="122A3A"/>
                </a:solidFill>
                <a:latin typeface="Helvetica Neue"/>
              </a:rPr>
              <a:t>«bajos en grasa, están preparados sin azúcar añadida» · «tamaño grande (591 ml) únicamente» (Residente.mx)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320040" y="6537960"/>
            <a:ext cx="1005840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7A8894"/>
                </a:solidFill>
                <a:latin typeface="Helvetica Neue"/>
              </a:rPr>
              <a:t>Oráculo · Foto del segmento · 15-sep-2026 · Fuentes: INEGI Censo 2020 ITER y DENUE · Euromonitor Passport (estudio Funcionales 14-sep) · Google Trends · Chedraui (VTEX), HEB, Naturecan, Amazon MX · Meta Ad Library · Residente.mx · YouTube · grados: MEDIDO · DERIVADO · JUICIO · verificación en VERIFICACION.md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11247120" y="6537960"/>
            <a:ext cx="64008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700" b="1">
                <a:solidFill>
                  <a:srgbClr val="7A8894"/>
                </a:solidFill>
                <a:latin typeface="Helvetica Neue"/>
              </a:rPr>
              <a:t>26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5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20040" y="201168"/>
            <a:ext cx="91440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>
                <a:solidFill>
                  <a:srgbClr val="7A8894"/>
                </a:solidFill>
                <a:latin typeface="Helvetica Neue"/>
              </a:rPr>
              <a:t>Café funcional · Monterrey / Los del drive-thru /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206240" y="173736"/>
            <a:ext cx="7315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1">
                <a:solidFill>
                  <a:srgbClr val="122A3A"/>
                </a:solidFill>
                <a:latin typeface="Helvetica Neue"/>
              </a:rPr>
              <a:t>¿Cómo ven el mundo?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692640" y="228600"/>
            <a:ext cx="219456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750" b="1">
                <a:solidFill>
                  <a:srgbClr val="7A8894"/>
                </a:solidFill>
                <a:latin typeface="Helvetica Neue"/>
              </a:rPr>
              <a:t>ORÁCULO · FOTO DEL SEGMENTO · BIA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20040" y="777240"/>
            <a:ext cx="5669280" cy="557784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3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84632" y="905256"/>
            <a:ext cx="457200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122A3A"/>
                </a:solidFill>
                <a:latin typeface="Helvetica Neue"/>
              </a:rPr>
              <a:t>Personalidad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4632" y="1106424"/>
            <a:ext cx="530352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Big Five del segmento; JUICIO derivado de textos reales, anclado a Passport Lifestyles 2025 (nacional)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074920" y="905256"/>
            <a:ext cx="749808" cy="1828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D63B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074920" y="923544"/>
            <a:ext cx="74980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50" b="1">
                <a:solidFill>
                  <a:srgbClr val="D63B3B"/>
                </a:solidFill>
                <a:latin typeface="Helvetica Neue"/>
              </a:rPr>
              <a:t>JUICIO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4632" y="6153912"/>
            <a:ext cx="5340096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7A8894"/>
                </a:solidFill>
                <a:latin typeface="Helvetica Neue"/>
              </a:rPr>
              <a:t>Residente.mx · lectura de la escena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1371600"/>
            <a:ext cx="16459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122A3A"/>
                </a:solidFill>
                <a:latin typeface="Helvetica Neue"/>
              </a:rPr>
              <a:t>Responsabilidad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194560" y="1426464"/>
            <a:ext cx="3108960" cy="128016"/>
          </a:xfrm>
          <a:prstGeom prst="rect">
            <a:avLst/>
          </a:prstGeom>
          <a:solidFill>
            <a:srgbClr val="E3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194560" y="1426464"/>
            <a:ext cx="1927555" cy="128016"/>
          </a:xfrm>
          <a:prstGeom prst="rect">
            <a:avLst/>
          </a:prstGeom>
          <a:solidFill>
            <a:srgbClr val="2AB0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394960" y="1371600"/>
            <a:ext cx="45720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1">
                <a:solidFill>
                  <a:srgbClr val="122A3A"/>
                </a:solidFill>
                <a:latin typeface="Helvetica Neue"/>
              </a:rPr>
              <a:t>62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" y="1609344"/>
            <a:ext cx="53949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rutina de oficina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2920" y="1938528"/>
            <a:ext cx="16459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122A3A"/>
                </a:solidFill>
                <a:latin typeface="Helvetica Neue"/>
              </a:rPr>
              <a:t>Apertura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194560" y="1993392"/>
            <a:ext cx="3108960" cy="128016"/>
          </a:xfrm>
          <a:prstGeom prst="rect">
            <a:avLst/>
          </a:prstGeom>
          <a:solidFill>
            <a:srgbClr val="E3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2194560" y="1993392"/>
            <a:ext cx="1399032" cy="128016"/>
          </a:xfrm>
          <a:prstGeom prst="rect">
            <a:avLst/>
          </a:prstGeom>
          <a:solidFill>
            <a:srgbClr val="2AB0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394960" y="1938528"/>
            <a:ext cx="45720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1">
                <a:solidFill>
                  <a:srgbClr val="122A3A"/>
                </a:solidFill>
                <a:latin typeface="Helvetica Neue"/>
              </a:rPr>
              <a:t>45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2176272"/>
            <a:ext cx="53949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no cambia de marca fácil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2505456"/>
            <a:ext cx="16459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122A3A"/>
                </a:solidFill>
                <a:latin typeface="Helvetica Neue"/>
              </a:rPr>
              <a:t>Extraversión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194560" y="2560320"/>
            <a:ext cx="3108960" cy="128016"/>
          </a:xfrm>
          <a:prstGeom prst="rect">
            <a:avLst/>
          </a:prstGeom>
          <a:solidFill>
            <a:srgbClr val="E3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2194560" y="2560320"/>
            <a:ext cx="1709928" cy="128016"/>
          </a:xfrm>
          <a:prstGeom prst="rect">
            <a:avLst/>
          </a:prstGeom>
          <a:solidFill>
            <a:srgbClr val="2AB0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5394960" y="2505456"/>
            <a:ext cx="45720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1">
                <a:solidFill>
                  <a:srgbClr val="122A3A"/>
                </a:solidFill>
                <a:latin typeface="Helvetica Neue"/>
              </a:rPr>
              <a:t>55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02920" y="2743200"/>
            <a:ext cx="53949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café con compañeros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02920" y="3072384"/>
            <a:ext cx="16459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122A3A"/>
                </a:solidFill>
                <a:latin typeface="Helvetica Neue"/>
              </a:rPr>
              <a:t>Amabilidad</a:t>
            </a:r>
          </a:p>
        </p:txBody>
      </p:sp>
      <p:sp>
        <p:nvSpPr>
          <p:cNvPr id="28" name="Rectangle 27"/>
          <p:cNvSpPr/>
          <p:nvPr/>
        </p:nvSpPr>
        <p:spPr>
          <a:xfrm>
            <a:off x="2194560" y="3127248"/>
            <a:ext cx="3108960" cy="128016"/>
          </a:xfrm>
          <a:prstGeom prst="rect">
            <a:avLst/>
          </a:prstGeom>
          <a:solidFill>
            <a:srgbClr val="E3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2194560" y="3127248"/>
            <a:ext cx="1927555" cy="128016"/>
          </a:xfrm>
          <a:prstGeom prst="rect">
            <a:avLst/>
          </a:prstGeom>
          <a:solidFill>
            <a:srgbClr val="2AB0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5394960" y="3072384"/>
            <a:ext cx="45720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1">
                <a:solidFill>
                  <a:srgbClr val="122A3A"/>
                </a:solidFill>
                <a:latin typeface="Helvetica Neue"/>
              </a:rPr>
              <a:t>62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02920" y="3310128"/>
            <a:ext cx="53949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cómodo, poco exigente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02920" y="3639312"/>
            <a:ext cx="16459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122A3A"/>
                </a:solidFill>
                <a:latin typeface="Helvetica Neue"/>
              </a:rPr>
              <a:t>Neuroticismo</a:t>
            </a:r>
          </a:p>
        </p:txBody>
      </p:sp>
      <p:sp>
        <p:nvSpPr>
          <p:cNvPr id="33" name="Rectangle 32"/>
          <p:cNvSpPr/>
          <p:nvPr/>
        </p:nvSpPr>
        <p:spPr>
          <a:xfrm>
            <a:off x="2194560" y="3694176"/>
            <a:ext cx="3108960" cy="128016"/>
          </a:xfrm>
          <a:prstGeom prst="rect">
            <a:avLst/>
          </a:prstGeom>
          <a:solidFill>
            <a:srgbClr val="E3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2194560" y="3694176"/>
            <a:ext cx="1554480" cy="128016"/>
          </a:xfrm>
          <a:prstGeom prst="rect">
            <a:avLst/>
          </a:prstGeom>
          <a:solidFill>
            <a:srgbClr val="2AB0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5394960" y="3639312"/>
            <a:ext cx="45720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1">
                <a:solidFill>
                  <a:srgbClr val="122A3A"/>
                </a:solidFill>
                <a:latin typeface="Helvetica Neue"/>
              </a:rPr>
              <a:t>50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02920" y="3877056"/>
            <a:ext cx="53949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estrés de tráfico y jornada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02920" y="4343400"/>
            <a:ext cx="5303520" cy="17373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900" b="0">
                <a:solidFill>
                  <a:srgbClr val="122A3A"/>
                </a:solidFill>
                <a:latin typeface="Helvetica Neue"/>
              </a:rPr>
              <a:t>El segmento masivo. No busca café funcional: lo acepta si su cadena lo pone en el menú, grande y sin azúcar. La marca de la proteína le da permiso.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6172200" y="777240"/>
            <a:ext cx="5669280" cy="26974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3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6336792" y="905256"/>
            <a:ext cx="457200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122A3A"/>
                </a:solidFill>
                <a:latin typeface="Helvetica Neue"/>
              </a:rPr>
              <a:t>Cómo hablan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336792" y="1106424"/>
            <a:ext cx="530352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Frases reales del segmento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10927080" y="905256"/>
            <a:ext cx="749808" cy="1828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D98E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10927080" y="923544"/>
            <a:ext cx="74980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50" b="1">
                <a:solidFill>
                  <a:srgbClr val="D98E1A"/>
                </a:solidFill>
                <a:latin typeface="Helvetica Neue"/>
              </a:rPr>
              <a:t>DERIVADO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336792" y="3273552"/>
            <a:ext cx="5340096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7A8894"/>
                </a:solidFill>
                <a:latin typeface="Helvetica Neue"/>
              </a:rPr>
              <a:t>Residente.mx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355080" y="1325880"/>
            <a:ext cx="5303520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900" b="0">
                <a:solidFill>
                  <a:srgbClr val="122A3A"/>
                </a:solidFill>
                <a:latin typeface="Helvetica Neue"/>
              </a:rPr>
              <a:t>«grande» · «bajo en grasa» · «sin azúcar añadida» · «de camino»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6172200" y="3611880"/>
            <a:ext cx="5669280" cy="27432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3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6336792" y="3739896"/>
            <a:ext cx="457200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122A3A"/>
                </a:solidFill>
                <a:latin typeface="Helvetica Neue"/>
              </a:rPr>
              <a:t>Palabras que no dirían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6336792" y="3941064"/>
            <a:ext cx="530352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Lo que suena a otro segmento o a agencia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10927080" y="3739896"/>
            <a:ext cx="749808" cy="1828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D63B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10927080" y="3758184"/>
            <a:ext cx="74980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50" b="1">
                <a:solidFill>
                  <a:srgbClr val="D63B3B"/>
                </a:solidFill>
                <a:latin typeface="Helvetica Neue"/>
              </a:rPr>
              <a:t>JUICIO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6336792" y="6153912"/>
            <a:ext cx="5340096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7A8894"/>
                </a:solidFill>
                <a:latin typeface="Helvetica Neue"/>
              </a:rPr>
              <a:t>Residente.mx · lectura de la escena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6355080" y="4160520"/>
            <a:ext cx="5303520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900" b="0">
                <a:solidFill>
                  <a:srgbClr val="122A3A"/>
                </a:solidFill>
                <a:latin typeface="Helvetica Neue"/>
              </a:rPr>
              <a:t>cold foam · scoop · cold brew · macros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320040" y="6537960"/>
            <a:ext cx="1005840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7A8894"/>
                </a:solidFill>
                <a:latin typeface="Helvetica Neue"/>
              </a:rPr>
              <a:t>Oráculo · Foto del segmento · 15-sep-2026 · Fuentes: INEGI Censo 2020 ITER y DENUE · Euromonitor Passport (estudio Funcionales 14-sep) · Google Trends · Chedraui (VTEX), HEB, Naturecan, Amazon MX · Meta Ad Library · Residente.mx · YouTube · grados: MEDIDO · DERIVADO · JUICIO · verificación en VERIFICACION.md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11247120" y="6537960"/>
            <a:ext cx="64008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700" b="1">
                <a:solidFill>
                  <a:srgbClr val="7A8894"/>
                </a:solidFill>
                <a:latin typeface="Helvetica Neue"/>
              </a:rPr>
              <a:t>27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5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20040" y="201168"/>
            <a:ext cx="91440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>
                <a:solidFill>
                  <a:srgbClr val="7A8894"/>
                </a:solidFill>
                <a:latin typeface="Helvetica Neue"/>
              </a:rPr>
              <a:t>Café funcional · Monterrey / Los del drive-thru /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206240" y="173736"/>
            <a:ext cx="7315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1">
                <a:solidFill>
                  <a:srgbClr val="122A3A"/>
                </a:solidFill>
                <a:latin typeface="Helvetica Neue"/>
              </a:rPr>
              <a:t>¿Qué los mueve?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692640" y="228600"/>
            <a:ext cx="219456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750" b="1">
                <a:solidFill>
                  <a:srgbClr val="7A8894"/>
                </a:solidFill>
                <a:latin typeface="Helvetica Neue"/>
              </a:rPr>
              <a:t>ORÁCULO · FOTO DEL SEGMENTO · BIA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20040" y="777240"/>
            <a:ext cx="5669280" cy="557784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3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84632" y="905256"/>
            <a:ext cx="457200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122A3A"/>
                </a:solidFill>
                <a:latin typeface="Helvetica Neue"/>
              </a:rPr>
              <a:t>Valores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4632" y="1106424"/>
            <a:ext cx="530352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Schwartz; lo que guía sus decisiones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074920" y="905256"/>
            <a:ext cx="749808" cy="1828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D63B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074920" y="923544"/>
            <a:ext cx="74980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50" b="1">
                <a:solidFill>
                  <a:srgbClr val="D63B3B"/>
                </a:solidFill>
                <a:latin typeface="Helvetica Neue"/>
              </a:rPr>
              <a:t>JUICIO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4632" y="6153912"/>
            <a:ext cx="5340096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7A8894"/>
                </a:solidFill>
                <a:latin typeface="Helvetica Neue"/>
              </a:rPr>
              <a:t>Residente.mx · lectura de la escena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1371600"/>
            <a:ext cx="53035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122A3A"/>
                </a:solidFill>
                <a:latin typeface="Helvetica Neue"/>
              </a:rPr>
              <a:t>Seguridad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1591056"/>
            <a:ext cx="5303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0">
                <a:solidFill>
                  <a:srgbClr val="7A8894"/>
                </a:solidFill>
                <a:latin typeface="Helvetica Neue"/>
              </a:rPr>
              <a:t>lo conocido, en la cadena de siempre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1938528"/>
            <a:ext cx="53035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122A3A"/>
                </a:solidFill>
                <a:latin typeface="Helvetica Neue"/>
              </a:rPr>
              <a:t>Conformidad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2157984"/>
            <a:ext cx="5303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0">
                <a:solidFill>
                  <a:srgbClr val="7A8894"/>
                </a:solidFill>
                <a:latin typeface="Helvetica Neue"/>
              </a:rPr>
              <a:t>lo que toman en la oficina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" y="2505456"/>
            <a:ext cx="53035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122A3A"/>
                </a:solidFill>
                <a:latin typeface="Helvetica Neue"/>
              </a:rPr>
              <a:t>Hedonismo controlado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2920" y="2724912"/>
            <a:ext cx="5303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0">
                <a:solidFill>
                  <a:srgbClr val="7A8894"/>
                </a:solidFill>
                <a:latin typeface="Helvetica Neue"/>
              </a:rPr>
              <a:t>vainilla o chocolate, sin azúcar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02920" y="3072384"/>
            <a:ext cx="53035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122A3A"/>
                </a:solidFill>
                <a:latin typeface="Helvetica Neue"/>
              </a:rPr>
              <a:t>Comodidad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3291839"/>
            <a:ext cx="5303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0">
                <a:solidFill>
                  <a:srgbClr val="7A8894"/>
                </a:solidFill>
                <a:latin typeface="Helvetica Neue"/>
              </a:rPr>
              <a:t>drive-thru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3639312"/>
            <a:ext cx="53035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122A3A"/>
                </a:solidFill>
                <a:latin typeface="Helvetica Neue"/>
              </a:rPr>
              <a:t>Logro suave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3858768"/>
            <a:ext cx="5303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0">
                <a:solidFill>
                  <a:srgbClr val="7A8894"/>
                </a:solidFill>
                <a:latin typeface="Helvetica Neue"/>
              </a:rPr>
              <a:t>«algo de proteína» sin gym diario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4846320"/>
            <a:ext cx="5303520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900" b="0">
                <a:solidFill>
                  <a:srgbClr val="122A3A"/>
                </a:solidFill>
                <a:latin typeface="Helvetica Neue"/>
              </a:rPr>
              <a:t>Valores · Comodidad y permiso: función sin esfuerzo ni cambio de hábito.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172200" y="777240"/>
            <a:ext cx="5669280" cy="557784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3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336792" y="905256"/>
            <a:ext cx="457200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122A3A"/>
                </a:solidFill>
                <a:latin typeface="Helvetica Neue"/>
              </a:rPr>
              <a:t>Necesidades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336792" y="1106424"/>
            <a:ext cx="530352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Lo que el producto tiene que resolver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10927080" y="905256"/>
            <a:ext cx="749808" cy="1828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D63B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10927080" y="923544"/>
            <a:ext cx="74980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50" b="1">
                <a:solidFill>
                  <a:srgbClr val="D63B3B"/>
                </a:solidFill>
                <a:latin typeface="Helvetica Neue"/>
              </a:rPr>
              <a:t>JUICIO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36792" y="6153912"/>
            <a:ext cx="5340096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7A8894"/>
                </a:solidFill>
                <a:latin typeface="Helvetica Neue"/>
              </a:rPr>
              <a:t>Residente.mx · lectura de la escena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355080" y="1371600"/>
            <a:ext cx="53035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122A3A"/>
                </a:solidFill>
                <a:latin typeface="Helvetica Neue"/>
              </a:rPr>
              <a:t>Rapidez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355080" y="1591056"/>
            <a:ext cx="5303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0">
                <a:solidFill>
                  <a:srgbClr val="7A8894"/>
                </a:solidFill>
                <a:latin typeface="Helvetica Neue"/>
              </a:rPr>
              <a:t>en el auto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355080" y="1938528"/>
            <a:ext cx="53035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122A3A"/>
                </a:solidFill>
                <a:latin typeface="Helvetica Neue"/>
              </a:rPr>
              <a:t>Ligereza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355080" y="2157984"/>
            <a:ext cx="5303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0">
                <a:solidFill>
                  <a:srgbClr val="7A8894"/>
                </a:solidFill>
                <a:latin typeface="Helvetica Neue"/>
              </a:rPr>
              <a:t>bajo en grasa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355080" y="2505456"/>
            <a:ext cx="53035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122A3A"/>
                </a:solidFill>
                <a:latin typeface="Helvetica Neue"/>
              </a:rPr>
              <a:t>Sin fricción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55080" y="2724912"/>
            <a:ext cx="5303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0">
                <a:solidFill>
                  <a:srgbClr val="7A8894"/>
                </a:solidFill>
                <a:latin typeface="Helvetica Neue"/>
              </a:rPr>
              <a:t>mismo lugar, mismo pedido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355080" y="3072384"/>
            <a:ext cx="53035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122A3A"/>
                </a:solidFill>
                <a:latin typeface="Helvetica Neue"/>
              </a:rPr>
              <a:t>Tamaño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355080" y="3291839"/>
            <a:ext cx="5303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0">
                <a:solidFill>
                  <a:srgbClr val="7A8894"/>
                </a:solidFill>
                <a:latin typeface="Helvetica Neue"/>
              </a:rPr>
              <a:t>591 ml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355080" y="3639312"/>
            <a:ext cx="53035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122A3A"/>
                </a:solidFill>
                <a:latin typeface="Helvetica Neue"/>
              </a:rPr>
              <a:t>Permiso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355080" y="3858768"/>
            <a:ext cx="5303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0">
                <a:solidFill>
                  <a:srgbClr val="7A8894"/>
                </a:solidFill>
                <a:latin typeface="Helvetica Neue"/>
              </a:rPr>
              <a:t>«tiene proteína»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355080" y="4846320"/>
            <a:ext cx="5303520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900" b="0">
                <a:solidFill>
                  <a:srgbClr val="122A3A"/>
                </a:solidFill>
                <a:latin typeface="Helvetica Neue"/>
              </a:rPr>
              <a:t>Necesidades · Bienestar sin costo de cambio.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320040" y="6537960"/>
            <a:ext cx="1005840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7A8894"/>
                </a:solidFill>
                <a:latin typeface="Helvetica Neue"/>
              </a:rPr>
              <a:t>Oráculo · Foto del segmento · 15-sep-2026 · Fuentes: INEGI Censo 2020 ITER y DENUE · Euromonitor Passport (estudio Funcionales 14-sep) · Google Trends · Chedraui (VTEX), HEB, Naturecan, Amazon MX · Meta Ad Library · Residente.mx · YouTube · grados: MEDIDO · DERIVADO · JUICIO · verificación en VERIFICACION.md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1247120" y="6537960"/>
            <a:ext cx="64008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700" b="1">
                <a:solidFill>
                  <a:srgbClr val="7A8894"/>
                </a:solidFill>
                <a:latin typeface="Helvetica Neue"/>
              </a:rPr>
              <a:t>28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5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20040" y="201168"/>
            <a:ext cx="91440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>
                <a:solidFill>
                  <a:srgbClr val="7A8894"/>
                </a:solidFill>
                <a:latin typeface="Helvetica Neue"/>
              </a:rPr>
              <a:t>Café funcional · Monterrey / Los del drive-thru /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206240" y="173736"/>
            <a:ext cx="7315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1">
                <a:solidFill>
                  <a:srgbClr val="122A3A"/>
                </a:solidFill>
                <a:latin typeface="Helvetica Neue"/>
              </a:rPr>
              <a:t>¿Cuáles son sus hábitos online?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692640" y="228600"/>
            <a:ext cx="219456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750" b="1">
                <a:solidFill>
                  <a:srgbClr val="7A8894"/>
                </a:solidFill>
                <a:latin typeface="Helvetica Neue"/>
              </a:rPr>
              <a:t>ORÁCULO · FOTO DEL SEGMENTO · BIA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566928"/>
            <a:ext cx="91440" cy="91440"/>
          </a:xfrm>
          <a:prstGeom prst="rect">
            <a:avLst/>
          </a:prstGeom>
          <a:solidFill>
            <a:srgbClr val="2AB0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530352"/>
            <a:ext cx="274320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Los del drive-thru</a:t>
            </a:r>
          </a:p>
        </p:txBody>
      </p:sp>
      <p:sp>
        <p:nvSpPr>
          <p:cNvPr id="8" name="Rectangle 7"/>
          <p:cNvSpPr/>
          <p:nvPr/>
        </p:nvSpPr>
        <p:spPr>
          <a:xfrm>
            <a:off x="2377440" y="566928"/>
            <a:ext cx="91440" cy="91440"/>
          </a:xfrm>
          <a:prstGeom prst="rect">
            <a:avLst/>
          </a:prstGeom>
          <a:solidFill>
            <a:srgbClr val="B9E6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514600" y="530352"/>
            <a:ext cx="365760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baseline: Audiencia completa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20040" y="777240"/>
            <a:ext cx="5669280" cy="22860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3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84632" y="905256"/>
            <a:ext cx="457200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122A3A"/>
                </a:solidFill>
                <a:latin typeface="Helvetica Neue"/>
              </a:rPr>
              <a:t>Dispositivo y conexión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4632" y="1106424"/>
            <a:ext cx="530352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Hogares con celular, internet, computadora, TV de paga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74920" y="905256"/>
            <a:ext cx="749808" cy="1828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1E9E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074920" y="923544"/>
            <a:ext cx="74980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50" b="1">
                <a:solidFill>
                  <a:srgbClr val="1E9E5A"/>
                </a:solidFill>
                <a:latin typeface="Helvetica Neue"/>
              </a:rPr>
              <a:t>MEDIDO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84632" y="2862072"/>
            <a:ext cx="5340096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7A8894"/>
                </a:solidFill>
                <a:latin typeface="Helvetica Neue"/>
              </a:rPr>
              <a:t>Censo 2020, Apodaca y Escobedo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" y="1325880"/>
            <a:ext cx="155448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0">
                <a:solidFill>
                  <a:srgbClr val="122A3A"/>
                </a:solidFill>
                <a:latin typeface="Helvetica Neue"/>
              </a:rPr>
              <a:t>Auto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103120" y="1344168"/>
            <a:ext cx="2651760" cy="109728"/>
          </a:xfrm>
          <a:prstGeom prst="rect">
            <a:avLst/>
          </a:prstGeom>
          <a:solidFill>
            <a:srgbClr val="E3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2103120" y="1344168"/>
            <a:ext cx="1697126" cy="109728"/>
          </a:xfrm>
          <a:prstGeom prst="rect">
            <a:avLst/>
          </a:prstGeom>
          <a:solidFill>
            <a:srgbClr val="2AB0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4800600" y="1316736"/>
            <a:ext cx="109728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1">
                <a:solidFill>
                  <a:srgbClr val="122A3A"/>
                </a:solidFill>
                <a:latin typeface="Helvetica Neue"/>
              </a:rPr>
              <a:t>64.0%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1709928"/>
            <a:ext cx="155448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0">
                <a:solidFill>
                  <a:srgbClr val="122A3A"/>
                </a:solidFill>
                <a:latin typeface="Helvetica Neue"/>
              </a:rPr>
              <a:t>Celular</a:t>
            </a:r>
          </a:p>
        </p:txBody>
      </p:sp>
      <p:sp>
        <p:nvSpPr>
          <p:cNvPr id="21" name="Rectangle 20"/>
          <p:cNvSpPr/>
          <p:nvPr/>
        </p:nvSpPr>
        <p:spPr>
          <a:xfrm>
            <a:off x="2103120" y="1728216"/>
            <a:ext cx="2651760" cy="109728"/>
          </a:xfrm>
          <a:prstGeom prst="rect">
            <a:avLst/>
          </a:prstGeom>
          <a:solidFill>
            <a:srgbClr val="E3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2103120" y="1728216"/>
            <a:ext cx="2460833" cy="109728"/>
          </a:xfrm>
          <a:prstGeom prst="rect">
            <a:avLst/>
          </a:prstGeom>
          <a:solidFill>
            <a:srgbClr val="2AB0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800600" y="1700784"/>
            <a:ext cx="109728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1">
                <a:solidFill>
                  <a:srgbClr val="122A3A"/>
                </a:solidFill>
                <a:latin typeface="Helvetica Neue"/>
              </a:rPr>
              <a:t>92.8%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02920" y="2093976"/>
            <a:ext cx="155448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0">
                <a:solidFill>
                  <a:srgbClr val="122A3A"/>
                </a:solidFill>
                <a:latin typeface="Helvetica Neue"/>
              </a:rPr>
              <a:t>Internet Apodaca</a:t>
            </a:r>
          </a:p>
        </p:txBody>
      </p:sp>
      <p:sp>
        <p:nvSpPr>
          <p:cNvPr id="25" name="Rectangle 24"/>
          <p:cNvSpPr/>
          <p:nvPr/>
        </p:nvSpPr>
        <p:spPr>
          <a:xfrm>
            <a:off x="2103120" y="2112264"/>
            <a:ext cx="2651760" cy="109728"/>
          </a:xfrm>
          <a:prstGeom prst="rect">
            <a:avLst/>
          </a:prstGeom>
          <a:solidFill>
            <a:srgbClr val="E3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2103120" y="2112264"/>
            <a:ext cx="2153229" cy="109728"/>
          </a:xfrm>
          <a:prstGeom prst="rect">
            <a:avLst/>
          </a:prstGeom>
          <a:solidFill>
            <a:srgbClr val="2AB0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4800600" y="2084832"/>
            <a:ext cx="109728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1">
                <a:solidFill>
                  <a:srgbClr val="122A3A"/>
                </a:solidFill>
                <a:latin typeface="Helvetica Neue"/>
              </a:rPr>
              <a:t>81.2%</a:t>
            </a:r>
          </a:p>
        </p:txBody>
      </p:sp>
      <p:sp>
        <p:nvSpPr>
          <p:cNvPr id="28" name="Rectangle 27"/>
          <p:cNvSpPr/>
          <p:nvPr/>
        </p:nvSpPr>
        <p:spPr>
          <a:xfrm>
            <a:off x="2103120" y="2249424"/>
            <a:ext cx="2651760" cy="82296"/>
          </a:xfrm>
          <a:prstGeom prst="rect">
            <a:avLst/>
          </a:prstGeom>
          <a:solidFill>
            <a:srgbClr val="E3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2103120" y="2249424"/>
            <a:ext cx="2073676" cy="82296"/>
          </a:xfrm>
          <a:prstGeom prst="rect">
            <a:avLst/>
          </a:prstGeom>
          <a:solidFill>
            <a:srgbClr val="B9E6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4800600" y="2221992"/>
            <a:ext cx="109728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0">
                <a:solidFill>
                  <a:srgbClr val="7A8894"/>
                </a:solidFill>
                <a:latin typeface="Helvetica Neue"/>
              </a:rPr>
              <a:t>78.2%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02920" y="2478024"/>
            <a:ext cx="155448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0">
                <a:solidFill>
                  <a:srgbClr val="122A3A"/>
                </a:solidFill>
                <a:latin typeface="Helvetica Neue"/>
              </a:rPr>
              <a:t>Internet Escobedo</a:t>
            </a:r>
          </a:p>
        </p:txBody>
      </p:sp>
      <p:sp>
        <p:nvSpPr>
          <p:cNvPr id="32" name="Rectangle 31"/>
          <p:cNvSpPr/>
          <p:nvPr/>
        </p:nvSpPr>
        <p:spPr>
          <a:xfrm>
            <a:off x="2103120" y="2496312"/>
            <a:ext cx="2651760" cy="109728"/>
          </a:xfrm>
          <a:prstGeom prst="rect">
            <a:avLst/>
          </a:prstGeom>
          <a:solidFill>
            <a:srgbClr val="E3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2103120" y="2496312"/>
            <a:ext cx="1872142" cy="109728"/>
          </a:xfrm>
          <a:prstGeom prst="rect">
            <a:avLst/>
          </a:prstGeom>
          <a:solidFill>
            <a:srgbClr val="2AB0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4800600" y="2468880"/>
            <a:ext cx="109728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1">
                <a:solidFill>
                  <a:srgbClr val="122A3A"/>
                </a:solidFill>
                <a:latin typeface="Helvetica Neue"/>
              </a:rPr>
              <a:t>70.6%</a:t>
            </a:r>
          </a:p>
        </p:txBody>
      </p:sp>
      <p:sp>
        <p:nvSpPr>
          <p:cNvPr id="35" name="Rectangle 34"/>
          <p:cNvSpPr/>
          <p:nvPr/>
        </p:nvSpPr>
        <p:spPr>
          <a:xfrm>
            <a:off x="2103120" y="2633472"/>
            <a:ext cx="2651760" cy="82296"/>
          </a:xfrm>
          <a:prstGeom prst="rect">
            <a:avLst/>
          </a:prstGeom>
          <a:solidFill>
            <a:srgbClr val="E3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2103120" y="2633472"/>
            <a:ext cx="2073676" cy="82296"/>
          </a:xfrm>
          <a:prstGeom prst="rect">
            <a:avLst/>
          </a:prstGeom>
          <a:solidFill>
            <a:srgbClr val="B9E6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4800600" y="2606040"/>
            <a:ext cx="109728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0">
                <a:solidFill>
                  <a:srgbClr val="7A8894"/>
                </a:solidFill>
                <a:latin typeface="Helvetica Neue"/>
              </a:rPr>
              <a:t>78.2%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6172200" y="777240"/>
            <a:ext cx="5669280" cy="22860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3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6336792" y="905256"/>
            <a:ext cx="457200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122A3A"/>
                </a:solidFill>
                <a:latin typeface="Helvetica Neue"/>
              </a:rPr>
              <a:t>Dónde se descubre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336792" y="1106424"/>
            <a:ext cx="530352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Canales por los que llega el segmento al producto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10927080" y="905256"/>
            <a:ext cx="749808" cy="1828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D98E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10927080" y="923544"/>
            <a:ext cx="74980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50" b="1">
                <a:solidFill>
                  <a:srgbClr val="D98E1A"/>
                </a:solidFill>
                <a:latin typeface="Helvetica Neue"/>
              </a:rPr>
              <a:t>DERIVADO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336792" y="2862072"/>
            <a:ext cx="5340096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7A8894"/>
                </a:solidFill>
                <a:latin typeface="Helvetica Neue"/>
              </a:rPr>
              <a:t>Censo · escena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355080" y="1325880"/>
            <a:ext cx="530352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1">
                <a:solidFill>
                  <a:srgbClr val="122A3A"/>
                </a:solidFill>
                <a:latin typeface="Helvetica Neue"/>
              </a:rPr>
              <a:t>El menú de la cadena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6355080" y="1490472"/>
            <a:ext cx="530352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Tim Hortons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6355080" y="1709928"/>
            <a:ext cx="530352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1">
                <a:solidFill>
                  <a:srgbClr val="122A3A"/>
                </a:solidFill>
                <a:latin typeface="Helvetica Neue"/>
              </a:rPr>
              <a:t>Sam's Club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6355080" y="1874519"/>
            <a:ext cx="530352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anaquel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355080" y="2093976"/>
            <a:ext cx="530352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1">
                <a:solidFill>
                  <a:srgbClr val="122A3A"/>
                </a:solidFill>
                <a:latin typeface="Helvetica Neue"/>
              </a:rPr>
              <a:t>Compañeros de oficina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6355080" y="2258568"/>
            <a:ext cx="530352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recomendación</a:t>
            </a:r>
          </a:p>
        </p:txBody>
      </p:sp>
      <p:sp>
        <p:nvSpPr>
          <p:cNvPr id="50" name="Rounded Rectangle 49"/>
          <p:cNvSpPr/>
          <p:nvPr/>
        </p:nvSpPr>
        <p:spPr>
          <a:xfrm>
            <a:off x="320040" y="3200400"/>
            <a:ext cx="5669280" cy="31546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3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484632" y="3328416"/>
            <a:ext cx="457200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122A3A"/>
                </a:solidFill>
                <a:latin typeface="Helvetica Neue"/>
              </a:rPr>
              <a:t>Días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484632" y="3529584"/>
            <a:ext cx="530352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Cuándo consume o busca en la semana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5074920" y="3328416"/>
            <a:ext cx="749808" cy="1828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D63B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5074920" y="3346704"/>
            <a:ext cx="74980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50" b="1">
                <a:solidFill>
                  <a:srgbClr val="D63B3B"/>
                </a:solidFill>
                <a:latin typeface="Helvetica Neue"/>
              </a:rPr>
              <a:t>JUICIO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484632" y="6153912"/>
            <a:ext cx="5340096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7A8894"/>
                </a:solidFill>
                <a:latin typeface="Helvetica Neue"/>
              </a:rPr>
              <a:t>lectura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502920" y="3749039"/>
            <a:ext cx="53035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122A3A"/>
                </a:solidFill>
                <a:latin typeface="Helvetica Neue"/>
              </a:rPr>
              <a:t>Lunes a viernes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502920" y="3968496"/>
            <a:ext cx="5303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0">
                <a:solidFill>
                  <a:srgbClr val="7A8894"/>
                </a:solidFill>
                <a:latin typeface="Helvetica Neue"/>
              </a:rPr>
              <a:t>oficina</a:t>
            </a:r>
          </a:p>
        </p:txBody>
      </p:sp>
      <p:sp>
        <p:nvSpPr>
          <p:cNvPr id="58" name="Rounded Rectangle 57"/>
          <p:cNvSpPr/>
          <p:nvPr/>
        </p:nvSpPr>
        <p:spPr>
          <a:xfrm>
            <a:off x="6172200" y="3200400"/>
            <a:ext cx="5669280" cy="31546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3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6336792" y="3328416"/>
            <a:ext cx="457200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122A3A"/>
                </a:solidFill>
                <a:latin typeface="Helvetica Neue"/>
              </a:rPr>
              <a:t>Horas y calendario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6336792" y="3529584"/>
            <a:ext cx="530352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Momentos del día y del año</a:t>
            </a:r>
          </a:p>
        </p:txBody>
      </p:sp>
      <p:sp>
        <p:nvSpPr>
          <p:cNvPr id="61" name="Rounded Rectangle 60"/>
          <p:cNvSpPr/>
          <p:nvPr/>
        </p:nvSpPr>
        <p:spPr>
          <a:xfrm>
            <a:off x="10927080" y="3328416"/>
            <a:ext cx="749808" cy="1828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D63B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10927080" y="3346704"/>
            <a:ext cx="74980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50" b="1">
                <a:solidFill>
                  <a:srgbClr val="D63B3B"/>
                </a:solidFill>
                <a:latin typeface="Helvetica Neue"/>
              </a:rPr>
              <a:t>JUICIO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6336792" y="6153912"/>
            <a:ext cx="5340096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7A8894"/>
                </a:solidFill>
                <a:latin typeface="Helvetica Neue"/>
              </a:rPr>
              <a:t>lectura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6355080" y="3749039"/>
            <a:ext cx="53035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122A3A"/>
                </a:solidFill>
                <a:latin typeface="Helvetica Neue"/>
              </a:rPr>
              <a:t>7-9 h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6355080" y="3968496"/>
            <a:ext cx="5303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0">
                <a:solidFill>
                  <a:srgbClr val="7A8894"/>
                </a:solidFill>
                <a:latin typeface="Helvetica Neue"/>
              </a:rPr>
              <a:t>de camino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6355080" y="4315968"/>
            <a:ext cx="53035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122A3A"/>
                </a:solidFill>
                <a:latin typeface="Helvetica Neue"/>
              </a:rPr>
              <a:t>15-16 h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6355080" y="4535424"/>
            <a:ext cx="5303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0">
                <a:solidFill>
                  <a:srgbClr val="7A8894"/>
                </a:solidFill>
                <a:latin typeface="Helvetica Neue"/>
              </a:rPr>
              <a:t>el segundo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320040" y="6537960"/>
            <a:ext cx="1005840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7A8894"/>
                </a:solidFill>
                <a:latin typeface="Helvetica Neue"/>
              </a:rPr>
              <a:t>Oráculo · Foto del segmento · 15-sep-2026 · Fuentes: INEGI Censo 2020 ITER y DENUE · Euromonitor Passport (estudio Funcionales 14-sep) · Google Trends · Chedraui (VTEX), HEB, Naturecan, Amazon MX · Meta Ad Library · Residente.mx · YouTube · grados: MEDIDO · DERIVADO · JUICIO · verificación en VERIFICACION.md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11247120" y="6537960"/>
            <a:ext cx="64008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700" b="1">
                <a:solidFill>
                  <a:srgbClr val="7A8894"/>
                </a:solidFill>
                <a:latin typeface="Helvetica Neue"/>
              </a:rPr>
              <a:t>29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5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2651760"/>
            <a:ext cx="12191695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3200" b="1">
                <a:solidFill>
                  <a:srgbClr val="122A3A"/>
                </a:solidFill>
                <a:latin typeface="Helvetica Neue"/>
              </a:rPr>
              <a:t>Los del keto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286000" y="3474720"/>
            <a:ext cx="75895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200" b="0">
                <a:solidFill>
                  <a:srgbClr val="7A8894"/>
                </a:solidFill>
                <a:latin typeface="Helvetica Neue"/>
              </a:rPr>
              <a:t>30-45 · casa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286000" y="3886200"/>
            <a:ext cx="75895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30000"/>
              </a:lnSpc>
            </a:pPr>
            <a:r>
              <a:rPr sz="1100" b="0">
                <a:solidFill>
                  <a:srgbClr val="122A3A"/>
                </a:solidFill>
                <a:latin typeface="Helvetica Neue"/>
              </a:rPr>
              <a:t>Café con mantequilla y MCT a la Dave Asprey; buscaban receta y dónde comprar Bulletproof. Hoy casi no quedan.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86000" y="4754880"/>
            <a:ext cx="7589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2AB09E"/>
                </a:solidFill>
                <a:latin typeface="Helvetica Neue"/>
              </a:rPr>
              <a:t>baja · bulletproof coffee −97%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20040" y="6537960"/>
            <a:ext cx="1005840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7A8894"/>
                </a:solidFill>
                <a:latin typeface="Helvetica Neue"/>
              </a:rPr>
              <a:t>Oráculo · Foto del segmento · 15-sep-2026 · Fuentes: INEGI Censo 2020 ITER y DENUE · Euromonitor Passport (estudio Funcionales 14-sep) · Google Trends · Chedraui (VTEX), HEB, Naturecan, Amazon MX · Meta Ad Library · Residente.mx · YouTube · grados: MEDIDO · DERIVADO · JUICIO · verificación en VERIFICACION.md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47120" y="6537960"/>
            <a:ext cx="64008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700" b="1">
                <a:solidFill>
                  <a:srgbClr val="7A8894"/>
                </a:solidFill>
                <a:latin typeface="Helvetica Neue"/>
              </a:rPr>
              <a:t>30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5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20040" y="201168"/>
            <a:ext cx="91440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>
                <a:solidFill>
                  <a:srgbClr val="7A8894"/>
                </a:solidFill>
                <a:latin typeface="Helvetica Neue"/>
              </a:rPr>
              <a:t>Café funcional · Monterrey /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74036" y="173736"/>
            <a:ext cx="7315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1">
                <a:solidFill>
                  <a:srgbClr val="122A3A"/>
                </a:solidFill>
                <a:latin typeface="Helvetica Neue"/>
              </a:rPr>
              <a:t>Los del keto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692640" y="228600"/>
            <a:ext cx="219456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750" b="1">
                <a:solidFill>
                  <a:srgbClr val="7A8894"/>
                </a:solidFill>
                <a:latin typeface="Helvetica Neue"/>
              </a:rPr>
              <a:t>ORÁCULO · FOTO DEL SEGMENTO · BIA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20040" y="777240"/>
            <a:ext cx="3749039" cy="27432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3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84632" y="905256"/>
            <a:ext cx="2651759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122A3A"/>
                </a:solidFill>
                <a:latin typeface="Helvetica Neue"/>
              </a:rPr>
              <a:t>Persona del segmento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4632" y="1106424"/>
            <a:ext cx="3383279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Resumen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154679" y="905256"/>
            <a:ext cx="749808" cy="1828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D98E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154679" y="923544"/>
            <a:ext cx="74980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50" b="1">
                <a:solidFill>
                  <a:srgbClr val="D98E1A"/>
                </a:solidFill>
                <a:latin typeface="Helvetica Neue"/>
              </a:rPr>
              <a:t>DERIVADO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4632" y="3319272"/>
            <a:ext cx="3419856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7A8894"/>
                </a:solidFill>
                <a:latin typeface="Helvetica Neue"/>
              </a:rPr>
              <a:t>Trends 5 a · Amazon MX · Ad Library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1280160"/>
            <a:ext cx="3383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300" b="1">
                <a:solidFill>
                  <a:srgbClr val="122A3A"/>
                </a:solidFill>
                <a:latin typeface="Helvetica Neue"/>
              </a:rPr>
              <a:t>30-45 · en casa, receta propia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1600200"/>
            <a:ext cx="338328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0">
                <a:solidFill>
                  <a:srgbClr val="7A8894"/>
                </a:solidFill>
                <a:latin typeface="Helvetica Neue"/>
              </a:rPr>
              <a:t>bulletproof coffee 3.4 → 0.1 en cinco años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2011680"/>
            <a:ext cx="338328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0">
                <a:solidFill>
                  <a:srgbClr val="122A3A"/>
                </a:solidFill>
                <a:latin typeface="Helvetica Neue"/>
              </a:rPr>
              <a:t>•  Café con mantequilla y aceite MCT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2286000"/>
            <a:ext cx="338328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0">
                <a:solidFill>
                  <a:srgbClr val="122A3A"/>
                </a:solidFill>
                <a:latin typeface="Helvetica Neue"/>
              </a:rPr>
              <a:t>•  Buscaban «receta» y «dónde comprar»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" y="2560320"/>
            <a:ext cx="338328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0">
                <a:solidFill>
                  <a:srgbClr val="122A3A"/>
                </a:solidFill>
                <a:latin typeface="Helvetica Neue"/>
              </a:rPr>
              <a:t>•  Bulletproof sólo en Amazon MX ≈ $1,218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2920" y="2834640"/>
            <a:ext cx="338328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0">
                <a:solidFill>
                  <a:srgbClr val="122A3A"/>
                </a:solidFill>
                <a:latin typeface="Helvetica Neue"/>
              </a:rPr>
              <a:t>•  Cero anuncios de la marca en México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206240" y="777240"/>
            <a:ext cx="3749039" cy="27432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3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4370831" y="905256"/>
            <a:ext cx="2651759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122A3A"/>
                </a:solidFill>
                <a:latin typeface="Helvetica Neue"/>
              </a:rPr>
              <a:t>Personalidad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370831" y="1106424"/>
            <a:ext cx="3383279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Intereses, necesidades y valores más relevantes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040879" y="905256"/>
            <a:ext cx="749808" cy="1828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D63B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040879" y="923544"/>
            <a:ext cx="74980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50" b="1">
                <a:solidFill>
                  <a:srgbClr val="D63B3B"/>
                </a:solidFill>
                <a:latin typeface="Helvetica Neue"/>
              </a:rPr>
              <a:t>JUICIO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370831" y="3319272"/>
            <a:ext cx="3419856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7A8894"/>
                </a:solidFill>
                <a:latin typeface="Helvetica Neue"/>
              </a:rPr>
              <a:t>Trends relacionadas · lectura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389120" y="1280160"/>
            <a:ext cx="11887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122A3A"/>
                </a:solidFill>
                <a:latin typeface="Helvetica Neue"/>
              </a:rPr>
              <a:t>Valores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389120" y="1508760"/>
            <a:ext cx="11887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0">
                <a:solidFill>
                  <a:srgbClr val="7A8894"/>
                </a:solidFill>
                <a:latin typeface="Helvetica Neue"/>
              </a:rPr>
              <a:t>Autodirección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389120" y="1728216"/>
            <a:ext cx="11887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0">
                <a:solidFill>
                  <a:srgbClr val="7A8894"/>
                </a:solidFill>
                <a:latin typeface="Helvetica Neue"/>
              </a:rPr>
              <a:t>Seguridad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389120" y="1947672"/>
            <a:ext cx="11887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0">
                <a:solidFill>
                  <a:srgbClr val="7A8894"/>
                </a:solidFill>
                <a:latin typeface="Helvetica Neue"/>
              </a:rPr>
              <a:t>Tradición de la dieta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577840" y="1280160"/>
            <a:ext cx="11887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122A3A"/>
                </a:solidFill>
                <a:latin typeface="Helvetica Neue"/>
              </a:rPr>
              <a:t>Intereses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577840" y="1508760"/>
            <a:ext cx="11887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0">
                <a:solidFill>
                  <a:srgbClr val="7A8894"/>
                </a:solidFill>
                <a:latin typeface="Helvetica Neue"/>
              </a:rPr>
              <a:t>Keto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577840" y="1728216"/>
            <a:ext cx="11887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0">
                <a:solidFill>
                  <a:srgbClr val="7A8894"/>
                </a:solidFill>
                <a:latin typeface="Helvetica Neue"/>
              </a:rPr>
              <a:t>MCT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577840" y="1947672"/>
            <a:ext cx="11887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0">
                <a:solidFill>
                  <a:srgbClr val="7A8894"/>
                </a:solidFill>
                <a:latin typeface="Helvetica Neue"/>
              </a:rPr>
              <a:t>Receta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577840" y="2167128"/>
            <a:ext cx="11887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0">
                <a:solidFill>
                  <a:srgbClr val="7A8894"/>
                </a:solidFill>
                <a:latin typeface="Helvetica Neue"/>
              </a:rPr>
              <a:t>Ayuno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766560" y="1280160"/>
            <a:ext cx="11887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122A3A"/>
                </a:solidFill>
                <a:latin typeface="Helvetica Neue"/>
              </a:rPr>
              <a:t>Necesidades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766560" y="1508760"/>
            <a:ext cx="11887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0">
                <a:solidFill>
                  <a:srgbClr val="7A8894"/>
                </a:solidFill>
                <a:latin typeface="Helvetica Neue"/>
              </a:rPr>
              <a:t>Control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766560" y="1728216"/>
            <a:ext cx="11887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0">
                <a:solidFill>
                  <a:srgbClr val="7A8894"/>
                </a:solidFill>
                <a:latin typeface="Helvetica Neue"/>
              </a:rPr>
              <a:t>Receta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766560" y="1947672"/>
            <a:ext cx="11887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0">
                <a:solidFill>
                  <a:srgbClr val="7A8894"/>
                </a:solidFill>
                <a:latin typeface="Helvetica Neue"/>
              </a:rPr>
              <a:t>Pertenencia a la dieta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8092440" y="777240"/>
            <a:ext cx="3749039" cy="27432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3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8257031" y="905256"/>
            <a:ext cx="2651759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122A3A"/>
                </a:solidFill>
                <a:latin typeface="Helvetica Neue"/>
              </a:rPr>
              <a:t>Quién les influye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257031" y="1106424"/>
            <a:ext cx="3383279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Cuentas, medios y marcas con mayor afinidad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10927080" y="905256"/>
            <a:ext cx="749808" cy="1828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1E9E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10927080" y="923544"/>
            <a:ext cx="74980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50" b="1">
                <a:solidFill>
                  <a:srgbClr val="1E9E5A"/>
                </a:solidFill>
                <a:latin typeface="Helvetica Neue"/>
              </a:rPr>
              <a:t>MEDIDO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8257031" y="3319272"/>
            <a:ext cx="3419856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7A8894"/>
                </a:solidFill>
                <a:latin typeface="Helvetica Neue"/>
              </a:rPr>
              <a:t>Trends relacionadas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8275320" y="1280160"/>
            <a:ext cx="3383280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122A3A"/>
                </a:solidFill>
                <a:latin typeface="Helvetica Neue"/>
              </a:rPr>
              <a:t>Dave Asprey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8275320" y="1517904"/>
            <a:ext cx="338328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200" b="1">
                <a:solidFill>
                  <a:srgbClr val="2AB09E"/>
                </a:solidFill>
                <a:latin typeface="Helvetica Neue"/>
              </a:rPr>
              <a:t>«bulletproof coffee dave asprey»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8275320" y="1965960"/>
            <a:ext cx="164592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1">
                <a:solidFill>
                  <a:srgbClr val="122A3A"/>
                </a:solidFill>
                <a:latin typeface="Helvetica Neue"/>
              </a:rPr>
              <a:t>Recetas keto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8275320" y="2130552"/>
            <a:ext cx="164592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1">
                <a:solidFill>
                  <a:srgbClr val="2AB09E"/>
                </a:solidFill>
                <a:latin typeface="Helvetica Neue"/>
              </a:rPr>
              <a:t>YouTube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9966960" y="1965960"/>
            <a:ext cx="164592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1">
                <a:solidFill>
                  <a:srgbClr val="122A3A"/>
                </a:solidFill>
                <a:latin typeface="Helvetica Neue"/>
              </a:rPr>
              <a:t>Amazon MX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9966960" y="2130552"/>
            <a:ext cx="164592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1">
                <a:solidFill>
                  <a:srgbClr val="2AB09E"/>
                </a:solidFill>
                <a:latin typeface="Helvetica Neue"/>
              </a:rPr>
              <a:t>único punto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320040" y="3657600"/>
            <a:ext cx="3749039" cy="26974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3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484632" y="3785615"/>
            <a:ext cx="2651759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122A3A"/>
                </a:solidFill>
                <a:latin typeface="Helvetica Neue"/>
              </a:rPr>
              <a:t>Personalidad · Big Five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484632" y="3986784"/>
            <a:ext cx="3383279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Rasgos 0-100 · escala de lectura, no medición</a:t>
            </a:r>
          </a:p>
        </p:txBody>
      </p:sp>
      <p:sp>
        <p:nvSpPr>
          <p:cNvPr id="52" name="Rounded Rectangle 51"/>
          <p:cNvSpPr/>
          <p:nvPr/>
        </p:nvSpPr>
        <p:spPr>
          <a:xfrm>
            <a:off x="3154679" y="3785615"/>
            <a:ext cx="749808" cy="1828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D63B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3154679" y="3803904"/>
            <a:ext cx="74980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50" b="1">
                <a:solidFill>
                  <a:srgbClr val="D63B3B"/>
                </a:solidFill>
                <a:latin typeface="Helvetica Neue"/>
              </a:rPr>
              <a:t>JUICIO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484632" y="6153912"/>
            <a:ext cx="3419856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7A8894"/>
                </a:solidFill>
                <a:latin typeface="Helvetica Neue"/>
              </a:rPr>
              <a:t>Trends relacionadas · lectura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502920" y="4160520"/>
            <a:ext cx="137160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0">
                <a:solidFill>
                  <a:srgbClr val="122A3A"/>
                </a:solidFill>
                <a:latin typeface="Helvetica Neue"/>
              </a:rPr>
              <a:t>Responsabilidad</a:t>
            </a:r>
          </a:p>
        </p:txBody>
      </p:sp>
      <p:sp>
        <p:nvSpPr>
          <p:cNvPr id="56" name="Rectangle 55"/>
          <p:cNvSpPr/>
          <p:nvPr/>
        </p:nvSpPr>
        <p:spPr>
          <a:xfrm>
            <a:off x="1874519" y="4187952"/>
            <a:ext cx="1554480" cy="109728"/>
          </a:xfrm>
          <a:prstGeom prst="rect">
            <a:avLst/>
          </a:prstGeom>
          <a:solidFill>
            <a:srgbClr val="E3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Rectangle 56"/>
          <p:cNvSpPr/>
          <p:nvPr/>
        </p:nvSpPr>
        <p:spPr>
          <a:xfrm>
            <a:off x="1874519" y="4187952"/>
            <a:ext cx="1088136" cy="109728"/>
          </a:xfrm>
          <a:prstGeom prst="rect">
            <a:avLst/>
          </a:prstGeom>
          <a:solidFill>
            <a:srgbClr val="2AB0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3474720" y="4151376"/>
            <a:ext cx="45720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800" b="1">
                <a:solidFill>
                  <a:srgbClr val="122A3A"/>
                </a:solidFill>
                <a:latin typeface="Helvetica Neue"/>
              </a:rPr>
              <a:t>70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502920" y="4544568"/>
            <a:ext cx="137160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0">
                <a:solidFill>
                  <a:srgbClr val="122A3A"/>
                </a:solidFill>
                <a:latin typeface="Helvetica Neue"/>
              </a:rPr>
              <a:t>Apertura</a:t>
            </a:r>
          </a:p>
        </p:txBody>
      </p:sp>
      <p:sp>
        <p:nvSpPr>
          <p:cNvPr id="60" name="Rectangle 59"/>
          <p:cNvSpPr/>
          <p:nvPr/>
        </p:nvSpPr>
        <p:spPr>
          <a:xfrm>
            <a:off x="1874519" y="4572000"/>
            <a:ext cx="1554480" cy="109728"/>
          </a:xfrm>
          <a:prstGeom prst="rect">
            <a:avLst/>
          </a:prstGeom>
          <a:solidFill>
            <a:srgbClr val="E3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1874519" y="4572000"/>
            <a:ext cx="1010412" cy="109728"/>
          </a:xfrm>
          <a:prstGeom prst="rect">
            <a:avLst/>
          </a:prstGeom>
          <a:solidFill>
            <a:srgbClr val="2AB0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3474720" y="4535424"/>
            <a:ext cx="45720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800" b="1">
                <a:solidFill>
                  <a:srgbClr val="122A3A"/>
                </a:solidFill>
                <a:latin typeface="Helvetica Neue"/>
              </a:rPr>
              <a:t>65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502920" y="4928616"/>
            <a:ext cx="137160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0">
                <a:solidFill>
                  <a:srgbClr val="122A3A"/>
                </a:solidFill>
                <a:latin typeface="Helvetica Neue"/>
              </a:rPr>
              <a:t>Extraversión</a:t>
            </a:r>
          </a:p>
        </p:txBody>
      </p:sp>
      <p:sp>
        <p:nvSpPr>
          <p:cNvPr id="64" name="Rectangle 63"/>
          <p:cNvSpPr/>
          <p:nvPr/>
        </p:nvSpPr>
        <p:spPr>
          <a:xfrm>
            <a:off x="1874519" y="4956048"/>
            <a:ext cx="1554480" cy="109728"/>
          </a:xfrm>
          <a:prstGeom prst="rect">
            <a:avLst/>
          </a:prstGeom>
          <a:solidFill>
            <a:srgbClr val="E3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1874519" y="4956048"/>
            <a:ext cx="621792" cy="109728"/>
          </a:xfrm>
          <a:prstGeom prst="rect">
            <a:avLst/>
          </a:prstGeom>
          <a:solidFill>
            <a:srgbClr val="2AB0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3474720" y="4919472"/>
            <a:ext cx="45720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800" b="1">
                <a:solidFill>
                  <a:srgbClr val="122A3A"/>
                </a:solidFill>
                <a:latin typeface="Helvetica Neue"/>
              </a:rPr>
              <a:t>40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502920" y="5312664"/>
            <a:ext cx="137160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0">
                <a:solidFill>
                  <a:srgbClr val="122A3A"/>
                </a:solidFill>
                <a:latin typeface="Helvetica Neue"/>
              </a:rPr>
              <a:t>Amabilidad</a:t>
            </a:r>
          </a:p>
        </p:txBody>
      </p:sp>
      <p:sp>
        <p:nvSpPr>
          <p:cNvPr id="68" name="Rectangle 67"/>
          <p:cNvSpPr/>
          <p:nvPr/>
        </p:nvSpPr>
        <p:spPr>
          <a:xfrm>
            <a:off x="1874519" y="5340096"/>
            <a:ext cx="1554480" cy="109728"/>
          </a:xfrm>
          <a:prstGeom prst="rect">
            <a:avLst/>
          </a:prstGeom>
          <a:solidFill>
            <a:srgbClr val="E3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Rectangle 68"/>
          <p:cNvSpPr/>
          <p:nvPr/>
        </p:nvSpPr>
        <p:spPr>
          <a:xfrm>
            <a:off x="1874519" y="5340096"/>
            <a:ext cx="777240" cy="109728"/>
          </a:xfrm>
          <a:prstGeom prst="rect">
            <a:avLst/>
          </a:prstGeom>
          <a:solidFill>
            <a:srgbClr val="2AB0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TextBox 69"/>
          <p:cNvSpPr txBox="1"/>
          <p:nvPr/>
        </p:nvSpPr>
        <p:spPr>
          <a:xfrm>
            <a:off x="3474720" y="5303520"/>
            <a:ext cx="45720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800" b="1">
                <a:solidFill>
                  <a:srgbClr val="122A3A"/>
                </a:solidFill>
                <a:latin typeface="Helvetica Neue"/>
              </a:rPr>
              <a:t>50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502920" y="5696712"/>
            <a:ext cx="137160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0">
                <a:solidFill>
                  <a:srgbClr val="122A3A"/>
                </a:solidFill>
                <a:latin typeface="Helvetica Neue"/>
              </a:rPr>
              <a:t>Neuroticismo</a:t>
            </a:r>
          </a:p>
        </p:txBody>
      </p:sp>
      <p:sp>
        <p:nvSpPr>
          <p:cNvPr id="72" name="Rectangle 71"/>
          <p:cNvSpPr/>
          <p:nvPr/>
        </p:nvSpPr>
        <p:spPr>
          <a:xfrm>
            <a:off x="1874519" y="5724144"/>
            <a:ext cx="1554480" cy="109728"/>
          </a:xfrm>
          <a:prstGeom prst="rect">
            <a:avLst/>
          </a:prstGeom>
          <a:solidFill>
            <a:srgbClr val="E3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Rectangle 72"/>
          <p:cNvSpPr/>
          <p:nvPr/>
        </p:nvSpPr>
        <p:spPr>
          <a:xfrm>
            <a:off x="1874519" y="5724144"/>
            <a:ext cx="854964" cy="109728"/>
          </a:xfrm>
          <a:prstGeom prst="rect">
            <a:avLst/>
          </a:prstGeom>
          <a:solidFill>
            <a:srgbClr val="2AB0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TextBox 73"/>
          <p:cNvSpPr txBox="1"/>
          <p:nvPr/>
        </p:nvSpPr>
        <p:spPr>
          <a:xfrm>
            <a:off x="3474720" y="5687568"/>
            <a:ext cx="45720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800" b="1">
                <a:solidFill>
                  <a:srgbClr val="122A3A"/>
                </a:solidFill>
                <a:latin typeface="Helvetica Neue"/>
              </a:rPr>
              <a:t>55</a:t>
            </a:r>
          </a:p>
        </p:txBody>
      </p:sp>
      <p:sp>
        <p:nvSpPr>
          <p:cNvPr id="75" name="Rounded Rectangle 74"/>
          <p:cNvSpPr/>
          <p:nvPr/>
        </p:nvSpPr>
        <p:spPr>
          <a:xfrm>
            <a:off x="4206240" y="3657600"/>
            <a:ext cx="3749039" cy="26974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3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TextBox 75"/>
          <p:cNvSpPr txBox="1"/>
          <p:nvPr/>
        </p:nvSpPr>
        <p:spPr>
          <a:xfrm>
            <a:off x="4370831" y="3785615"/>
            <a:ext cx="2651759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122A3A"/>
                </a:solidFill>
                <a:latin typeface="Helvetica Neue"/>
              </a:rPr>
              <a:t>Confían en estas marcas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4370831" y="3986784"/>
            <a:ext cx="3383279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Marcas presentes en su anaquel, barra o pauta</a:t>
            </a:r>
          </a:p>
        </p:txBody>
      </p:sp>
      <p:sp>
        <p:nvSpPr>
          <p:cNvPr id="78" name="Rounded Rectangle 77"/>
          <p:cNvSpPr/>
          <p:nvPr/>
        </p:nvSpPr>
        <p:spPr>
          <a:xfrm>
            <a:off x="7040879" y="3785615"/>
            <a:ext cx="749808" cy="1828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1E9E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TextBox 78"/>
          <p:cNvSpPr txBox="1"/>
          <p:nvPr/>
        </p:nvSpPr>
        <p:spPr>
          <a:xfrm>
            <a:off x="7040879" y="3803904"/>
            <a:ext cx="74980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50" b="1">
                <a:solidFill>
                  <a:srgbClr val="1E9E5A"/>
                </a:solidFill>
                <a:latin typeface="Helvetica Neue"/>
              </a:rPr>
              <a:t>MEDIDO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4370831" y="6153912"/>
            <a:ext cx="3419856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7A8894"/>
                </a:solidFill>
                <a:latin typeface="Helvetica Neue"/>
              </a:rPr>
              <a:t>Amazon MX · Trends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4389120" y="4160520"/>
            <a:ext cx="173736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1">
                <a:solidFill>
                  <a:srgbClr val="122A3A"/>
                </a:solidFill>
                <a:latin typeface="Helvetica Neue"/>
              </a:rPr>
              <a:t>Bulletproof Original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4389120" y="4325112"/>
            <a:ext cx="173736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650" b="0">
                <a:solidFill>
                  <a:srgbClr val="7A8894"/>
                </a:solidFill>
                <a:latin typeface="Helvetica Neue"/>
              </a:rPr>
              <a:t>≈ $1,218 · importado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6172200" y="4160520"/>
            <a:ext cx="173736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1">
                <a:solidFill>
                  <a:srgbClr val="122A3A"/>
                </a:solidFill>
                <a:latin typeface="Helvetica Neue"/>
              </a:rPr>
              <a:t>MCT oil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6172200" y="4325112"/>
            <a:ext cx="173736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650" b="0">
                <a:solidFill>
                  <a:srgbClr val="7A8894"/>
                </a:solidFill>
                <a:latin typeface="Helvetica Neue"/>
              </a:rPr>
              <a:t>búsqueda relacionada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4389120" y="4818888"/>
            <a:ext cx="173736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1">
                <a:solidFill>
                  <a:srgbClr val="122A3A"/>
                </a:solidFill>
                <a:latin typeface="Helvetica Neue"/>
              </a:rPr>
              <a:t>Ghee / mantequilla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4389120" y="4983479"/>
            <a:ext cx="173736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650" b="0">
                <a:solidFill>
                  <a:srgbClr val="7A8894"/>
                </a:solidFill>
                <a:latin typeface="Helvetica Neue"/>
              </a:rPr>
              <a:t>receta</a:t>
            </a:r>
          </a:p>
        </p:txBody>
      </p:sp>
      <p:sp>
        <p:nvSpPr>
          <p:cNvPr id="87" name="Rounded Rectangle 86"/>
          <p:cNvSpPr/>
          <p:nvPr/>
        </p:nvSpPr>
        <p:spPr>
          <a:xfrm>
            <a:off x="8092440" y="3657600"/>
            <a:ext cx="3749039" cy="26974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3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8" name="TextBox 87"/>
          <p:cNvSpPr txBox="1"/>
          <p:nvPr/>
        </p:nvSpPr>
        <p:spPr>
          <a:xfrm>
            <a:off x="8257031" y="3785615"/>
            <a:ext cx="2651759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122A3A"/>
                </a:solidFill>
                <a:latin typeface="Helvetica Neue"/>
              </a:rPr>
              <a:t>Hábitos online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8257031" y="3986784"/>
            <a:ext cx="3383279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Dispositivo, día y hora más activos</a:t>
            </a:r>
          </a:p>
        </p:txBody>
      </p:sp>
      <p:sp>
        <p:nvSpPr>
          <p:cNvPr id="90" name="Rounded Rectangle 89"/>
          <p:cNvSpPr/>
          <p:nvPr/>
        </p:nvSpPr>
        <p:spPr>
          <a:xfrm>
            <a:off x="10927080" y="3785615"/>
            <a:ext cx="749808" cy="1828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D98E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TextBox 90"/>
          <p:cNvSpPr txBox="1"/>
          <p:nvPr/>
        </p:nvSpPr>
        <p:spPr>
          <a:xfrm>
            <a:off x="10927080" y="3803904"/>
            <a:ext cx="74980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50" b="1">
                <a:solidFill>
                  <a:srgbClr val="D98E1A"/>
                </a:solidFill>
                <a:latin typeface="Helvetica Neue"/>
              </a:rPr>
              <a:t>DERIVADO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8257031" y="6153912"/>
            <a:ext cx="3419856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7A8894"/>
                </a:solidFill>
                <a:latin typeface="Helvetica Neue"/>
              </a:rPr>
              <a:t>Trends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8275320" y="4206240"/>
            <a:ext cx="338328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Dispositivo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8275320" y="4361688"/>
            <a:ext cx="3383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>
                <a:solidFill>
                  <a:srgbClr val="122A3A"/>
                </a:solidFill>
                <a:latin typeface="Helvetica Neue"/>
              </a:rPr>
              <a:t>Móvil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8275320" y="4846320"/>
            <a:ext cx="338328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Momento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8275320" y="5001768"/>
            <a:ext cx="3383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>
                <a:solidFill>
                  <a:srgbClr val="122A3A"/>
                </a:solidFill>
                <a:latin typeface="Helvetica Neue"/>
              </a:rPr>
              <a:t>Mañana, en casa</a:t>
            </a:r>
          </a:p>
        </p:txBody>
      </p:sp>
      <p:sp>
        <p:nvSpPr>
          <p:cNvPr id="97" name="TextBox 96"/>
          <p:cNvSpPr txBox="1"/>
          <p:nvPr/>
        </p:nvSpPr>
        <p:spPr>
          <a:xfrm>
            <a:off x="8275320" y="5486400"/>
            <a:ext cx="338328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Tendencia</a:t>
            </a:r>
          </a:p>
        </p:txBody>
      </p:sp>
      <p:sp>
        <p:nvSpPr>
          <p:cNvPr id="98" name="TextBox 97"/>
          <p:cNvSpPr txBox="1"/>
          <p:nvPr/>
        </p:nvSpPr>
        <p:spPr>
          <a:xfrm>
            <a:off x="8275320" y="5641848"/>
            <a:ext cx="3383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>
                <a:solidFill>
                  <a:srgbClr val="122A3A"/>
                </a:solidFill>
                <a:latin typeface="Helvetica Neue"/>
              </a:rPr>
              <a:t>−97% en cinco años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320040" y="6537960"/>
            <a:ext cx="1005840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7A8894"/>
                </a:solidFill>
                <a:latin typeface="Helvetica Neue"/>
              </a:rPr>
              <a:t>Oráculo · Foto del segmento · 15-sep-2026 · Fuentes: INEGI Censo 2020 ITER y DENUE · Euromonitor Passport (estudio Funcionales 14-sep) · Google Trends · Chedraui (VTEX), HEB, Naturecan, Amazon MX · Meta Ad Library · Residente.mx · YouTube · grados: MEDIDO · DERIVADO · JUICIO · verificación en VERIFICACION.md</a:t>
            </a:r>
          </a:p>
        </p:txBody>
      </p:sp>
      <p:sp>
        <p:nvSpPr>
          <p:cNvPr id="100" name="TextBox 99"/>
          <p:cNvSpPr txBox="1"/>
          <p:nvPr/>
        </p:nvSpPr>
        <p:spPr>
          <a:xfrm>
            <a:off x="11247120" y="6537960"/>
            <a:ext cx="64008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700" b="1">
                <a:solidFill>
                  <a:srgbClr val="7A8894"/>
                </a:solidFill>
                <a:latin typeface="Helvetica Neue"/>
              </a:rPr>
              <a:t>31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5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20040" y="201168"/>
            <a:ext cx="91440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>
                <a:solidFill>
                  <a:srgbClr val="7A8894"/>
                </a:solidFill>
                <a:latin typeface="Helvetica Neue"/>
              </a:rPr>
              <a:t>Café funcional · Monterrey / Los del keto /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739896" y="173736"/>
            <a:ext cx="7315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1">
                <a:solidFill>
                  <a:srgbClr val="122A3A"/>
                </a:solidFill>
                <a:latin typeface="Helvetica Neue"/>
              </a:rPr>
              <a:t>¿Quiénes son?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692640" y="228600"/>
            <a:ext cx="219456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750" b="1">
                <a:solidFill>
                  <a:srgbClr val="7A8894"/>
                </a:solidFill>
                <a:latin typeface="Helvetica Neue"/>
              </a:rPr>
              <a:t>ORÁCULO · FOTO DEL SEGMENTO · BIA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566928"/>
            <a:ext cx="91440" cy="91440"/>
          </a:xfrm>
          <a:prstGeom prst="rect">
            <a:avLst/>
          </a:prstGeom>
          <a:solidFill>
            <a:srgbClr val="2AB0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530352"/>
            <a:ext cx="274320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Los del keto</a:t>
            </a:r>
          </a:p>
        </p:txBody>
      </p:sp>
      <p:sp>
        <p:nvSpPr>
          <p:cNvPr id="8" name="Rectangle 7"/>
          <p:cNvSpPr/>
          <p:nvPr/>
        </p:nvSpPr>
        <p:spPr>
          <a:xfrm>
            <a:off x="2377440" y="566928"/>
            <a:ext cx="91440" cy="91440"/>
          </a:xfrm>
          <a:prstGeom prst="rect">
            <a:avLst/>
          </a:prstGeom>
          <a:solidFill>
            <a:srgbClr val="B9E6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514600" y="530352"/>
            <a:ext cx="365760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baseline: Audiencia completa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20040" y="777240"/>
            <a:ext cx="3749039" cy="27432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3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84632" y="905256"/>
            <a:ext cx="2651759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122A3A"/>
                </a:solidFill>
                <a:latin typeface="Helvetica Neue"/>
              </a:rPr>
              <a:t>Sexo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4632" y="1106424"/>
            <a:ext cx="3383279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Lectura, sin medición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154679" y="905256"/>
            <a:ext cx="749808" cy="1828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D63B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154679" y="923544"/>
            <a:ext cx="74980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50" b="1">
                <a:solidFill>
                  <a:srgbClr val="D63B3B"/>
                </a:solidFill>
                <a:latin typeface="Helvetica Neue"/>
              </a:rPr>
              <a:t>JUICIO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84632" y="3319272"/>
            <a:ext cx="3419856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7A8894"/>
                </a:solidFill>
                <a:latin typeface="Helvetica Neue"/>
              </a:rPr>
              <a:t>Lectura; Google Trends para la caída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" y="1325880"/>
            <a:ext cx="3383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0">
                <a:solidFill>
                  <a:srgbClr val="122A3A"/>
                </a:solidFill>
                <a:latin typeface="Helvetica Neue"/>
              </a:rPr>
              <a:t>•  Sin lectura de sexo  ·  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206240" y="777240"/>
            <a:ext cx="3749039" cy="27432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3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4370831" y="905256"/>
            <a:ext cx="2651759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122A3A"/>
                </a:solidFill>
                <a:latin typeface="Helvetica Neue"/>
              </a:rPr>
              <a:t>Ciudad o municipio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370831" y="1106424"/>
            <a:ext cx="3383279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Lectura, sin medición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040879" y="905256"/>
            <a:ext cx="749808" cy="1828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D63B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040879" y="923544"/>
            <a:ext cx="74980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50" b="1">
                <a:solidFill>
                  <a:srgbClr val="D63B3B"/>
                </a:solidFill>
                <a:latin typeface="Helvetica Neue"/>
              </a:rPr>
              <a:t>JUICIO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370831" y="3319272"/>
            <a:ext cx="3419856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7A8894"/>
                </a:solidFill>
                <a:latin typeface="Helvetica Neue"/>
              </a:rPr>
              <a:t>Lectura; Google Trends para la caída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389120" y="1325880"/>
            <a:ext cx="3383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0">
                <a:solidFill>
                  <a:srgbClr val="122A3A"/>
                </a:solidFill>
                <a:latin typeface="Helvetica Neue"/>
              </a:rPr>
              <a:t>•  ZMM  ·  sin corte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092440" y="777240"/>
            <a:ext cx="3749039" cy="27432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3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257031" y="905256"/>
            <a:ext cx="2651759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122A3A"/>
                </a:solidFill>
                <a:latin typeface="Helvetica Neue"/>
              </a:rPr>
              <a:t>Bio · cómo se describen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257031" y="1106424"/>
            <a:ext cx="3383279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Palabras más usadas (textos reales)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10927080" y="905256"/>
            <a:ext cx="749808" cy="1828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D98E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10927080" y="923544"/>
            <a:ext cx="74980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50" b="1">
                <a:solidFill>
                  <a:srgbClr val="D98E1A"/>
                </a:solidFill>
                <a:latin typeface="Helvetica Neue"/>
              </a:rPr>
              <a:t>DERIVADO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257031" y="3319272"/>
            <a:ext cx="3419856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7A8894"/>
                </a:solidFill>
                <a:latin typeface="Helvetica Neue"/>
              </a:rPr>
              <a:t>YouTube (65 comentarios «Pre Entreno vs Café»), fichas de Naturecan y Habits, Residente.mx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275320" y="1325880"/>
            <a:ext cx="137160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122A3A"/>
                </a:solidFill>
                <a:latin typeface="Helvetica Neue"/>
              </a:rPr>
              <a:t>sin azúcar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692640" y="1325880"/>
            <a:ext cx="201168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0">
                <a:solidFill>
                  <a:srgbClr val="7A8894"/>
                </a:solidFill>
                <a:latin typeface="Helvetica Neue"/>
              </a:rPr>
              <a:t>el filtro de todo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275320" y="1691640"/>
            <a:ext cx="137160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122A3A"/>
                </a:solidFill>
                <a:latin typeface="Helvetica Neue"/>
              </a:rPr>
              <a:t>proteína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692640" y="1691640"/>
            <a:ext cx="201168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0">
                <a:solidFill>
                  <a:srgbClr val="7A8894"/>
                </a:solidFill>
                <a:latin typeface="Helvetica Neue"/>
              </a:rPr>
              <a:t>gramos, no marca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275320" y="2057400"/>
            <a:ext cx="137160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122A3A"/>
                </a:solidFill>
                <a:latin typeface="Helvetica Neue"/>
              </a:rPr>
              <a:t>cargado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692640" y="2057400"/>
            <a:ext cx="201168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0">
                <a:solidFill>
                  <a:srgbClr val="7A8894"/>
                </a:solidFill>
                <a:latin typeface="Helvetica Neue"/>
              </a:rPr>
              <a:t>café solo antes del gym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275320" y="2423160"/>
            <a:ext cx="137160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122A3A"/>
                </a:solidFill>
                <a:latin typeface="Helvetica Neue"/>
              </a:rPr>
              <a:t>ansiedad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692640" y="2423160"/>
            <a:ext cx="201168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0">
                <a:solidFill>
                  <a:srgbClr val="7A8894"/>
                </a:solidFill>
                <a:latin typeface="Helvetica Neue"/>
              </a:rPr>
              <a:t>lo que rechazan del pre-entreno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275320" y="2788920"/>
            <a:ext cx="137160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122A3A"/>
                </a:solidFill>
                <a:latin typeface="Helvetica Neue"/>
              </a:rPr>
              <a:t>recuperación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692640" y="2788920"/>
            <a:ext cx="201168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0">
                <a:solidFill>
                  <a:srgbClr val="7A8894"/>
                </a:solidFill>
                <a:latin typeface="Helvetica Neue"/>
              </a:rPr>
              <a:t>el después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320040" y="3657600"/>
            <a:ext cx="3749039" cy="26974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3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484632" y="3785615"/>
            <a:ext cx="2651759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122A3A"/>
                </a:solidFill>
                <a:latin typeface="Helvetica Neue"/>
              </a:rPr>
              <a:t>Edad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484632" y="3986784"/>
            <a:ext cx="3383279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Lectura, sin medición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3154679" y="3785615"/>
            <a:ext cx="749808" cy="1828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D63B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3154679" y="3803904"/>
            <a:ext cx="74980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50" b="1">
                <a:solidFill>
                  <a:srgbClr val="D63B3B"/>
                </a:solidFill>
                <a:latin typeface="Helvetica Neue"/>
              </a:rPr>
              <a:t>JUICIO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484632" y="6153912"/>
            <a:ext cx="3419856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7A8894"/>
                </a:solidFill>
                <a:latin typeface="Helvetica Neue"/>
              </a:rPr>
              <a:t>Lectura; Google Trends para la caída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02920" y="4206240"/>
            <a:ext cx="3383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0">
                <a:solidFill>
                  <a:srgbClr val="122A3A"/>
                </a:solidFill>
                <a:latin typeface="Helvetica Neue"/>
              </a:rPr>
              <a:t>•  30-45  ·  lectura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4206240" y="3657600"/>
            <a:ext cx="3749039" cy="26974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3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4370831" y="3785615"/>
            <a:ext cx="2651759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122A3A"/>
                </a:solidFill>
                <a:latin typeface="Helvetica Neue"/>
              </a:rPr>
              <a:t>Escolaridad y hogar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4370831" y="3986784"/>
            <a:ext cx="3383279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Lectura, sin medición</a:t>
            </a:r>
          </a:p>
        </p:txBody>
      </p:sp>
      <p:sp>
        <p:nvSpPr>
          <p:cNvPr id="50" name="Rounded Rectangle 49"/>
          <p:cNvSpPr/>
          <p:nvPr/>
        </p:nvSpPr>
        <p:spPr>
          <a:xfrm>
            <a:off x="7040879" y="3785615"/>
            <a:ext cx="749808" cy="1828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D63B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7040879" y="3803904"/>
            <a:ext cx="74980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50" b="1">
                <a:solidFill>
                  <a:srgbClr val="D63B3B"/>
                </a:solidFill>
                <a:latin typeface="Helvetica Neue"/>
              </a:rPr>
              <a:t>JUICIO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4370831" y="6153912"/>
            <a:ext cx="3419856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7A8894"/>
                </a:solidFill>
                <a:latin typeface="Helvetica Neue"/>
              </a:rPr>
              <a:t>Lectura; Google Trends para la caída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4389120" y="4206240"/>
            <a:ext cx="3383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0">
                <a:solidFill>
                  <a:srgbClr val="122A3A"/>
                </a:solidFill>
                <a:latin typeface="Helvetica Neue"/>
              </a:rPr>
              <a:t>•  Sin corte propio  ·  </a:t>
            </a:r>
          </a:p>
        </p:txBody>
      </p:sp>
      <p:sp>
        <p:nvSpPr>
          <p:cNvPr id="54" name="Rounded Rectangle 53"/>
          <p:cNvSpPr/>
          <p:nvPr/>
        </p:nvSpPr>
        <p:spPr>
          <a:xfrm>
            <a:off x="8092440" y="3657600"/>
            <a:ext cx="3749039" cy="26974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3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8257031" y="3785615"/>
            <a:ext cx="2651759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122A3A"/>
                </a:solidFill>
                <a:latin typeface="Helvetica Neue"/>
              </a:rPr>
              <a:t>Tamaño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8257031" y="3986784"/>
            <a:ext cx="3383279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Cuántos son y cómo se calculó</a:t>
            </a:r>
          </a:p>
        </p:txBody>
      </p:sp>
      <p:sp>
        <p:nvSpPr>
          <p:cNvPr id="57" name="Rounded Rectangle 56"/>
          <p:cNvSpPr/>
          <p:nvPr/>
        </p:nvSpPr>
        <p:spPr>
          <a:xfrm>
            <a:off x="10927080" y="3785615"/>
            <a:ext cx="749808" cy="1828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D98E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10927080" y="3803904"/>
            <a:ext cx="74980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50" b="1">
                <a:solidFill>
                  <a:srgbClr val="D98E1A"/>
                </a:solidFill>
                <a:latin typeface="Helvetica Neue"/>
              </a:rPr>
              <a:t>DERIVADO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8257031" y="6153912"/>
            <a:ext cx="3419856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7A8894"/>
                </a:solidFill>
                <a:latin typeface="Helvetica Neue"/>
              </a:rPr>
              <a:t>Google Trends 5 años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8275320" y="4206240"/>
            <a:ext cx="338328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Índice bulletproof coffee 2021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8275320" y="4361688"/>
            <a:ext cx="3383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>
                <a:solidFill>
                  <a:srgbClr val="122A3A"/>
                </a:solidFill>
                <a:latin typeface="Helvetica Neue"/>
              </a:rPr>
              <a:t>3.4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8275320" y="4709159"/>
            <a:ext cx="338328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Índice 2026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8275320" y="4864607"/>
            <a:ext cx="3383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>
                <a:solidFill>
                  <a:srgbClr val="122A3A"/>
                </a:solidFill>
                <a:latin typeface="Helvetica Neue"/>
              </a:rPr>
              <a:t>0.1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8275320" y="5212079"/>
            <a:ext cx="338328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Cambio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8275320" y="5367527"/>
            <a:ext cx="3383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>
                <a:solidFill>
                  <a:srgbClr val="122A3A"/>
                </a:solidFill>
                <a:latin typeface="Helvetica Neue"/>
              </a:rPr>
              <a:t>−97%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8275320" y="5715000"/>
            <a:ext cx="338328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Anuncios de Bulletproof en MX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8275320" y="5870448"/>
            <a:ext cx="3383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>
                <a:solidFill>
                  <a:srgbClr val="122A3A"/>
                </a:solidFill>
                <a:latin typeface="Helvetica Neue"/>
              </a:rPr>
              <a:t>0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320040" y="6537960"/>
            <a:ext cx="1005840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7A8894"/>
                </a:solidFill>
                <a:latin typeface="Helvetica Neue"/>
              </a:rPr>
              <a:t>Oráculo · Foto del segmento · 15-sep-2026 · Fuentes: INEGI Censo 2020 ITER y DENUE · Euromonitor Passport (estudio Funcionales 14-sep) · Google Trends · Chedraui (VTEX), HEB, Naturecan, Amazon MX · Meta Ad Library · Residente.mx · YouTube · grados: MEDIDO · DERIVADO · JUICIO · verificación en VERIFICACION.md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11247120" y="6537960"/>
            <a:ext cx="64008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700" b="1">
                <a:solidFill>
                  <a:srgbClr val="7A8894"/>
                </a:solidFill>
                <a:latin typeface="Helvetica Neue"/>
              </a:rPr>
              <a:t>32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5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20040" y="201168"/>
            <a:ext cx="91440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>
                <a:solidFill>
                  <a:srgbClr val="7A8894"/>
                </a:solidFill>
                <a:latin typeface="Helvetica Neue"/>
              </a:rPr>
              <a:t>Café funcional · Monterrey / Los del keto /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739896" y="173736"/>
            <a:ext cx="7315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1">
                <a:solidFill>
                  <a:srgbClr val="122A3A"/>
                </a:solidFill>
                <a:latin typeface="Helvetica Neue"/>
              </a:rPr>
              <a:t>¿Qué les interesa?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692640" y="228600"/>
            <a:ext cx="219456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750" b="1">
                <a:solidFill>
                  <a:srgbClr val="7A8894"/>
                </a:solidFill>
                <a:latin typeface="Helvetica Neue"/>
              </a:rPr>
              <a:t>ORÁCULO · FOTO DEL SEGMENTO · BIA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566928"/>
            <a:ext cx="91440" cy="91440"/>
          </a:xfrm>
          <a:prstGeom prst="rect">
            <a:avLst/>
          </a:prstGeom>
          <a:solidFill>
            <a:srgbClr val="2AB0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530352"/>
            <a:ext cx="274320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Los del keto</a:t>
            </a:r>
          </a:p>
        </p:txBody>
      </p:sp>
      <p:sp>
        <p:nvSpPr>
          <p:cNvPr id="8" name="Rectangle 7"/>
          <p:cNvSpPr/>
          <p:nvPr/>
        </p:nvSpPr>
        <p:spPr>
          <a:xfrm>
            <a:off x="2377440" y="566928"/>
            <a:ext cx="91440" cy="91440"/>
          </a:xfrm>
          <a:prstGeom prst="rect">
            <a:avLst/>
          </a:prstGeom>
          <a:solidFill>
            <a:srgbClr val="B9E6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514600" y="530352"/>
            <a:ext cx="365760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baseline: Audiencia completa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20040" y="777240"/>
            <a:ext cx="11521440" cy="237744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3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84632" y="905256"/>
            <a:ext cx="1042416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122A3A"/>
                </a:solidFill>
                <a:latin typeface="Helvetica Neue"/>
              </a:rPr>
              <a:t>Afinidades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4632" y="1106424"/>
            <a:ext cx="1115568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Marcas, cuentas y lugares con los que el segmento tiene más afinidad que el baseline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0927080" y="905256"/>
            <a:ext cx="749808" cy="1828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D98E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0927080" y="923544"/>
            <a:ext cx="74980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50" b="1">
                <a:solidFill>
                  <a:srgbClr val="D98E1A"/>
                </a:solidFill>
                <a:latin typeface="Helvetica Neue"/>
              </a:rPr>
              <a:t>DERIVADO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84632" y="2953512"/>
            <a:ext cx="11192256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7A8894"/>
                </a:solidFill>
                <a:latin typeface="Helvetica Neue"/>
              </a:rPr>
              <a:t>Trends relacionadas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" y="1325880"/>
            <a:ext cx="2011680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>
                <a:solidFill>
                  <a:srgbClr val="122A3A"/>
                </a:solidFill>
                <a:latin typeface="Helvetica Neue"/>
              </a:rPr>
              <a:t>Bulletproof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2920" y="1572768"/>
            <a:ext cx="2011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1">
                <a:solidFill>
                  <a:srgbClr val="2AB09E"/>
                </a:solidFill>
                <a:latin typeface="Helvetica Neue"/>
              </a:rPr>
              <a:t>−97%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02920" y="1901952"/>
            <a:ext cx="21031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700" b="0">
                <a:solidFill>
                  <a:srgbClr val="7A8894"/>
                </a:solidFill>
                <a:latin typeface="Helvetica Neue"/>
              </a:rPr>
              <a:t>sólo Amazon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834640" y="1280160"/>
            <a:ext cx="283464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1">
                <a:solidFill>
                  <a:srgbClr val="122A3A"/>
                </a:solidFill>
                <a:latin typeface="Helvetica Neue"/>
              </a:rPr>
              <a:t>Dave Asprey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834640" y="1444751"/>
            <a:ext cx="283464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1">
                <a:solidFill>
                  <a:srgbClr val="2AB09E"/>
                </a:solidFill>
                <a:latin typeface="Helvetica Neue"/>
              </a:rPr>
              <a:t>relacionada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834640" y="1591056"/>
            <a:ext cx="28803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630" b="0">
                <a:solidFill>
                  <a:srgbClr val="7A8894"/>
                </a:solidFill>
                <a:latin typeface="Helvetica Neue"/>
              </a:rPr>
              <a:t/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852160" y="1280160"/>
            <a:ext cx="283464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1">
                <a:solidFill>
                  <a:srgbClr val="122A3A"/>
                </a:solidFill>
                <a:latin typeface="Helvetica Neue"/>
              </a:rPr>
              <a:t>MCT oil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852160" y="1444751"/>
            <a:ext cx="283464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1">
                <a:solidFill>
                  <a:srgbClr val="2AB09E"/>
                </a:solidFill>
                <a:latin typeface="Helvetica Neue"/>
              </a:rPr>
              <a:t>relacionada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852160" y="1591056"/>
            <a:ext cx="28803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630" b="0">
                <a:solidFill>
                  <a:srgbClr val="7A8894"/>
                </a:solidFill>
                <a:latin typeface="Helvetica Neue"/>
              </a:rPr>
              <a:t/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69680" y="1280160"/>
            <a:ext cx="283464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1">
                <a:solidFill>
                  <a:srgbClr val="122A3A"/>
                </a:solidFill>
                <a:latin typeface="Helvetica Neue"/>
              </a:rPr>
              <a:t>Keto coffee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869680" y="1444751"/>
            <a:ext cx="283464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1">
                <a:solidFill>
                  <a:srgbClr val="2AB09E"/>
                </a:solidFill>
                <a:latin typeface="Helvetica Neue"/>
              </a:rPr>
              <a:t>relacionada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869680" y="1591056"/>
            <a:ext cx="28803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630" b="0">
                <a:solidFill>
                  <a:srgbClr val="7A8894"/>
                </a:solidFill>
                <a:latin typeface="Helvetica Neue"/>
              </a:rPr>
              <a:t/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834640" y="1874519"/>
            <a:ext cx="283464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1">
                <a:solidFill>
                  <a:srgbClr val="122A3A"/>
                </a:solidFill>
                <a:latin typeface="Helvetica Neue"/>
              </a:rPr>
              <a:t>Amazon MX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834640" y="2039112"/>
            <a:ext cx="283464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1">
                <a:solidFill>
                  <a:srgbClr val="2AB09E"/>
                </a:solidFill>
                <a:latin typeface="Helvetica Neue"/>
              </a:rPr>
              <a:t>canal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834640" y="2185415"/>
            <a:ext cx="28803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630" b="0">
                <a:solidFill>
                  <a:srgbClr val="7A8894"/>
                </a:solidFill>
                <a:latin typeface="Helvetica Neue"/>
              </a:rPr>
              <a:t>≈ $1,218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320040" y="3291840"/>
            <a:ext cx="5669280" cy="306324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3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484632" y="3419856"/>
            <a:ext cx="457200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122A3A"/>
                </a:solidFill>
                <a:latin typeface="Helvetica Neue"/>
              </a:rPr>
              <a:t>Intereses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84632" y="3621024"/>
            <a:ext cx="530352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Índice Google Trends: último año (barra) contra hace cinco años (barra clara); relativo, no porcentaje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5074920" y="3419856"/>
            <a:ext cx="749808" cy="1828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D98E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5074920" y="3438144"/>
            <a:ext cx="74980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50" b="1">
                <a:solidFill>
                  <a:srgbClr val="D98E1A"/>
                </a:solidFill>
                <a:latin typeface="Helvetica Neue"/>
              </a:rPr>
              <a:t>DERIVADO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84632" y="6153912"/>
            <a:ext cx="5340096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7A8894"/>
                </a:solidFill>
                <a:latin typeface="Helvetica Neue"/>
              </a:rPr>
              <a:t>Google Trends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02920" y="3840480"/>
            <a:ext cx="155448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0">
                <a:solidFill>
                  <a:srgbClr val="122A3A"/>
                </a:solidFill>
                <a:latin typeface="Helvetica Neue"/>
              </a:rPr>
              <a:t>Bulletproof coffee</a:t>
            </a:r>
          </a:p>
        </p:txBody>
      </p:sp>
      <p:sp>
        <p:nvSpPr>
          <p:cNvPr id="38" name="Rectangle 37"/>
          <p:cNvSpPr/>
          <p:nvPr/>
        </p:nvSpPr>
        <p:spPr>
          <a:xfrm>
            <a:off x="2103120" y="3858768"/>
            <a:ext cx="2651760" cy="109728"/>
          </a:xfrm>
          <a:prstGeom prst="rect">
            <a:avLst/>
          </a:prstGeom>
          <a:solidFill>
            <a:srgbClr val="E3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2103120" y="3858768"/>
            <a:ext cx="18288" cy="109728"/>
          </a:xfrm>
          <a:prstGeom prst="rect">
            <a:avLst/>
          </a:prstGeom>
          <a:solidFill>
            <a:srgbClr val="2AB0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4800600" y="3831336"/>
            <a:ext cx="109728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1">
                <a:solidFill>
                  <a:srgbClr val="122A3A"/>
                </a:solidFill>
                <a:latin typeface="Helvetica Neue"/>
              </a:rPr>
              <a:t>0.1</a:t>
            </a:r>
          </a:p>
        </p:txBody>
      </p:sp>
      <p:sp>
        <p:nvSpPr>
          <p:cNvPr id="41" name="Rectangle 40"/>
          <p:cNvSpPr/>
          <p:nvPr/>
        </p:nvSpPr>
        <p:spPr>
          <a:xfrm>
            <a:off x="2103120" y="3995928"/>
            <a:ext cx="2651760" cy="82296"/>
          </a:xfrm>
          <a:prstGeom prst="rect">
            <a:avLst/>
          </a:prstGeom>
          <a:solidFill>
            <a:srgbClr val="E3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2103120" y="3995928"/>
            <a:ext cx="204444" cy="82296"/>
          </a:xfrm>
          <a:prstGeom prst="rect">
            <a:avLst/>
          </a:prstGeom>
          <a:solidFill>
            <a:srgbClr val="B9E6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4800600" y="3968496"/>
            <a:ext cx="109728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0">
                <a:solidFill>
                  <a:srgbClr val="7A8894"/>
                </a:solidFill>
                <a:latin typeface="Helvetica Neue"/>
              </a:rPr>
              <a:t>3.4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502920" y="4224528"/>
            <a:ext cx="155448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0">
                <a:solidFill>
                  <a:srgbClr val="122A3A"/>
                </a:solidFill>
                <a:latin typeface="Helvetica Neue"/>
              </a:rPr>
              <a:t>Proteína</a:t>
            </a:r>
          </a:p>
        </p:txBody>
      </p:sp>
      <p:sp>
        <p:nvSpPr>
          <p:cNvPr id="45" name="Rectangle 44"/>
          <p:cNvSpPr/>
          <p:nvPr/>
        </p:nvSpPr>
        <p:spPr>
          <a:xfrm>
            <a:off x="2103120" y="4242816"/>
            <a:ext cx="2651760" cy="109728"/>
          </a:xfrm>
          <a:prstGeom prst="rect">
            <a:avLst/>
          </a:prstGeom>
          <a:solidFill>
            <a:srgbClr val="E3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2103120" y="4242816"/>
            <a:ext cx="2651760" cy="109728"/>
          </a:xfrm>
          <a:prstGeom prst="rect">
            <a:avLst/>
          </a:prstGeom>
          <a:solidFill>
            <a:srgbClr val="2AB0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4800600" y="4215384"/>
            <a:ext cx="109728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1">
                <a:solidFill>
                  <a:srgbClr val="122A3A"/>
                </a:solidFill>
                <a:latin typeface="Helvetica Neue"/>
              </a:rPr>
              <a:t>44.1</a:t>
            </a:r>
          </a:p>
        </p:txBody>
      </p:sp>
      <p:sp>
        <p:nvSpPr>
          <p:cNvPr id="48" name="Rectangle 47"/>
          <p:cNvSpPr/>
          <p:nvPr/>
        </p:nvSpPr>
        <p:spPr>
          <a:xfrm>
            <a:off x="2103120" y="4379976"/>
            <a:ext cx="2651760" cy="82296"/>
          </a:xfrm>
          <a:prstGeom prst="rect">
            <a:avLst/>
          </a:prstGeom>
          <a:solidFill>
            <a:srgbClr val="E3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Rectangle 48"/>
          <p:cNvSpPr/>
          <p:nvPr/>
        </p:nvSpPr>
        <p:spPr>
          <a:xfrm>
            <a:off x="2103120" y="4379976"/>
            <a:ext cx="1551369" cy="82296"/>
          </a:xfrm>
          <a:prstGeom prst="rect">
            <a:avLst/>
          </a:prstGeom>
          <a:solidFill>
            <a:srgbClr val="B9E6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4800600" y="4352544"/>
            <a:ext cx="109728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0">
                <a:solidFill>
                  <a:srgbClr val="7A8894"/>
                </a:solidFill>
                <a:latin typeface="Helvetica Neue"/>
              </a:rPr>
              <a:t>25.8</a:t>
            </a:r>
          </a:p>
        </p:txBody>
      </p:sp>
      <p:sp>
        <p:nvSpPr>
          <p:cNvPr id="51" name="Rounded Rectangle 50"/>
          <p:cNvSpPr/>
          <p:nvPr/>
        </p:nvSpPr>
        <p:spPr>
          <a:xfrm>
            <a:off x="6172200" y="3291840"/>
            <a:ext cx="5669280" cy="306324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3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6336792" y="3419856"/>
            <a:ext cx="457200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122A3A"/>
                </a:solidFill>
                <a:latin typeface="Helvetica Neue"/>
              </a:rPr>
              <a:t>Qué escriben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6336792" y="3621024"/>
            <a:ext cx="530352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Consultas más buscadas y en ascenso; verbatims</a:t>
            </a:r>
          </a:p>
        </p:txBody>
      </p:sp>
      <p:sp>
        <p:nvSpPr>
          <p:cNvPr id="54" name="Rounded Rectangle 53"/>
          <p:cNvSpPr/>
          <p:nvPr/>
        </p:nvSpPr>
        <p:spPr>
          <a:xfrm>
            <a:off x="10927080" y="3419856"/>
            <a:ext cx="749808" cy="1828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D98E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10927080" y="3438144"/>
            <a:ext cx="74980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50" b="1">
                <a:solidFill>
                  <a:srgbClr val="D98E1A"/>
                </a:solidFill>
                <a:latin typeface="Helvetica Neue"/>
              </a:rPr>
              <a:t>DERIVADO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6336792" y="6153912"/>
            <a:ext cx="5340096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7A8894"/>
                </a:solidFill>
                <a:latin typeface="Helvetica Neue"/>
              </a:rPr>
              <a:t>Trends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6355080" y="3794760"/>
            <a:ext cx="265176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1">
                <a:solidFill>
                  <a:srgbClr val="7A8894"/>
                </a:solidFill>
                <a:latin typeface="Helvetica Neue"/>
              </a:rPr>
              <a:t>MÁS BUSCADAS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9098280" y="3794760"/>
            <a:ext cx="265176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1">
                <a:solidFill>
                  <a:srgbClr val="7A8894"/>
                </a:solidFill>
                <a:latin typeface="Helvetica Neue"/>
              </a:rPr>
              <a:t>EN ASCENSO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6355080" y="3986784"/>
            <a:ext cx="265176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0">
                <a:solidFill>
                  <a:srgbClr val="122A3A"/>
                </a:solidFill>
                <a:latin typeface="Helvetica Neue"/>
              </a:rPr>
              <a:t>bulletproof coffee receta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6355080" y="4206240"/>
            <a:ext cx="265176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0">
                <a:solidFill>
                  <a:srgbClr val="122A3A"/>
                </a:solidFill>
                <a:latin typeface="Helvetica Neue"/>
              </a:rPr>
              <a:t>keto coffee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6355080" y="4425696"/>
            <a:ext cx="265176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0">
                <a:solidFill>
                  <a:srgbClr val="122A3A"/>
                </a:solidFill>
                <a:latin typeface="Helvetica Neue"/>
              </a:rPr>
              <a:t>mct oil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6355080" y="4645152"/>
            <a:ext cx="265176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0">
                <a:solidFill>
                  <a:srgbClr val="122A3A"/>
                </a:solidFill>
                <a:latin typeface="Helvetica Neue"/>
              </a:rPr>
              <a:t>bulletproof coffee beneficios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9098280" y="3986784"/>
            <a:ext cx="265176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1">
                <a:solidFill>
                  <a:srgbClr val="2AB09E"/>
                </a:solidFill>
                <a:latin typeface="Helvetica Neue"/>
              </a:rPr>
              <a:t>bulletproof coffee dónde comprar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9098280" y="4206240"/>
            <a:ext cx="265176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1">
                <a:solidFill>
                  <a:srgbClr val="2AB09E"/>
                </a:solidFill>
                <a:latin typeface="Helvetica Neue"/>
              </a:rPr>
              <a:t>bulletproof coffee dave asprey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6355080" y="5440680"/>
            <a:ext cx="53035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750" b="0">
                <a:solidFill>
                  <a:srgbClr val="122A3A"/>
                </a:solidFill>
                <a:latin typeface="Helvetica Neue"/>
              </a:rPr>
              <a:t>Se busca la receta y dónde comprarlo: sin marca en anaquel.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320040" y="6537960"/>
            <a:ext cx="1005840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7A8894"/>
                </a:solidFill>
                <a:latin typeface="Helvetica Neue"/>
              </a:rPr>
              <a:t>Oráculo · Foto del segmento · 15-sep-2026 · Fuentes: INEGI Censo 2020 ITER y DENUE · Euromonitor Passport (estudio Funcionales 14-sep) · Google Trends · Chedraui (VTEX), HEB, Naturecan, Amazon MX · Meta Ad Library · Residente.mx · YouTube · grados: MEDIDO · DERIVADO · JUICIO · verificación en VERIFICACION.md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11247120" y="6537960"/>
            <a:ext cx="64008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700" b="1">
                <a:solidFill>
                  <a:srgbClr val="7A8894"/>
                </a:solidFill>
                <a:latin typeface="Helvetica Neue"/>
              </a:rPr>
              <a:t>33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5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20040" y="201168"/>
            <a:ext cx="91440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>
                <a:solidFill>
                  <a:srgbClr val="7A8894"/>
                </a:solidFill>
                <a:latin typeface="Helvetica Neue"/>
              </a:rPr>
              <a:t>Café funcional · Monterrey / Los del keto /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739896" y="173736"/>
            <a:ext cx="7315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1">
                <a:solidFill>
                  <a:srgbClr val="122A3A"/>
                </a:solidFill>
                <a:latin typeface="Helvetica Neue"/>
              </a:rPr>
              <a:t>¿Cómo ven el mundo?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692640" y="228600"/>
            <a:ext cx="219456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750" b="1">
                <a:solidFill>
                  <a:srgbClr val="7A8894"/>
                </a:solidFill>
                <a:latin typeface="Helvetica Neue"/>
              </a:rPr>
              <a:t>ORÁCULO · FOTO DEL SEGMENTO · BIA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20040" y="777240"/>
            <a:ext cx="5669280" cy="557784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3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84632" y="905256"/>
            <a:ext cx="457200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122A3A"/>
                </a:solidFill>
                <a:latin typeface="Helvetica Neue"/>
              </a:rPr>
              <a:t>Personalidad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4632" y="1106424"/>
            <a:ext cx="530352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Big Five del segmento; JUICIO derivado de textos reales, anclado a Passport Lifestyles 2025 (nacional)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074920" y="905256"/>
            <a:ext cx="749808" cy="1828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D63B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074920" y="923544"/>
            <a:ext cx="74980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50" b="1">
                <a:solidFill>
                  <a:srgbClr val="D63B3B"/>
                </a:solidFill>
                <a:latin typeface="Helvetica Neue"/>
              </a:rPr>
              <a:t>JUICIO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4632" y="6153912"/>
            <a:ext cx="5340096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7A8894"/>
                </a:solidFill>
                <a:latin typeface="Helvetica Neue"/>
              </a:rPr>
              <a:t>Trends relacionadas · lectura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1371600"/>
            <a:ext cx="16459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122A3A"/>
                </a:solidFill>
                <a:latin typeface="Helvetica Neue"/>
              </a:rPr>
              <a:t>Responsabilidad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194560" y="1426464"/>
            <a:ext cx="3108960" cy="128016"/>
          </a:xfrm>
          <a:prstGeom prst="rect">
            <a:avLst/>
          </a:prstGeom>
          <a:solidFill>
            <a:srgbClr val="E3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194560" y="1426464"/>
            <a:ext cx="2176272" cy="128016"/>
          </a:xfrm>
          <a:prstGeom prst="rect">
            <a:avLst/>
          </a:prstGeom>
          <a:solidFill>
            <a:srgbClr val="2AB0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394960" y="1371600"/>
            <a:ext cx="45720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1">
                <a:solidFill>
                  <a:srgbClr val="122A3A"/>
                </a:solidFill>
                <a:latin typeface="Helvetica Neue"/>
              </a:rPr>
              <a:t>70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" y="1609344"/>
            <a:ext cx="53949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dieta estricta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2920" y="1938528"/>
            <a:ext cx="16459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122A3A"/>
                </a:solidFill>
                <a:latin typeface="Helvetica Neue"/>
              </a:rPr>
              <a:t>Apertura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194560" y="1993392"/>
            <a:ext cx="3108960" cy="128016"/>
          </a:xfrm>
          <a:prstGeom prst="rect">
            <a:avLst/>
          </a:prstGeom>
          <a:solidFill>
            <a:srgbClr val="E3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2194560" y="1993392"/>
            <a:ext cx="2020824" cy="128016"/>
          </a:xfrm>
          <a:prstGeom prst="rect">
            <a:avLst/>
          </a:prstGeom>
          <a:solidFill>
            <a:srgbClr val="2AB0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394960" y="1938528"/>
            <a:ext cx="45720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1">
                <a:solidFill>
                  <a:srgbClr val="122A3A"/>
                </a:solidFill>
                <a:latin typeface="Helvetica Neue"/>
              </a:rPr>
              <a:t>65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2176272"/>
            <a:ext cx="53949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probó una moda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2505456"/>
            <a:ext cx="16459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122A3A"/>
                </a:solidFill>
                <a:latin typeface="Helvetica Neue"/>
              </a:rPr>
              <a:t>Extraversión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194560" y="2560320"/>
            <a:ext cx="3108960" cy="128016"/>
          </a:xfrm>
          <a:prstGeom prst="rect">
            <a:avLst/>
          </a:prstGeom>
          <a:solidFill>
            <a:srgbClr val="E3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2194560" y="2560320"/>
            <a:ext cx="1243584" cy="128016"/>
          </a:xfrm>
          <a:prstGeom prst="rect">
            <a:avLst/>
          </a:prstGeom>
          <a:solidFill>
            <a:srgbClr val="2AB0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5394960" y="2505456"/>
            <a:ext cx="45720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1">
                <a:solidFill>
                  <a:srgbClr val="122A3A"/>
                </a:solidFill>
                <a:latin typeface="Helvetica Neue"/>
              </a:rPr>
              <a:t>40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02920" y="2743200"/>
            <a:ext cx="53949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hábito individual, en casa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02920" y="3072384"/>
            <a:ext cx="16459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122A3A"/>
                </a:solidFill>
                <a:latin typeface="Helvetica Neue"/>
              </a:rPr>
              <a:t>Amabilidad</a:t>
            </a:r>
          </a:p>
        </p:txBody>
      </p:sp>
      <p:sp>
        <p:nvSpPr>
          <p:cNvPr id="28" name="Rectangle 27"/>
          <p:cNvSpPr/>
          <p:nvPr/>
        </p:nvSpPr>
        <p:spPr>
          <a:xfrm>
            <a:off x="2194560" y="3127248"/>
            <a:ext cx="3108960" cy="128016"/>
          </a:xfrm>
          <a:prstGeom prst="rect">
            <a:avLst/>
          </a:prstGeom>
          <a:solidFill>
            <a:srgbClr val="E3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2194560" y="3127248"/>
            <a:ext cx="1554480" cy="128016"/>
          </a:xfrm>
          <a:prstGeom prst="rect">
            <a:avLst/>
          </a:prstGeom>
          <a:solidFill>
            <a:srgbClr val="2AB0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5394960" y="3072384"/>
            <a:ext cx="45720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1">
                <a:solidFill>
                  <a:srgbClr val="122A3A"/>
                </a:solidFill>
                <a:latin typeface="Helvetica Neue"/>
              </a:rPr>
              <a:t>50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02920" y="3310128"/>
            <a:ext cx="53949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pocos textos: sin lectura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02920" y="3639312"/>
            <a:ext cx="16459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122A3A"/>
                </a:solidFill>
                <a:latin typeface="Helvetica Neue"/>
              </a:rPr>
              <a:t>Neuroticismo</a:t>
            </a:r>
          </a:p>
        </p:txBody>
      </p:sp>
      <p:sp>
        <p:nvSpPr>
          <p:cNvPr id="33" name="Rectangle 32"/>
          <p:cNvSpPr/>
          <p:nvPr/>
        </p:nvSpPr>
        <p:spPr>
          <a:xfrm>
            <a:off x="2194560" y="3694176"/>
            <a:ext cx="3108960" cy="128016"/>
          </a:xfrm>
          <a:prstGeom prst="rect">
            <a:avLst/>
          </a:prstGeom>
          <a:solidFill>
            <a:srgbClr val="E3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2194560" y="3694176"/>
            <a:ext cx="1709928" cy="128016"/>
          </a:xfrm>
          <a:prstGeom prst="rect">
            <a:avLst/>
          </a:prstGeom>
          <a:solidFill>
            <a:srgbClr val="2AB0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5394960" y="3639312"/>
            <a:ext cx="45720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1">
                <a:solidFill>
                  <a:srgbClr val="122A3A"/>
                </a:solidFill>
                <a:latin typeface="Helvetica Neue"/>
              </a:rPr>
              <a:t>55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02920" y="3877056"/>
            <a:ext cx="53949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preocupación por el peso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02920" y="4343400"/>
            <a:ext cx="5303520" cy="17373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900" b="0">
                <a:solidFill>
                  <a:srgbClr val="122A3A"/>
                </a:solidFill>
                <a:latin typeface="Helvetica Neue"/>
              </a:rPr>
              <a:t>El segmento que dio nombre a Bulletproof. Siguió la dieta keto, hizo el café en casa y dejó de buscarlo. Residual; no es objetivo.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6172200" y="777240"/>
            <a:ext cx="5669280" cy="26974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3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6336792" y="905256"/>
            <a:ext cx="457200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122A3A"/>
                </a:solidFill>
                <a:latin typeface="Helvetica Neue"/>
              </a:rPr>
              <a:t>Cómo hablan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336792" y="1106424"/>
            <a:ext cx="530352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Frases reales del segmento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10927080" y="905256"/>
            <a:ext cx="749808" cy="1828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D98E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10927080" y="923544"/>
            <a:ext cx="74980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50" b="1">
                <a:solidFill>
                  <a:srgbClr val="D98E1A"/>
                </a:solidFill>
                <a:latin typeface="Helvetica Neue"/>
              </a:rPr>
              <a:t>DERIVADO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336792" y="3273552"/>
            <a:ext cx="5340096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7A8894"/>
                </a:solidFill>
                <a:latin typeface="Helvetica Neue"/>
              </a:rPr>
              <a:t>Trends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355080" y="1325880"/>
            <a:ext cx="5303520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900" b="0">
                <a:solidFill>
                  <a:srgbClr val="122A3A"/>
                </a:solidFill>
                <a:latin typeface="Helvetica Neue"/>
              </a:rPr>
              <a:t>«receta» · «keto» · «mct» · «dónde comprar»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6172200" y="3611880"/>
            <a:ext cx="5669280" cy="27432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3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6336792" y="3739896"/>
            <a:ext cx="457200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122A3A"/>
                </a:solidFill>
                <a:latin typeface="Helvetica Neue"/>
              </a:rPr>
              <a:t>Palabras que no dirían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6336792" y="3941064"/>
            <a:ext cx="530352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Lo que suena a otro segmento o a agencia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10927080" y="3739896"/>
            <a:ext cx="749808" cy="1828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D63B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10927080" y="3758184"/>
            <a:ext cx="74980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50" b="1">
                <a:solidFill>
                  <a:srgbClr val="D63B3B"/>
                </a:solidFill>
                <a:latin typeface="Helvetica Neue"/>
              </a:rPr>
              <a:t>JUICIO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6336792" y="6153912"/>
            <a:ext cx="5340096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7A8894"/>
                </a:solidFill>
                <a:latin typeface="Helvetica Neue"/>
              </a:rPr>
              <a:t>Trends relacionadas · lectura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6355080" y="4160520"/>
            <a:ext cx="5303520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900" b="0">
                <a:solidFill>
                  <a:srgbClr val="122A3A"/>
                </a:solidFill>
                <a:latin typeface="Helvetica Neue"/>
              </a:rPr>
              <a:t>proteína · cold foam · gym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320040" y="6537960"/>
            <a:ext cx="1005840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7A8894"/>
                </a:solidFill>
                <a:latin typeface="Helvetica Neue"/>
              </a:rPr>
              <a:t>Oráculo · Foto del segmento · 15-sep-2026 · Fuentes: INEGI Censo 2020 ITER y DENUE · Euromonitor Passport (estudio Funcionales 14-sep) · Google Trends · Chedraui (VTEX), HEB, Naturecan, Amazon MX · Meta Ad Library · Residente.mx · YouTube · grados: MEDIDO · DERIVADO · JUICIO · verificación en VERIFICACION.md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11247120" y="6537960"/>
            <a:ext cx="64008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700" b="1">
                <a:solidFill>
                  <a:srgbClr val="7A8894"/>
                </a:solidFill>
                <a:latin typeface="Helvetica Neue"/>
              </a:rPr>
              <a:t>34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5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20040" y="201168"/>
            <a:ext cx="91440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>
                <a:solidFill>
                  <a:srgbClr val="7A8894"/>
                </a:solidFill>
                <a:latin typeface="Helvetica Neue"/>
              </a:rPr>
              <a:t>Café funcional · Monterrey / Los del keto /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739896" y="173736"/>
            <a:ext cx="7315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1">
                <a:solidFill>
                  <a:srgbClr val="122A3A"/>
                </a:solidFill>
                <a:latin typeface="Helvetica Neue"/>
              </a:rPr>
              <a:t>¿Qué los mueve?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692640" y="228600"/>
            <a:ext cx="219456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750" b="1">
                <a:solidFill>
                  <a:srgbClr val="7A8894"/>
                </a:solidFill>
                <a:latin typeface="Helvetica Neue"/>
              </a:rPr>
              <a:t>ORÁCULO · FOTO DEL SEGMENTO · BIA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20040" y="777240"/>
            <a:ext cx="5669280" cy="557784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3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84632" y="905256"/>
            <a:ext cx="457200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122A3A"/>
                </a:solidFill>
                <a:latin typeface="Helvetica Neue"/>
              </a:rPr>
              <a:t>Valores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4632" y="1106424"/>
            <a:ext cx="530352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Schwartz; lo que guía sus decisiones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074920" y="905256"/>
            <a:ext cx="749808" cy="1828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D63B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074920" y="923544"/>
            <a:ext cx="74980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50" b="1">
                <a:solidFill>
                  <a:srgbClr val="D63B3B"/>
                </a:solidFill>
                <a:latin typeface="Helvetica Neue"/>
              </a:rPr>
              <a:t>JUICIO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4632" y="6153912"/>
            <a:ext cx="5340096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7A8894"/>
                </a:solidFill>
                <a:latin typeface="Helvetica Neue"/>
              </a:rPr>
              <a:t>Trends relacionadas · lectura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1371600"/>
            <a:ext cx="53035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122A3A"/>
                </a:solidFill>
                <a:latin typeface="Helvetica Neue"/>
              </a:rPr>
              <a:t>Autodirección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1591056"/>
            <a:ext cx="5303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0">
                <a:solidFill>
                  <a:srgbClr val="7A8894"/>
                </a:solidFill>
                <a:latin typeface="Helvetica Neue"/>
              </a:rPr>
              <a:t>su dieta, su receta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1938528"/>
            <a:ext cx="53035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122A3A"/>
                </a:solidFill>
                <a:latin typeface="Helvetica Neue"/>
              </a:rPr>
              <a:t>Seguridad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2157984"/>
            <a:ext cx="5303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0">
                <a:solidFill>
                  <a:srgbClr val="7A8894"/>
                </a:solidFill>
                <a:latin typeface="Helvetica Neue"/>
              </a:rPr>
              <a:t>control del peso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" y="2505456"/>
            <a:ext cx="53035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122A3A"/>
                </a:solidFill>
                <a:latin typeface="Helvetica Neue"/>
              </a:rPr>
              <a:t>Tradición de la dieta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2920" y="2724912"/>
            <a:ext cx="5303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0">
                <a:solidFill>
                  <a:srgbClr val="7A8894"/>
                </a:solidFill>
                <a:latin typeface="Helvetica Neue"/>
              </a:rPr>
              <a:t>Asprey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02920" y="4846320"/>
            <a:ext cx="5303520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900" b="0">
                <a:solidFill>
                  <a:srgbClr val="122A3A"/>
                </a:solidFill>
                <a:latin typeface="Helvetica Neue"/>
              </a:rPr>
              <a:t>Valores · Control individual; la moda pasó.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172200" y="777240"/>
            <a:ext cx="5669280" cy="557784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3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336792" y="905256"/>
            <a:ext cx="457200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122A3A"/>
                </a:solidFill>
                <a:latin typeface="Helvetica Neue"/>
              </a:rPr>
              <a:t>Necesidades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36792" y="1106424"/>
            <a:ext cx="530352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Lo que el producto tiene que resolver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0927080" y="905256"/>
            <a:ext cx="749808" cy="1828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D63B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10927080" y="923544"/>
            <a:ext cx="74980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50" b="1">
                <a:solidFill>
                  <a:srgbClr val="D63B3B"/>
                </a:solidFill>
                <a:latin typeface="Helvetica Neue"/>
              </a:rPr>
              <a:t>JUICIO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336792" y="6153912"/>
            <a:ext cx="5340096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7A8894"/>
                </a:solidFill>
                <a:latin typeface="Helvetica Neue"/>
              </a:rPr>
              <a:t>Trends relacionadas · lectura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355080" y="1371600"/>
            <a:ext cx="53035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122A3A"/>
                </a:solidFill>
                <a:latin typeface="Helvetica Neue"/>
              </a:rPr>
              <a:t>Control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355080" y="1591056"/>
            <a:ext cx="5303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0">
                <a:solidFill>
                  <a:srgbClr val="7A8894"/>
                </a:solidFill>
                <a:latin typeface="Helvetica Neue"/>
              </a:rPr>
              <a:t>del peso y la dieta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55080" y="1938528"/>
            <a:ext cx="53035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122A3A"/>
                </a:solidFill>
                <a:latin typeface="Helvetica Neue"/>
              </a:rPr>
              <a:t>Receta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55080" y="2157984"/>
            <a:ext cx="5303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0">
                <a:solidFill>
                  <a:srgbClr val="7A8894"/>
                </a:solidFill>
                <a:latin typeface="Helvetica Neue"/>
              </a:rPr>
              <a:t>hacerlo en casa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355080" y="2505456"/>
            <a:ext cx="53035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122A3A"/>
                </a:solidFill>
                <a:latin typeface="Helvetica Neue"/>
              </a:rPr>
              <a:t>Pertenencia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355080" y="2724912"/>
            <a:ext cx="5303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0">
                <a:solidFill>
                  <a:srgbClr val="7A8894"/>
                </a:solidFill>
                <a:latin typeface="Helvetica Neue"/>
              </a:rPr>
              <a:t>a la comunidad keto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355080" y="4846320"/>
            <a:ext cx="5303520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900" b="0">
                <a:solidFill>
                  <a:srgbClr val="122A3A"/>
                </a:solidFill>
                <a:latin typeface="Helvetica Neue"/>
              </a:rPr>
              <a:t>Necesidades · Estabilidad; sin novedad que lo reactive.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20040" y="6537960"/>
            <a:ext cx="1005840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7A8894"/>
                </a:solidFill>
                <a:latin typeface="Helvetica Neue"/>
              </a:rPr>
              <a:t>Oráculo · Foto del segmento · 15-sep-2026 · Fuentes: INEGI Censo 2020 ITER y DENUE · Euromonitor Passport (estudio Funcionales 14-sep) · Google Trends · Chedraui (VTEX), HEB, Naturecan, Amazon MX · Meta Ad Library · Residente.mx · YouTube · grados: MEDIDO · DERIVADO · JUICIO · verificación en VERIFICACION.md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1247120" y="6537960"/>
            <a:ext cx="64008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700" b="1">
                <a:solidFill>
                  <a:srgbClr val="7A8894"/>
                </a:solidFill>
                <a:latin typeface="Helvetica Neue"/>
              </a:rPr>
              <a:t>35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5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20040" y="201168"/>
            <a:ext cx="91440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>
                <a:solidFill>
                  <a:srgbClr val="7A8894"/>
                </a:solidFill>
                <a:latin typeface="Helvetica Neue"/>
              </a:rPr>
              <a:t>Café funcional · Monterrey / Los del keto /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739896" y="173736"/>
            <a:ext cx="7315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1">
                <a:solidFill>
                  <a:srgbClr val="122A3A"/>
                </a:solidFill>
                <a:latin typeface="Helvetica Neue"/>
              </a:rPr>
              <a:t>¿Cuáles son sus hábitos online?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692640" y="228600"/>
            <a:ext cx="219456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750" b="1">
                <a:solidFill>
                  <a:srgbClr val="7A8894"/>
                </a:solidFill>
                <a:latin typeface="Helvetica Neue"/>
              </a:rPr>
              <a:t>ORÁCULO · FOTO DEL SEGMENTO · BIA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566928"/>
            <a:ext cx="91440" cy="91440"/>
          </a:xfrm>
          <a:prstGeom prst="rect">
            <a:avLst/>
          </a:prstGeom>
          <a:solidFill>
            <a:srgbClr val="2AB0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530352"/>
            <a:ext cx="274320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Los del keto</a:t>
            </a:r>
          </a:p>
        </p:txBody>
      </p:sp>
      <p:sp>
        <p:nvSpPr>
          <p:cNvPr id="8" name="Rectangle 7"/>
          <p:cNvSpPr/>
          <p:nvPr/>
        </p:nvSpPr>
        <p:spPr>
          <a:xfrm>
            <a:off x="2377440" y="566928"/>
            <a:ext cx="91440" cy="91440"/>
          </a:xfrm>
          <a:prstGeom prst="rect">
            <a:avLst/>
          </a:prstGeom>
          <a:solidFill>
            <a:srgbClr val="B9E6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514600" y="530352"/>
            <a:ext cx="365760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baseline: Audiencia completa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20040" y="777240"/>
            <a:ext cx="5669280" cy="22860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3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84632" y="905256"/>
            <a:ext cx="457200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122A3A"/>
                </a:solidFill>
                <a:latin typeface="Helvetica Neue"/>
              </a:rPr>
              <a:t>Dispositivo y conexión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4632" y="1106424"/>
            <a:ext cx="530352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Hogares con celular, internet, computadora, TV de paga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74920" y="905256"/>
            <a:ext cx="749808" cy="1828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1E9E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074920" y="923544"/>
            <a:ext cx="74980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50" b="1">
                <a:solidFill>
                  <a:srgbClr val="1E9E5A"/>
                </a:solidFill>
                <a:latin typeface="Helvetica Neue"/>
              </a:rPr>
              <a:t>MEDIDO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84632" y="2862072"/>
            <a:ext cx="5340096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7A8894"/>
                </a:solidFill>
                <a:latin typeface="Helvetica Neue"/>
              </a:rPr>
              <a:t>Censo 2020, 7 municipios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" y="1325880"/>
            <a:ext cx="155448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0">
                <a:solidFill>
                  <a:srgbClr val="122A3A"/>
                </a:solidFill>
                <a:latin typeface="Helvetica Neue"/>
              </a:rPr>
              <a:t>Celular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103120" y="1344168"/>
            <a:ext cx="2651760" cy="109728"/>
          </a:xfrm>
          <a:prstGeom prst="rect">
            <a:avLst/>
          </a:prstGeom>
          <a:solidFill>
            <a:srgbClr val="E3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2103120" y="1344168"/>
            <a:ext cx="2460833" cy="109728"/>
          </a:xfrm>
          <a:prstGeom prst="rect">
            <a:avLst/>
          </a:prstGeom>
          <a:solidFill>
            <a:srgbClr val="2AB0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4800600" y="1316736"/>
            <a:ext cx="109728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1">
                <a:solidFill>
                  <a:srgbClr val="122A3A"/>
                </a:solidFill>
                <a:latin typeface="Helvetica Neue"/>
              </a:rPr>
              <a:t>92.8%</a:t>
            </a:r>
          </a:p>
        </p:txBody>
      </p:sp>
      <p:sp>
        <p:nvSpPr>
          <p:cNvPr id="20" name="Rectangle 19"/>
          <p:cNvSpPr/>
          <p:nvPr/>
        </p:nvSpPr>
        <p:spPr>
          <a:xfrm>
            <a:off x="2103120" y="1481328"/>
            <a:ext cx="2651760" cy="82296"/>
          </a:xfrm>
          <a:prstGeom prst="rect">
            <a:avLst/>
          </a:prstGeom>
          <a:solidFill>
            <a:srgbClr val="E3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2103120" y="1481328"/>
            <a:ext cx="2317638" cy="82296"/>
          </a:xfrm>
          <a:prstGeom prst="rect">
            <a:avLst/>
          </a:prstGeom>
          <a:solidFill>
            <a:srgbClr val="B9E6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4800600" y="1453895"/>
            <a:ext cx="109728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0">
                <a:solidFill>
                  <a:srgbClr val="7A8894"/>
                </a:solidFill>
                <a:latin typeface="Helvetica Neue"/>
              </a:rPr>
              <a:t>87.4%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02920" y="1709928"/>
            <a:ext cx="155448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0">
                <a:solidFill>
                  <a:srgbClr val="122A3A"/>
                </a:solidFill>
                <a:latin typeface="Helvetica Neue"/>
              </a:rPr>
              <a:t>Internet</a:t>
            </a:r>
          </a:p>
        </p:txBody>
      </p:sp>
      <p:sp>
        <p:nvSpPr>
          <p:cNvPr id="24" name="Rectangle 23"/>
          <p:cNvSpPr/>
          <p:nvPr/>
        </p:nvSpPr>
        <p:spPr>
          <a:xfrm>
            <a:off x="2103120" y="1728216"/>
            <a:ext cx="2651760" cy="109728"/>
          </a:xfrm>
          <a:prstGeom prst="rect">
            <a:avLst/>
          </a:prstGeom>
          <a:solidFill>
            <a:srgbClr val="E3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2103120" y="1728216"/>
            <a:ext cx="2073676" cy="109728"/>
          </a:xfrm>
          <a:prstGeom prst="rect">
            <a:avLst/>
          </a:prstGeom>
          <a:solidFill>
            <a:srgbClr val="2AB0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800600" y="1700784"/>
            <a:ext cx="109728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1">
                <a:solidFill>
                  <a:srgbClr val="122A3A"/>
                </a:solidFill>
                <a:latin typeface="Helvetica Neue"/>
              </a:rPr>
              <a:t>78.2%</a:t>
            </a:r>
          </a:p>
        </p:txBody>
      </p:sp>
      <p:sp>
        <p:nvSpPr>
          <p:cNvPr id="27" name="Rectangle 26"/>
          <p:cNvSpPr/>
          <p:nvPr/>
        </p:nvSpPr>
        <p:spPr>
          <a:xfrm>
            <a:off x="2103120" y="1865376"/>
            <a:ext cx="2651760" cy="82296"/>
          </a:xfrm>
          <a:prstGeom prst="rect">
            <a:avLst/>
          </a:prstGeom>
          <a:solidFill>
            <a:srgbClr val="E3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2103120" y="1865376"/>
            <a:ext cx="1378915" cy="82296"/>
          </a:xfrm>
          <a:prstGeom prst="rect">
            <a:avLst/>
          </a:prstGeom>
          <a:solidFill>
            <a:srgbClr val="B9E6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800600" y="1837943"/>
            <a:ext cx="109728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0">
                <a:solidFill>
                  <a:srgbClr val="7A8894"/>
                </a:solidFill>
                <a:latin typeface="Helvetica Neue"/>
              </a:rPr>
              <a:t>52.0%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172200" y="777240"/>
            <a:ext cx="5669280" cy="22860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3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336792" y="905256"/>
            <a:ext cx="457200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122A3A"/>
                </a:solidFill>
                <a:latin typeface="Helvetica Neue"/>
              </a:rPr>
              <a:t>Dónde se descubre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336792" y="1106424"/>
            <a:ext cx="530352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Canales por los que llega el segmento al producto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10927080" y="905256"/>
            <a:ext cx="749808" cy="1828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D98E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10927080" y="923544"/>
            <a:ext cx="74980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50" b="1">
                <a:solidFill>
                  <a:srgbClr val="D98E1A"/>
                </a:solidFill>
                <a:latin typeface="Helvetica Neue"/>
              </a:rPr>
              <a:t>DERIVADO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336792" y="2862072"/>
            <a:ext cx="5340096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7A8894"/>
                </a:solidFill>
                <a:latin typeface="Helvetica Neue"/>
              </a:rPr>
              <a:t>Trends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355080" y="1325880"/>
            <a:ext cx="530352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1">
                <a:solidFill>
                  <a:srgbClr val="122A3A"/>
                </a:solidFill>
                <a:latin typeface="Helvetica Neue"/>
              </a:rPr>
              <a:t>YouTube recetas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355080" y="1490472"/>
            <a:ext cx="530352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bulletproof coffee receta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355080" y="1709928"/>
            <a:ext cx="530352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1">
                <a:solidFill>
                  <a:srgbClr val="122A3A"/>
                </a:solidFill>
                <a:latin typeface="Helvetica Neue"/>
              </a:rPr>
              <a:t>Amazon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355080" y="1874519"/>
            <a:ext cx="530352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dónde comprar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320040" y="3200400"/>
            <a:ext cx="5669280" cy="31546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3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484632" y="3328416"/>
            <a:ext cx="457200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122A3A"/>
                </a:solidFill>
                <a:latin typeface="Helvetica Neue"/>
              </a:rPr>
              <a:t>Días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484632" y="3529584"/>
            <a:ext cx="530352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Cuándo consume o busca en la semana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5074920" y="3328416"/>
            <a:ext cx="749808" cy="1828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D63B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5074920" y="3346704"/>
            <a:ext cx="74980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50" b="1">
                <a:solidFill>
                  <a:srgbClr val="D63B3B"/>
                </a:solidFill>
                <a:latin typeface="Helvetica Neue"/>
              </a:rPr>
              <a:t>JUICIO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484632" y="6153912"/>
            <a:ext cx="5340096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7A8894"/>
                </a:solidFill>
                <a:latin typeface="Helvetica Neue"/>
              </a:rPr>
              <a:t>lectura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02920" y="3749039"/>
            <a:ext cx="53035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122A3A"/>
                </a:solidFill>
                <a:latin typeface="Helvetica Neue"/>
              </a:rPr>
              <a:t>Diario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02920" y="3968496"/>
            <a:ext cx="5303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0">
                <a:solidFill>
                  <a:srgbClr val="7A8894"/>
                </a:solidFill>
                <a:latin typeface="Helvetica Neue"/>
              </a:rPr>
              <a:t>en casa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6172200" y="3200400"/>
            <a:ext cx="5669280" cy="31546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3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6336792" y="3328416"/>
            <a:ext cx="457200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122A3A"/>
                </a:solidFill>
                <a:latin typeface="Helvetica Neue"/>
              </a:rPr>
              <a:t>Horas y calendario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6336792" y="3529584"/>
            <a:ext cx="530352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Momentos del día y del año</a:t>
            </a:r>
          </a:p>
        </p:txBody>
      </p:sp>
      <p:sp>
        <p:nvSpPr>
          <p:cNvPr id="51" name="Rounded Rectangle 50"/>
          <p:cNvSpPr/>
          <p:nvPr/>
        </p:nvSpPr>
        <p:spPr>
          <a:xfrm>
            <a:off x="10927080" y="3328416"/>
            <a:ext cx="749808" cy="1828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D63B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10927080" y="3346704"/>
            <a:ext cx="74980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50" b="1">
                <a:solidFill>
                  <a:srgbClr val="D63B3B"/>
                </a:solidFill>
                <a:latin typeface="Helvetica Neue"/>
              </a:rPr>
              <a:t>JUICIO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6336792" y="6153912"/>
            <a:ext cx="5340096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7A8894"/>
                </a:solidFill>
                <a:latin typeface="Helvetica Neue"/>
              </a:rPr>
              <a:t>lectura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6355080" y="3749039"/>
            <a:ext cx="53035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122A3A"/>
                </a:solidFill>
                <a:latin typeface="Helvetica Neue"/>
              </a:rPr>
              <a:t>Mañana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6355080" y="3968496"/>
            <a:ext cx="5303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0">
                <a:solidFill>
                  <a:srgbClr val="7A8894"/>
                </a:solidFill>
                <a:latin typeface="Helvetica Neue"/>
              </a:rPr>
              <a:t>desayuno keto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320040" y="6537960"/>
            <a:ext cx="1005840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7A8894"/>
                </a:solidFill>
                <a:latin typeface="Helvetica Neue"/>
              </a:rPr>
              <a:t>Oráculo · Foto del segmento · 15-sep-2026 · Fuentes: INEGI Censo 2020 ITER y DENUE · Euromonitor Passport (estudio Funcionales 14-sep) · Google Trends · Chedraui (VTEX), HEB, Naturecan, Amazon MX · Meta Ad Library · Residente.mx · YouTube · grados: MEDIDO · DERIVADO · JUICIO · verificación en VERIFICACION.md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11247120" y="6537960"/>
            <a:ext cx="64008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700" b="1">
                <a:solidFill>
                  <a:srgbClr val="7A8894"/>
                </a:solidFill>
                <a:latin typeface="Helvetica Neue"/>
              </a:rPr>
              <a:t>36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5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20040" y="201168"/>
            <a:ext cx="91440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>
                <a:solidFill>
                  <a:srgbClr val="7A8894"/>
                </a:solidFill>
                <a:latin typeface="Helvetica Neue"/>
              </a:rPr>
              <a:t>Café funcional · Monterrey /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74036" y="173736"/>
            <a:ext cx="7315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1">
                <a:solidFill>
                  <a:srgbClr val="122A3A"/>
                </a:solidFill>
                <a:latin typeface="Helvetica Neue"/>
              </a:rPr>
              <a:t>Lo que esta foto no puede afirmar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692640" y="228600"/>
            <a:ext cx="219456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750" b="1">
                <a:solidFill>
                  <a:srgbClr val="7A8894"/>
                </a:solidFill>
                <a:latin typeface="Helvetica Neue"/>
              </a:rPr>
              <a:t>ORÁCULO · FOTO DEL SEGMENTO · BIA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20040" y="777240"/>
            <a:ext cx="5669280" cy="557784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3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84632" y="905256"/>
            <a:ext cx="457200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122A3A"/>
                </a:solidFill>
                <a:latin typeface="Helvetica Neue"/>
              </a:rPr>
              <a:t>Huecos declarados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4632" y="1106424"/>
            <a:ext cx="530352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Lo que Audiense mide y aquí no hay fuente, o lo que ninguna fuente mide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074920" y="905256"/>
            <a:ext cx="749808" cy="1828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D63B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074920" y="923544"/>
            <a:ext cx="74980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50" b="1">
                <a:solidFill>
                  <a:srgbClr val="D63B3B"/>
                </a:solidFill>
                <a:latin typeface="Helvetica Neue"/>
              </a:rPr>
              <a:t>JUICIO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" y="1371600"/>
            <a:ext cx="530352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850" b="0">
                <a:solidFill>
                  <a:srgbClr val="122A3A"/>
                </a:solidFill>
                <a:latin typeface="Helvetica Neue"/>
              </a:rPr>
              <a:t>•  Tamaño real del café con proteína en anaquel: el SOM de USD 110 M es 95% soluble con claim.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1938528"/>
            <a:ext cx="530352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850" b="0">
                <a:solidFill>
                  <a:srgbClr val="122A3A"/>
                </a:solidFill>
                <a:latin typeface="Helvetica Neue"/>
              </a:rPr>
              <a:t>•  % de regios que hace ejercicio o toma suplementos: Passport sin sesión al momento de la foto.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2505456"/>
            <a:ext cx="530352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850" b="0">
                <a:solidFill>
                  <a:srgbClr val="122A3A"/>
                </a:solidFill>
                <a:latin typeface="Helvetica Neue"/>
              </a:rPr>
              <a:t>•  25-40 exacto: el censo corta 25-59.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3072384"/>
            <a:ext cx="530352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850" b="0">
                <a:solidFill>
                  <a:srgbClr val="122A3A"/>
                </a:solidFill>
                <a:latin typeface="Helvetica Neue"/>
              </a:rPr>
              <a:t>•  Precios de Kali y Panhelia (Uber Eats bloquea).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3639312"/>
            <a:ext cx="530352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850" b="0">
                <a:solidFill>
                  <a:srgbClr val="122A3A"/>
                </a:solidFill>
                <a:latin typeface="Helvetica Neue"/>
              </a:rPr>
              <a:t>•  Sexo del comprador de café funcional.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" y="4206240"/>
            <a:ext cx="530352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850" b="0">
                <a:solidFill>
                  <a:srgbClr val="122A3A"/>
                </a:solidFill>
                <a:latin typeface="Helvetica Neue"/>
              </a:rPr>
              <a:t>•  A quién siguen en redes (grafo de X): sólo con Audiense.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2920" y="4773168"/>
            <a:ext cx="530352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850" b="0">
                <a:solidFill>
                  <a:srgbClr val="122A3A"/>
                </a:solidFill>
                <a:latin typeface="Helvetica Neue"/>
              </a:rPr>
              <a:t>•  Día y hora de actividad online: lectura, no medición.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02920" y="5340096"/>
            <a:ext cx="530352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850" b="0">
                <a:solidFill>
                  <a:srgbClr val="122A3A"/>
                </a:solidFill>
                <a:latin typeface="Helvetica Neue"/>
              </a:rPr>
              <a:t>•  Ventas de Bulletproof en México.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172200" y="777240"/>
            <a:ext cx="5669280" cy="557784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3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336792" y="905256"/>
            <a:ext cx="457200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122A3A"/>
                </a:solidFill>
                <a:latin typeface="Helvetica Neue"/>
              </a:rPr>
              <a:t>Cómo se verifica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36792" y="1106424"/>
            <a:ext cx="530352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7A8894"/>
                </a:solidFill>
                <a:latin typeface="Helvetica Neue"/>
              </a:rPr>
              <a:t>Cada cifra MEDIDA tiene fuente, liga o fila y comando en VERIFICACION.md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0927080" y="905256"/>
            <a:ext cx="749808" cy="1828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1E9E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10927080" y="923544"/>
            <a:ext cx="74980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50" b="1">
                <a:solidFill>
                  <a:srgbClr val="1E9E5A"/>
                </a:solidFill>
                <a:latin typeface="Helvetica Neue"/>
              </a:rPr>
              <a:t>MEDIDO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355080" y="1371600"/>
            <a:ext cx="530352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850" b="0">
                <a:solidFill>
                  <a:srgbClr val="122A3A"/>
                </a:solidFill>
                <a:latin typeface="Helvetica Neue"/>
              </a:rPr>
              <a:t>•  Censo: zip ITER de Nuevo León, fila «Total del Municipio», comando censo_inegi.py por municipio.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355080" y="1938528"/>
            <a:ext cx="530352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850" b="0">
                <a:solidFill>
                  <a:srgbClr val="122A3A"/>
                </a:solidFill>
                <a:latin typeface="Helvetica Neue"/>
              </a:rPr>
              <a:t>•  Trends: tendencias.py --geo MX --terms … 5 años; archivos trends-5y-b/c.json.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355080" y="2505456"/>
            <a:ext cx="530352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850" b="0">
                <a:solidFill>
                  <a:srgbClr val="122A3A"/>
                </a:solidFill>
                <a:latin typeface="Helvetica Neue"/>
              </a:rPr>
              <a:t>•  DENUE: API BuscarEntidad por término, municipio por CLEE.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55080" y="3072384"/>
            <a:ext cx="530352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850" b="0">
                <a:solidFill>
                  <a:srgbClr val="122A3A"/>
                </a:solidFill>
                <a:latin typeface="Helvetica Neue"/>
              </a:rPr>
              <a:t>•  Anaquel: ficha VTEX de cada producto con liga y precio del día; HEB y Naturecan con URL.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55080" y="3639312"/>
            <a:ext cx="530352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850" b="0">
                <a:solidFill>
                  <a:srgbClr val="122A3A"/>
                </a:solidFill>
                <a:latin typeface="Helvetica Neue"/>
              </a:rPr>
              <a:t>•  Ad Library: snapshot de cada anuncio citado.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355080" y="4206240"/>
            <a:ext cx="530352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850" b="0">
                <a:solidFill>
                  <a:srgbClr val="122A3A"/>
                </a:solidFill>
                <a:latin typeface="Helvetica Neue"/>
              </a:rPr>
              <a:t>•  YouTube: id del video y JSON de comentarios (p_aDC9_KzPSYo.info.json).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355080" y="4773168"/>
            <a:ext cx="530352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850" b="0">
                <a:solidFill>
                  <a:srgbClr val="122A3A"/>
                </a:solidFill>
                <a:latin typeface="Helvetica Neue"/>
              </a:rPr>
              <a:t>•  Passport: estudio Funcionales 14-sep-2026, medida y fecha.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355080" y="5340096"/>
            <a:ext cx="530352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850" b="0">
                <a:solidFill>
                  <a:srgbClr val="122A3A"/>
                </a:solidFill>
                <a:latin typeface="Helvetica Neue"/>
              </a:rPr>
              <a:t>•  Auditoría CEO/CFO: 15 correcciones aplicadas (AUDIT-CEO-CFO-FOTO-MTY.md).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20040" y="6537960"/>
            <a:ext cx="1005840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7A8894"/>
                </a:solidFill>
                <a:latin typeface="Helvetica Neue"/>
              </a:rPr>
              <a:t>Oráculo · Foto del segmento · 15-sep-2026 · Fuentes: INEGI Censo 2020 ITER y DENUE · Euromonitor Passport (estudio Funcionales 14-sep) · Google Trends · Chedraui (VTEX), HEB, Naturecan, Amazon MX · Meta Ad Library · Residente.mx · YouTube · grados: MEDIDO · DERIVADO · JUICIO · verificación en VERIFICACION.md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1247120" y="6537960"/>
            <a:ext cx="64008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700" b="1">
                <a:solidFill>
                  <a:srgbClr val="7A8894"/>
                </a:solidFill>
                <a:latin typeface="Helvetica Neue"/>
              </a:rPr>
              <a:t>37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