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FOTO DEL SEGMENTO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i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331720"/>
            <a:ext cx="6766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spc="300">
                <a:solidFill>
                  <a:srgbClr val="8FC1FF"/>
                </a:solidFill>
                <a:latin typeface="Montserrat"/>
              </a:rPr>
              <a:t>FOTOGRAFÍA DEL SEGMENTO · BIA COFFEE HUB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51760"/>
            <a:ext cx="71323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Georgia"/>
              </a:rPr>
              <a:t>Quién toma café funcional
en Monterrey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931920"/>
            <a:ext cx="6766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spc="300">
                <a:solidFill>
                  <a:srgbClr val="9FB4DA"/>
                </a:solidFill>
                <a:latin typeface="Montserrat"/>
              </a:rPr>
              <a:t>25-40 · GYM · PROTEÍNA · CREATINA · BULLETPROOF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40740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617720"/>
            <a:ext cx="512064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Cuántos son, dónde crece el interés, qué compran y a qué precio, quién les habla, cómo piensan y con qué entra BIA. Cada dato con su grado: MEDIDO, DERIVADO o JUICIO.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35607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35607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04288" y="562356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04288" y="564184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INEGI Censo 2020 (ITER) y DENUE · Euromonitor Passport (estudio Funcionales, 14-sep-2026) · Google Trends · fichas Chedraui, HEB, Naturecan · Meta Ad Library · Residente.mx · YouTube · 15 de septiembre de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23" name="Picture 22" descr="powering-grow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CUÁNTOS SON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3.8 millones en siete municipios; </a:t>
            </a:r>
            <a:r>
              <a:rPr sz="2400" b="1">
                <a:solidFill>
                  <a:srgbClr val="8FC1FF"/>
                </a:solidFill>
                <a:latin typeface="Georgia"/>
              </a:rPr>
              <a:t>1.8 M de 25 a 59 años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Siete municipios medidos (Censo 2020); el prorrateo usa la ZMM completa de 18 municipios (5.34 M) y se da también para los siete.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45720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POBLACIÓN, ESCOLARIDAD E INTERNET POR MUNICIPIO  ·  CENSO 2020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2648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19456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Monterrey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65960" y="222199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965960" y="2221991"/>
            <a:ext cx="2743200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218541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1.14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220370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11.47 años · 77.6%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468879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Apodaca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965960" y="249631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965960" y="2496311"/>
            <a:ext cx="1575521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00600" y="245973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0.66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32120" y="247802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11.35 años · 81.2%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274320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Guadalupe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965960" y="2770632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965960" y="2770632"/>
            <a:ext cx="1543551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273405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0.64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2120" y="2752344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11.08 años · 77.8%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01752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Escobedo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965960" y="304495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965960" y="3044951"/>
            <a:ext cx="1154917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00600" y="300837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0.48 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32120" y="302666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10.45 años · 70.6%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3291839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San Nicolás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965960" y="331927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965960" y="3319271"/>
            <a:ext cx="989282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00600" y="328269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0.41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32120" y="330098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11.92 años · 83.1%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356616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Santa Catarina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65960" y="359359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1965960" y="3593591"/>
            <a:ext cx="735176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00600" y="3557016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0.31 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32120" y="357530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10.66 años · 76.1%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3840479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Montserrat"/>
              </a:rPr>
              <a:t>San Pedro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65960" y="3867911"/>
            <a:ext cx="2743200" cy="12801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1965960" y="3867911"/>
            <a:ext cx="317207" cy="12801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800600" y="3831335"/>
            <a:ext cx="7315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ontserrat"/>
              </a:rPr>
              <a:t>0.13 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32120" y="3849623"/>
            <a:ext cx="13716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C1FF"/>
                </a:solidFill>
                <a:latin typeface="Montserrat"/>
              </a:rPr>
              <a:t>13.16 años · 86.9%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5800" y="4133087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85800" y="4206240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18+ AÑOS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5800" y="4334256"/>
            <a:ext cx="1463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8FC1FF"/>
                </a:solidFill>
                <a:latin typeface="Montserrat"/>
              </a:rPr>
              <a:t>2.78 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4590288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74% de la población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258568" y="4206240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18-24 AÑOS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258568" y="4334256"/>
            <a:ext cx="1463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4A88FA"/>
                </a:solidFill>
                <a:latin typeface="Montserrat"/>
              </a:rPr>
              <a:t>457 k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258568" y="4590288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12% de la población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31335" y="4206240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25-59 AÑOS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831335" y="4334256"/>
            <a:ext cx="1463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8FC1FF"/>
                </a:solidFill>
                <a:latin typeface="Montserrat"/>
              </a:rPr>
              <a:t>1.81 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31335" y="4590288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48% de la población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04104" y="4206240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60+ AÑOS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04104" y="4334256"/>
            <a:ext cx="14630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9FB4DA"/>
                </a:solidFill>
                <a:latin typeface="Montserrat"/>
              </a:rPr>
              <a:t>513 k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04104" y="4590288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14% de la población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▥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USD 4.6–5.5 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Café funcional en la ZMM (anaquel)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ZMM de 18 municipios = 4.2% del país sobre el SOM nacional de USD 110 M (Passport), ×1–1.19 por sobreíndice de gimnasio. Sólo los siete medidos: USD 3.3–3.9 M. Ese SOM es 95% soluble con claim: el café con proteína en anaquel hoy mide ≈ 0.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0927080" y="18105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0927080" y="18288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USD 7–9 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Proteína de suero en la ZMM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173 M en México 2025 (Mordor, externo), prorrateo por población; la deportiva (52%) ≈ USD 3.8–4.5 M. Entre 1.5 y 2 veces el café funcional prorrateado: la demanda ya paga por proteína.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927080" y="285292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10927080" y="287121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1,574 gyms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Centros de acondicionamiento físico en Nuevo León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DENUE, estado completo: 833 en los cuatro municipios listados (Monterrey 411, Guadalupe 194, San Nicolás 142, San Pedro 86). Cafeterías: 3,731 en el estado.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10927080" y="3895344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10927080" y="3913631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San Pedro es otra plaza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13.2 años de escolaridad y 87% de hogares con internet: ahí nace el cold foam proteico.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25-40 no se mide solo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censo corta 25-59 (1.81 M); 25-40 es la mayor parte y se declara como lectura.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proteína ya tiene mercado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USD 7–9 M en polvo contra USD 5 M de café funcional soluble: el café con proteína entra a una compra que ya existe.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Universo grande y escolarizado;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el dinero ya está en la proteína, no todavía en el café.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INEGI Censo 2020 ITER por municipio (POBTOT, P_18YMAS, P_18A24, P_60YMAS, GRAPROES, VPH_INTER); 25-59 = 18+ − 18-24 − 60+ · Passport: café funcional MX SOM USD 110 M (estudio Funcionales 14-sep-2026) · ZMM 18 municipios 5.34 M hab. (INEGI 2020) / 126.0 M (Censo 2020 nacional) · sobreíndice: Google Trends «gimnasio» NL 42 vs media 35.3 · proteína de suero MX 2025 USD 173.3 M: Mordor Intelligence (externo) · DENUE 2026 por término «acondicionamiento» y «cafetería»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15" name="Picture 11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DÓNDE Y CUÁNDO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La palabra es «proteína», no «bulletproof»: </a:t>
            </a:r>
            <a:r>
              <a:rPr sz="2400" b="1">
                <a:solidFill>
                  <a:srgbClr val="8FC1FF"/>
                </a:solidFill>
                <a:latin typeface="Georgia"/>
              </a:rPr>
              <a:t>+71% en cinco años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Google Trends México, cinco años: proteína, creatina y gimnasio suben; bulletproof coffee se apagó; «café con proteína» acaba de nacer.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42062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BÚSQUEDA · MÉXICO · MEDIA DEL ÚLTIMO AÑO · DOS CONSULTAS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8348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8348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249424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Creatina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2432304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hace 5 años 58.8 · +25%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40280" y="2276856"/>
            <a:ext cx="274320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240280" y="2276856"/>
            <a:ext cx="2743200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74920" y="223113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73.3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51760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Gimnasio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834640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hace 5 años 47.9 · +10%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40280" y="2679191"/>
            <a:ext cx="274320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240280" y="2679191"/>
            <a:ext cx="1968517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74920" y="2633472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52.6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054096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Proteína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3236976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hace 5 años 25.8 · +71%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240280" y="3081527"/>
            <a:ext cx="274320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240280" y="3081527"/>
            <a:ext cx="1650410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C6DFFF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4920" y="303580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8FC1FF"/>
                </a:solidFill>
                <a:latin typeface="Montserrat"/>
              </a:rPr>
              <a:t>44.1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456432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Café con proteína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3639312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hace 5 años 0.0 · nace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240280" y="3483864"/>
            <a:ext cx="274320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2240280" y="3483864"/>
            <a:ext cx="63621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74920" y="3438144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4A88FA"/>
                </a:solidFill>
                <a:latin typeface="Montserrat"/>
              </a:rPr>
              <a:t>1.7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3858768"/>
            <a:ext cx="1371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Bulletproof coffee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4041648"/>
            <a:ext cx="14630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hace 5 años 3.4 · -97%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240280" y="3886200"/>
            <a:ext cx="2743200" cy="201168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2240280" y="3886200"/>
            <a:ext cx="45720" cy="201168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74920" y="3840480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E03030"/>
                </a:solidFill>
                <a:latin typeface="Montserrat"/>
              </a:rPr>
              <a:t>0.1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5800" y="4279392"/>
            <a:ext cx="5074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4352544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60" b="0">
                <a:solidFill>
                  <a:srgbClr val="CFDCF2"/>
                </a:solidFill>
                <a:latin typeface="Montserrat"/>
              </a:rPr>
              <a:t>Los tres primeros salen de una consulta y los dos últimos de otra: las escalas no son comparables entre bloques, sólo el cambio en el tiempo. Nuevo León busca «gimnasio» 42 contra 35 del país (×1.19), empatado con CDMX; en creatina empata con el país. </a:t>
            </a:r>
            <a:r>
              <a:rPr sz="760" b="1">
                <a:solidFill>
                  <a:srgbClr val="E03030"/>
                </a:solidFill>
                <a:latin typeface="Montserrat"/>
              </a:rPr>
              <a:t>Bulletproof pasó de 3.4 a 0.1.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199632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28232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QUÉ ESCRIBEN · 5 AÑOS · MÉXICO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74420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74420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28232" y="2157984"/>
            <a:ext cx="24688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PROTEÍNA · MÁS BUSCADAS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8232" y="232257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qué es proteína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8232" y="250545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proteína whey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8232" y="268833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proteína para qué sirve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28232" y="287121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proteínas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98280" y="2157984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PROTEÍNA · EN ASCENSO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98280" y="232257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8FC1FF"/>
                </a:solidFill>
                <a:latin typeface="Montserrat"/>
              </a:rPr>
              <a:t>«habits proteina»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98280" y="250545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8FC1FF"/>
                </a:solidFill>
                <a:latin typeface="Montserrat"/>
              </a:rPr>
              <a:t>«creatina birdman»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98280" y="268833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8FC1FF"/>
                </a:solidFill>
                <a:latin typeface="Montserrat"/>
              </a:rPr>
              <a:t>«creatina birdman costco»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98280" y="2871216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8FC1FF"/>
                </a:solidFill>
                <a:latin typeface="Montserrat"/>
              </a:rPr>
              <a:t>«cuánta proteína debo consumir»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428232" y="3127248"/>
            <a:ext cx="5074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28232" y="3200400"/>
            <a:ext cx="24688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BULLETPROOF · MÁS BUSCADAS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28232" y="3364992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bulletproof coffee receta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28232" y="3547872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keto coffee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28232" y="3730752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mct oil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28232" y="3913632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FFFFFF"/>
                </a:solidFill>
                <a:latin typeface="Montserrat"/>
              </a:rPr>
              <a:t>bulletproof coffee dónde comprar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98280" y="320040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200">
                <a:solidFill>
                  <a:srgbClr val="8FA8D4"/>
                </a:solidFill>
                <a:latin typeface="Montserrat"/>
              </a:rPr>
              <a:t>LECTURA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98280" y="3364992"/>
            <a:ext cx="25603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30" b="0">
                <a:solidFill>
                  <a:srgbClr val="9FB4DA"/>
                </a:solidFill>
                <a:latin typeface="Montserrat"/>
              </a:rPr>
              <a:t>Se busca la receta y dónde comprarlo: sin marca en anaquel. Las marcas que suben son de proteína local (Habits, Birdman) y el canal que sube es Costco.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428232" y="431596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00" b="0">
                <a:solidFill>
                  <a:srgbClr val="8FA8D4"/>
                </a:solidFill>
                <a:latin typeface="Montserrat"/>
              </a:rPr>
              <a:t>«Café con proteína» nace en 2025-26 (0 → 1.7); Nuevo León 22 contra 53 del país: por debajo, con muestra rala, no concluyente. Todavía no es una búsqueda, es un pedido en la barra.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Proteína es la puerta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Se busca «qué es» y «cuánta debo consumir»: consumidor en fase de aprender, igual que en vermut.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Bulletproof no es la palabra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−97% en cinco años y cero anuncios en México: la marca de BIA tendría que entrar por «proteína» y «creatina», no por keto.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Nuevo León sobreíndexa gym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×1.19 en «gimnasio», empatado con CDMX; en creatina y proteína va con el país.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Proteína +71% y creatina +25%; bulletproof −97%: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la marca de BIA se vende por lo que trae, no por su nombre.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Google Trends vía pytrends, 15-sep-2026: «proteína, creatina, gimnasio, café con proteína» y «café con proteína, bulletproof coffee», MX 5 años (índice relativo al término más buscado; medias del primer y último año) y por estado; consultas top y rising · Trends mide interés relativo, no volumen · Bulletproof en Ad Library MX: 0 anuncios de la marca (17,513 resultados de ruido)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93" name="Picture 92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SEGMENTOS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Cuatro maneras de tomar café funcional en Monterrey, </a:t>
            </a:r>
            <a:r>
              <a:rPr sz="2400" b="1">
                <a:solidFill>
                  <a:srgbClr val="8FC1FF"/>
                </a:solidFill>
                <a:latin typeface="Georgia"/>
              </a:rPr>
              <a:t>y dos crecen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Segmentos hipótesis; cada uno con tres evidencias independientes (búsqueda, anaquel, quién pauta o escena). Se nombran por lo que piden.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8FC1FF"/>
                </a:solidFill>
                <a:latin typeface="Montserrat"/>
              </a:rPr>
              <a:t>LOS DEL COLD FOAM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77440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3FBF7F"/>
                </a:solidFill>
                <a:latin typeface="Montserrat"/>
              </a:rPr>
              <a:t>CRECE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25-35 · San Pedro, Valle Oriente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Cold brew con espuma de proteína vegana, sin azúcar, foto para IG; van a Kali, Panhelia; conocen Habits.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EVIDENCIA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Rising «habits proteina» (Trends)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Kali × Habits 15 g; Panhelia especializada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Habits Proteins pauta en Meta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1792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792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MARCAS AFINES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Habits · Kali · Panhelia · leche de almendra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«sin azúcar» · «post-workout» · «cold foam»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1792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San Pedro y Valle Oriente; sin medición.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00984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465576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58183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4A88FA"/>
                </a:solidFill>
                <a:latin typeface="Montserrat"/>
              </a:rPr>
              <a:t>LOS DEL SCOOP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221224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21224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3FBF7F"/>
                </a:solidFill>
                <a:latin typeface="Montserrat"/>
              </a:rPr>
              <a:t>CRECE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65576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25-40 · gym 5 días, casa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65576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Café solo y cargado antes de entrenar; whey o creatina después; compran en Costco, Chedraui y tiendas de suplementos.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65576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EVIDENCIA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65576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Proteína +71%, creatina +25% (Trends)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65576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Birdman, Optimum, Forzagen en Chedraui ($479–975)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65576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4A88F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Pro Suplementos Mx pauta «2 proteínas + creatina $2,150»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465576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465576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MARCAS AFINES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65576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Birdman · Optimum · Forzagen · Nescafé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65576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4A88FA"/>
                </a:solidFill>
                <a:latin typeface="Montserrat"/>
              </a:rPr>
              <a:t>CÓMO HABLAN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65576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«café bien cargado sin azúcar» · «¿café y creatina es malo?»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465576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465576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61104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465576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la fracción de los 1.81 M de 25-59 que va al gym; 833 gimnasios en cuatro municipios (1,574 en NL).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144768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09359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01968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8FC1FF"/>
                </a:solidFill>
                <a:latin typeface="Montserrat"/>
              </a:rPr>
              <a:t>LOS DEL DRIVE-THRU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065008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9FB4DA"/>
                </a:solidFill>
                <a:latin typeface="Montserrat"/>
              </a:rPr>
              <a:t>SIN SERIE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09359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25-45 · Apodaca, Escobedo, oficinas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09359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Latte de 591 ml con 24 g de proteína Falcon en Tim Hortons: función sin cambiar de hábito ni de lugar.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09359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EVIDENCIA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09359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Tim Hortons × Falcon 23-24 g, sin azúcar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09359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Falcon (Birdman) $479 en Chedraui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09359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8FC1FF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Sam's Club pauta proteína Habits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59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09359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MARCAS AFINES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09359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Tim Hortons · Falcon · Starbucks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09359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309359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«bajo en grasa» · «grande»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309359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09359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04888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hipótesis con 3 evidencias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09359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el más ancho por canal (todas las sucursales de Tim Hortons en la ZMM; número no auditado).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988552" y="1783080"/>
            <a:ext cx="2697480" cy="397763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153144" y="1901952"/>
            <a:ext cx="457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445752" y="1920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 spc="100">
                <a:solidFill>
                  <a:srgbClr val="9FB4DA"/>
                </a:solidFill>
                <a:latin typeface="Montserrat"/>
              </a:rPr>
              <a:t>LOS DEL KETO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908792" y="1920240"/>
            <a:ext cx="658368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08792" y="1938528"/>
            <a:ext cx="65836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00" b="1" spc="150">
                <a:solidFill>
                  <a:srgbClr val="E03030"/>
                </a:solidFill>
                <a:latin typeface="Montserrat"/>
              </a:rPr>
              <a:t>BAJA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153144" y="215798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>
                <a:solidFill>
                  <a:srgbClr val="8FA8D4"/>
                </a:solidFill>
                <a:latin typeface="Montserrat"/>
              </a:rPr>
              <a:t>30-45 · casa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153144" y="2340864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50" b="0">
                <a:solidFill>
                  <a:srgbClr val="CFDCF2"/>
                </a:solidFill>
                <a:latin typeface="Montserrat"/>
              </a:rPr>
              <a:t>Café con mantequilla y MCT a la Dave Asprey; buscan receta y dónde comprar Bulletproof; hoy casi no quedan.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153144" y="30175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EVIDENCIA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153144" y="3163824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Bulletproof coffee 3.4 → 0.1 (−97%)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153144" y="3383280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Sólo en Amazon MX ≈ $1,218; no en Chedraui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153144" y="3602736"/>
            <a:ext cx="2395728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60" b="1">
                <a:solidFill>
                  <a:srgbClr val="9FB4DA"/>
                </a:solidFill>
                <a:latin typeface="Montserrat"/>
              </a:rPr>
              <a:t>● </a:t>
            </a:r>
            <a:r>
              <a:rPr sz="660" b="0">
                <a:solidFill>
                  <a:srgbClr val="9FB4DA"/>
                </a:solidFill>
                <a:latin typeface="Montserrat"/>
              </a:rPr>
              <a:t>0 anuncios de Bulletproof en MX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153144" y="3858768"/>
            <a:ext cx="237744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153144" y="39136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MARCAS AFINES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153144" y="4050791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1">
                <a:solidFill>
                  <a:srgbClr val="FFFFFF"/>
                </a:solidFill>
                <a:latin typeface="Montserrat"/>
              </a:rPr>
              <a:t>Bulletproof · MCT oil · ghee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153144" y="438912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9FB4DA"/>
                </a:solidFill>
                <a:latin typeface="Montserrat"/>
              </a:rPr>
              <a:t>CÓMO HABLAN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153144" y="45262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CFDCF2"/>
                </a:solidFill>
                <a:latin typeface="Montserrat"/>
              </a:rPr>
              <a:t>«receta» · «keto»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153144" y="50749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153144" y="5093207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948672" y="5074920"/>
            <a:ext cx="16459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la caída: Trends, interés relativo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153144" y="530352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630" b="0">
                <a:solidFill>
                  <a:srgbClr val="8FA8D4"/>
                </a:solidFill>
                <a:latin typeface="Montserrat"/>
              </a:rPr>
              <a:t>Tamaño: residual; el interés cayó 97% en cinco años.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Los que crecen piden proteína en la barra y en el scoop;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el keto que dio nombre a Bulletproof ya no está.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Segmentos = hipótesis con tres evidencias de fuentes distintas: Google Trends 5 a; fichas Chedraui/HEB 15-sep-2026; Meta Ad Library MX activos; Residente.mx 23-ene-2026 (Panhelia, Kali × Habits, Tim Hortons × Falcon); comentarios de YouTube (Vida Fitness) · edades: lectura, no medición · sin grafo de seguidores ni sexo del comprador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00" name="Picture 99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ANAQUEL Y PRECIO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Un solo café funcional en Chedraui, $169; </a:t>
            </a:r>
            <a:r>
              <a:rPr sz="2400" b="1">
                <a:solidFill>
                  <a:srgbClr val="8FC1FF"/>
                </a:solidFill>
                <a:latin typeface="Georgia"/>
              </a:rPr>
              <a:t>proteína de $479 a $975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un regio encuentra hoy en Chedraui y HEB, a qué precio; y lo que sólo existe en línea o en la barra.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garat-colage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$169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Garat molido con colágeno 340 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único café con función en Chedraui en línea; lista $181. HEB no se auditó completo.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nescafe-cappuccin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$69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Nescafé Cappuccino 164 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soluble de siempre: 95% del café funcional mexicano es soluble (Passport, estudio Funcionales 14-sep).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falc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$479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Birdman Falcon 480 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Proteína vegetal regia; la que Tim Hortons pone en su latte de 24 g.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habit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$593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HEB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Habits vegana 488 g · 23.5 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≈ $37 por porción (16 de 30.5 g por bote, ficha HEB); la del cold foam de Kali.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optimum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$930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Optimum Gold Standard 1.5 lb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whey estándar del gym; Forzagen (mexicana) $975.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1018520" y="141732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018520" y="143560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7200" y="4443984"/>
            <a:ext cx="5532120" cy="1325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4572000"/>
            <a:ext cx="4114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ESCALERA · CAFÉ + PROTEÍNA EN POLVO Y EN BARRA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983480" y="45537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83480" y="45720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5800" y="4773168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0">
                <a:solidFill>
                  <a:srgbClr val="FFFFFF"/>
                </a:solidFill>
                <a:latin typeface="Montserrat"/>
              </a:rPr>
              <a:t>Naturecan Café Proteico 500 g · 21 g + 80 mg cafeína · ≈ $36 por porción de 30 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0" y="477316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60" b="1">
                <a:solidFill>
                  <a:srgbClr val="8FC1FF"/>
                </a:solidFill>
                <a:latin typeface="Montserrat"/>
              </a:rPr>
              <a:t>$593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800" y="5001768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0">
                <a:solidFill>
                  <a:srgbClr val="FFFFFF"/>
                </a:solidFill>
                <a:latin typeface="Montserrat"/>
              </a:rPr>
              <a:t>Naturecan 1 kg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72000" y="500176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60" b="1">
                <a:solidFill>
                  <a:srgbClr val="8FC1FF"/>
                </a:solidFill>
                <a:latin typeface="Montserrat"/>
              </a:rPr>
              <a:t>$1,087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5230368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0">
                <a:solidFill>
                  <a:srgbClr val="FFFFFF"/>
                </a:solidFill>
                <a:latin typeface="Montserrat"/>
              </a:rPr>
              <a:t>Bulletproof Original molido (Amazon MX, importado)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0" y="523036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60" b="1">
                <a:solidFill>
                  <a:srgbClr val="8FC1FF"/>
                </a:solidFill>
                <a:latin typeface="Montserrat"/>
              </a:rPr>
              <a:t>≈ $1,218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5458968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0">
                <a:solidFill>
                  <a:srgbClr val="FFFFFF"/>
                </a:solidFill>
                <a:latin typeface="Montserrat"/>
              </a:rPr>
              <a:t>Kali Protein Cold Foam 15 g · Tim Hortons latte 24 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0" y="5458968"/>
            <a:ext cx="1188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60" b="1">
                <a:solidFill>
                  <a:srgbClr val="8FC1FF"/>
                </a:solidFill>
                <a:latin typeface="Montserrat"/>
              </a:rPr>
              <a:t>precio no publicado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99632" y="4443984"/>
            <a:ext cx="5532120" cy="13258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428232" y="4572000"/>
            <a:ext cx="4114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LO QUE NO ESTÁ EN EL SÚPER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744200" y="455371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744200" y="457200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28232" y="4773168"/>
            <a:ext cx="51206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1">
                <a:solidFill>
                  <a:srgbClr val="FFFFFF"/>
                </a:solidFill>
                <a:latin typeface="Montserrat"/>
              </a:rPr>
              <a:t>Bulletproof no está en Chedraui ni confirmado en HEB México: </a:t>
            </a:r>
            <a:r>
              <a:rPr sz="800" b="0">
                <a:solidFill>
                  <a:srgbClr val="CFDCF2"/>
                </a:solidFill>
                <a:latin typeface="Montserrat"/>
              </a:rPr>
              <a:t>sólo Amazon MX a ≈ $1,218 la bolsa. </a:t>
            </a:r>
            <a:r>
              <a:rPr sz="800" b="1">
                <a:solidFill>
                  <a:srgbClr val="8FC1FF"/>
                </a:solidFill>
                <a:latin typeface="Montserrat"/>
              </a:rPr>
              <a:t>Tampoco hay café con proteína listo para beber en anaquel: la categoría vive en la barra (Kali, Panhelia, Tim Hortons) y en polvo en línea (Naturecan).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El anaquel tiene proteína a $479–975 y un solo café funcional a $169: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el café con proteína listo para beber no existe en el súper.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Fotos y precios: API de fichas de Chedraui (VTEX) 15-sep-2026, precio vigente y lista · HEB México: ficha de Habits 15-sep-2026 · Naturecan MX: ficha 15-sep-2026 · Amazon MX: resultado de búsqueda «bulletproof coffee» (precio desde) · Tim Hortons y Kali: Residente.mx 23-ene-2026, sin precio · Chedraui vende en línea en Monterrey; no se auditó anaquel físico ni HEB completo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69" name="Picture 68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LES HABLA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Pautan las tiendas de suplementos y los nutriólogos; </a:t>
            </a:r>
            <a:r>
              <a:rPr sz="2400" b="1">
                <a:solidFill>
                  <a:srgbClr val="8FC1FF"/>
                </a:solidFill>
                <a:latin typeface="Georgia"/>
              </a:rPr>
              <a:t>ningún café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Quién anuncia proteína y café en Meta en México hoy, y quién mueve la escena del café con proteína en Monterrey.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META AD LIBRARY · MÉXICO · ACTIVOS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8348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8348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157984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Pro Suplementos Mx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2322576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tienda de suplementos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80360" y="2176272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«2 Proteínas + Creatina x $2,150» · «Proteína + Creatina + Pre Entreno x $1,690»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2505456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Habits Proteins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670048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marca de proteína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0360" y="2523744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dos anuncios activos; también Sam's Club con Habits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852928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The Shack Supplements · SupleVia · Legacy Sports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017520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suplementos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80360" y="2871216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catálogo y promociones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200400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ferny.gonzalez · Sofía Montaño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364992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nutriólogos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80360" y="3218688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consulta y planes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3547872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Macro Bowls · Arvi's Café · Cafetería 9/6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3712463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cafeterías y comida fit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80360" y="3566160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menú del día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895344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E03030"/>
                </a:solidFill>
                <a:latin typeface="Montserrat"/>
              </a:rPr>
              <a:t>Bulletproof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059935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marca de café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0360" y="3913631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0 anuncios en México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242816"/>
            <a:ext cx="2103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60" b="1">
                <a:solidFill>
                  <a:srgbClr val="FFFFFF"/>
                </a:solidFill>
                <a:latin typeface="Montserrat"/>
              </a:rPr>
              <a:t>Marcas de café (Nescafé, Garat, Punta del Cielo)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4407408"/>
            <a:ext cx="21031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café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80360" y="4261104"/>
            <a:ext cx="29260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no aparecen en las cuatro búsquedas; sus anuncios no se auditaron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4617720"/>
            <a:ext cx="51206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Búsquedas: «café proteína» (422), «proteína Monterrey» (97), «Habits proteína» (7), «bulletproof coffee» (17,513, ruido). Sin alcance por edad para MX.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99632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28232" y="1920240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LA ESCENA EN MONTERREY · «PROFFEE»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74420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74420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28232" y="2157984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Panhelia · Torre Amazonas, San Pedro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28232" y="2331720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Cafetería especializada en café y bebidas con proteína: cold foam proteico en caramelo, cinnamon roll, avellana, moka y pistache; leche sin azúcar.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28232" y="2743200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Kali Coffee Roasters × Habits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28232" y="2916936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Protein Cold Foam (cold brew + 15 g de proteína vegana) y Protein Matcha Latte; dos cafés en la ciudad y envío nacional.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28232" y="3328415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Tim Hortons × Falcon (Birdman)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28232" y="3502151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Latte vainilla 24 g y café chocolate 23 g de proteína, 591 ml, sin azúcar añadida, en todas sus sucursales.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8232" y="3913631"/>
            <a:ext cx="51206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La Cafiteria · dentro de 11:11 Fitness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8232" y="4087368"/>
            <a:ext cx="51206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Chemex de especialidad y shakes de Gold Standard: el café ya está dentro del gimnasio.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barra ya lo vende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Tres puntos regios (Panhelia, Kali, Tim Hortons) documentados en enero de 2026 sirven café con 15-24 g de proteína, sin marca de café detrás.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proteína regia pone la marca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Falcon y Habits son las que aparecen en la taza y en el anuncio; el café es genérico.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Nadie pauta «café + proteína»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En cuatro búsquedas de Ad Library no aparece ninguna marca de café; Bulletproof tiene cero anuncios en México.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La barra regia ya vende café con proteína con marcas de proteína, no de café: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hoy no hay marca de café en esa taza.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Meta Ad Library (API) 15-sep-2026: «café proteína», «proteína Monterrey», «Habits proteína», «bulletproof coffee», MX · escena: Residente.mx 23-ene-2026 y kalicoffee.com, habitsproteins.com, lacafiteria.com · Meta no publica alcance por edad y sexo para anuncios en México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77" name="Picture 76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CÓMO PIENSAN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FFFFFF"/>
                </a:solidFill>
                <a:latin typeface="Georgia"/>
              </a:rPr>
              <a:t>Disciplinados, prácticos y sin azúcar: </a:t>
            </a:r>
            <a:r>
              <a:rPr sz="2200" b="1">
                <a:solidFill>
                  <a:srgbClr val="8FC1FF"/>
                </a:solidFill>
                <a:latin typeface="Georgia"/>
              </a:rPr>
              <a:t>el café es herramienta, no ritual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Personalidad, valores y necesidades de los segmentos que crecen (cold foam y scoop), derivados de textos reales y anclados a la encuesta de Passport.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65760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E03030"/>
                </a:solidFill>
                <a:latin typeface="Montserrat"/>
              </a:rPr>
              <a:t>PERSONALIDAD · BIG FIVE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10128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10128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176272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Responsabilidad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15798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80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368296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85800" y="2368296"/>
            <a:ext cx="256032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247802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rutina, «llevo 15 días entrenando», mide gramos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2688336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Apertura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2670048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58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2880360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85800" y="2880360"/>
            <a:ext cx="1856231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2990088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prueban marcas y sabores; desconfían del pre-entreno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200400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Extraversión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3182112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55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" y="3392424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85800" y="3392424"/>
            <a:ext cx="176022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502152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el gym es social pero el café es individual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3712464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Amabilidad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29000" y="3694176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60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" y="3904488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85800" y="3904488"/>
            <a:ext cx="192024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5800" y="4014216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preguntan y comparten en comentarios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4224528"/>
            <a:ext cx="1371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Neuroticismo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29000" y="4206240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1">
                <a:solidFill>
                  <a:srgbClr val="E03030"/>
                </a:solidFill>
                <a:latin typeface="Montserrat"/>
              </a:rPr>
              <a:t>45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85800" y="4416552"/>
            <a:ext cx="3200400" cy="91440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85800" y="4416552"/>
            <a:ext cx="1440180" cy="9144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" y="4526280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30" b="0">
                <a:solidFill>
                  <a:srgbClr val="8FA8D4"/>
                </a:solidFill>
                <a:latin typeface="Montserrat"/>
              </a:rPr>
              <a:t>«ansiedad», «insomnio»: cuidan la cafeína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79392" y="1783080"/>
            <a:ext cx="365760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07992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VALORES Y NECESIDADES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13232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13232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07992" y="2157984"/>
            <a:ext cx="3200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A8D4"/>
                </a:solidFill>
                <a:latin typeface="Montserrat"/>
              </a:rPr>
              <a:t>VALORES (SCHWARTZ)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07992" y="2304288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Logro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el cuerpo como resultado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07992" y="2523744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Autodirección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«a mi manera», sin azúcar, sin pre-entreno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7992" y="2743200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Seguridad  </a:t>
            </a:r>
            <a:r>
              <a:rPr sz="720" b="0">
                <a:solidFill>
                  <a:srgbClr val="9FB4DA"/>
                </a:solidFill>
                <a:latin typeface="Montserrat"/>
              </a:rPr>
              <a:t>ingredientes, gramos, «¿es malo?»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07992" y="2962656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Hedonismo controlado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sabor moka o cinnamon roll, cero azúcar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07992" y="3182112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Conformidad al grupo fit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lo que toma el gym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07992" y="3474720"/>
            <a:ext cx="32004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A8D4"/>
                </a:solidFill>
                <a:latin typeface="Montserrat"/>
              </a:rPr>
              <a:t>NECESIDADES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07992" y="3621024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Energía sin castigo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cafeína sí, ansiedad no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07992" y="3840480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Cerrar la cuota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«alcanzar la ingesta diaria de proteína»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07992" y="4059935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Rapidez  </a:t>
            </a:r>
            <a:r>
              <a:rPr sz="720" b="0">
                <a:solidFill>
                  <a:srgbClr val="9FB4DA"/>
                </a:solidFill>
                <a:latin typeface="Montserrat"/>
              </a:rPr>
              <a:t>antes de las 7, en el auto, en el gym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07992" y="4279392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Claridad  </a:t>
            </a:r>
            <a:r>
              <a:rPr sz="720" b="0">
                <a:solidFill>
                  <a:srgbClr val="9FB4DA"/>
                </a:solidFill>
                <a:latin typeface="Montserrat"/>
              </a:rPr>
              <a:t>cuántos gramos, cuánta cafeína, con qué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07992" y="4498848"/>
            <a:ext cx="3291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Pertenencia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la marca que toma el gym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101583" y="1783080"/>
            <a:ext cx="3630168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30183" y="1920240"/>
            <a:ext cx="27432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3FBF7F"/>
                </a:solidFill>
                <a:latin typeface="Montserrat"/>
              </a:rPr>
              <a:t>ANCLA · PASSPORT MX 2025 · NACIONAL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927080" y="1901952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927080" y="1920240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0183" y="2176272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61%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189720" y="2194560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espera estar mejor en cinco años: el cuerpo es parte del plan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30183" y="2798064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78%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189720" y="2816352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usa mensajería cada semana: la rutina se comparte en WhatsApp e IG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30183" y="341985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3FBF7F"/>
                </a:solidFill>
                <a:latin typeface="Montserrat"/>
              </a:rPr>
              <a:t>66%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189720" y="3438144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preocupado por el clima: «vegana», «natural», «sin OGM» pesan (Habits, Falcon)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330183" y="404164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—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189720" y="4059935"/>
            <a:ext cx="2423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% que hace ejercicio semanal y toma suplementos: no disponible hoy (sesión de Passport expirada)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57200" y="4956048"/>
            <a:ext cx="11274552" cy="82296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5800" y="5047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HABLAN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5800" y="5193792"/>
            <a:ext cx="5120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60" b="0">
                <a:solidFill>
                  <a:srgbClr val="FFFFFF"/>
                </a:solidFill>
                <a:latin typeface="Montserrat"/>
              </a:rPr>
              <a:t>«una taza de café bien cargado sin azúcar… me da mucha energía» · «el pre-entreno tiene demasiada cafeína» · «¿si tomo café y creatina es malo?» · «para quienes se levantan temprano y entrenan por la mañana» · «alcanzar la ingesta diaria de proteína»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99632" y="5047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E03030"/>
                </a:solidFill>
                <a:latin typeface="Montserrat"/>
              </a:rPr>
              <a:t>PALABRAS QUE NO DIRÍAN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99632" y="5193792"/>
            <a:ext cx="5303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gourmet · ritual · «a prueba de balas» · keto · detox · milagro · quema grasa · «energía natural» sin gramos · premium · indulgente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Hablarles en gramos, cafeína y hora; </a:t>
            </a:r>
            <a:r>
              <a:rPr sz="1250" b="1">
                <a:solidFill>
                  <a:srgbClr val="FFFFFF"/>
                </a:solidFill>
                <a:latin typeface="Montserrat"/>
              </a:rPr>
              <a:t>nunca en ritual, keto ni milagro.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Big Five, valores y necesidades: JUICIO derivado de textos reales (65 comentarios del video «Pre Entreno vs Café», Vida Fitness 2020, vía yt-dlp; fichas de Naturecan y Habits; Residente.mx), en la lógica de IBM Watson que usa Audiense, sin medición psicométrica; los números 0-100 son escala de lectura · ancla: Euromonitor Voice of the Consumer: Lifestyles Survey 2025, México (consulta del 15-sep por la mañana), cifras nacionales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82" name="Picture 81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HÁBITOS Y MOMENTO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FFFFFF"/>
                </a:solidFill>
                <a:latin typeface="Georgia"/>
              </a:rPr>
              <a:t>Antes de las siete y después del gym: </a:t>
            </a:r>
            <a:r>
              <a:rPr sz="2300" b="1">
                <a:solidFill>
                  <a:srgbClr val="8FC1FF"/>
                </a:solidFill>
                <a:latin typeface="Georgia"/>
              </a:rPr>
              <a:t>dos momentos, dos productos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Dónde está el segmento en línea, cuándo toma café funcional y con qué calendario; lo medido y lo que es lectura.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93%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31720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31720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celular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siete municipios, Censo 2020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0984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83864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78%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75504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75504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83864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internet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83864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San Pedro 87%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44768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27648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64%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19288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19288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648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hogares con auto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27648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el drive-thru es viable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988552" y="1783080"/>
            <a:ext cx="26974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71432" y="187451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78%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863072" y="1920240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863072" y="1938528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3FBF7F"/>
                </a:solidFill>
                <a:latin typeface="Montserrat"/>
              </a:rPr>
              <a:t>MEDIDO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71432" y="2240280"/>
            <a:ext cx="23774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usa mensajería cada semana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71432" y="2432304"/>
            <a:ext cx="23774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México, Passport 2025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2926080"/>
            <a:ext cx="5532120" cy="1920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3054096"/>
            <a:ext cx="3657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8FC1FF"/>
                </a:solidFill>
                <a:latin typeface="Montserrat"/>
              </a:rPr>
              <a:t>DÓNDE SE DESCUBRE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983480" y="303580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983480" y="305409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8FC1FF"/>
                </a:solidFill>
                <a:latin typeface="Montserrat"/>
              </a:rPr>
              <a:t>DERIVADO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327355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Instagram de cafeterías y nutriólogos  </a:t>
            </a:r>
            <a:r>
              <a:rPr sz="720" b="0">
                <a:solidFill>
                  <a:srgbClr val="9FB4DA"/>
                </a:solidFill>
                <a:latin typeface="Montserrat"/>
              </a:rPr>
              <a:t>Kali, Panhelia, Habits y los nutriólogos que pautan; el cold foam se descubre en foto.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363931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YouTube y TikTok fitness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«pre-entreno vs café» (27 mil vistas, 65 comentarios) y «errores con la proteína» (713 mil–1.3 M vistas): el video educa la dosis.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400507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La barra del gym y el drive-thru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La Cafiteria dentro de 11:11 Fitness; Tim Hortons con Falcon en la ruta a la oficina.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" y="437083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Costco y Chedraui  </a:t>
            </a:r>
            <a:r>
              <a:rPr sz="720" b="0">
                <a:solidFill>
                  <a:srgbClr val="9FB4DA"/>
                </a:solidFill>
                <a:latin typeface="Montserrat"/>
              </a:rPr>
              <a:t>«creatina birdman costco» sube: el club de precio es el anaquel de la proteína.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199632" y="2926080"/>
            <a:ext cx="5532120" cy="1920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28232" y="3054096"/>
            <a:ext cx="36576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CUÁNDO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744200" y="3035808"/>
            <a:ext cx="713232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744200" y="3054096"/>
            <a:ext cx="71323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" b="1" spc="150">
                <a:solidFill>
                  <a:srgbClr val="E03030"/>
                </a:solidFill>
                <a:latin typeface="Montserrat"/>
              </a:rPr>
              <a:t>JUICIO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28232" y="327355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Antes de entrenar · 5-7 h  </a:t>
            </a:r>
            <a:r>
              <a:rPr sz="720" b="0">
                <a:solidFill>
                  <a:srgbClr val="9FB4DA"/>
                </a:solidFill>
                <a:latin typeface="Montserrat"/>
              </a:rPr>
              <a:t>Café solo, cargado, sin azúcar: energía sin la ansiedad del pre-entreno (verbatims).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8232" y="363931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Después del gym · 8-10 h  </a:t>
            </a:r>
            <a:r>
              <a:rPr sz="720" b="0">
                <a:solidFill>
                  <a:srgbClr val="9FB4DA"/>
                </a:solidFill>
                <a:latin typeface="Montserrat"/>
              </a:rPr>
              <a:t>Cold foam o latte con 15-24 g de proteína: cierra la cuota del día (Kali, Tim Hortons).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8232" y="400507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Semana  </a:t>
            </a:r>
            <a:r>
              <a:rPr sz="720" b="0">
                <a:solidFill>
                  <a:srgbClr val="9FB4DA"/>
                </a:solidFill>
                <a:latin typeface="Montserrat"/>
              </a:rPr>
              <a:t>Lunes a viernes con el gym; el fin de semana es brunch, no función.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28232" y="4370832"/>
            <a:ext cx="51206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720" b="1">
                <a:solidFill>
                  <a:srgbClr val="FFFFFF"/>
                </a:solidFill>
                <a:latin typeface="Montserrat"/>
              </a:rPr>
              <a:t>Año  </a:t>
            </a:r>
            <a:r>
              <a:rPr sz="720" b="0">
                <a:solidFill>
                  <a:srgbClr val="9FB4DA"/>
                </a:solidFill>
                <a:latin typeface="Montserrat"/>
              </a:rPr>
              <a:t>Enero (propósitos) y la vuelta de vacaciones: lectura de la categoría fitness, sin serie mensual en esta foto.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Dos productos, no uno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Café negro fuerte para antes y café con proteína para después: la misma marca puede tener los dos.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IG, YouTube y el gym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Segmento muy conectado (78% internet) que aprende la dosis en video y descubre la bebida en foto.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auto y el club de precio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64% con auto: drive-thru y Costco son el canal, no la cafetería de barrio.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Antes del gym café solo; después, café con proteína: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la marca que cubra los dos momentos se queda con el día.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2020 ITER: VPH_CEL, VPH_INTER, VPH_AUTOM (siete municipios, ponderado por viviendas) · Passport Lifestyles Survey 2025 México (mensajería semanal) · Google Trends «gimnasio» 5 años · Meta Ad Library 15-sep-2026 · horas y momentos: JUICIO desde los verbatims de YouTube, las fichas (Naturecan: «se levantan temprano y entrenan por la mañana») y la escena; Audiense mide día y hora en X, aquí no hay esa fuente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79" name="Picture 78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FOTO DEL SEGMENTO  ·  CAFÉ FUNCIONAL  ·  MONTERREY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Entrar por la proteína, no por el keto: </a:t>
            </a:r>
            <a:r>
              <a:rPr sz="2400" b="1">
                <a:solidFill>
                  <a:srgbClr val="8FC1FF"/>
                </a:solidFill>
                <a:latin typeface="Georgia"/>
              </a:rPr>
              <a:t>barra primero, anaquel después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Tres decisiones para BIA en Monterrey, y lo que esta foto no puede afirmar.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PRODUCTO Y MENSAJE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Café con gramos, no con nombre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Bulletproof ya vende café con creatina en EE.UU.; en México nadie lo busca por «bulletproof» (−97%) y todos buscan «proteína» (+71%) y «creatina» (+25%). El mensaje: café de verdad, los gramos de proteína o creatina en el frente, sin azúcar, con la hora (antes o después del gym).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CANAL Y PLAZA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La barra regia y el club de precio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San Pedro y Valle Oriente primero: Kali, Panhelia y los gyms (86 en San Pedro, 411 en Monterrey, DENUE) como co-marca del café en el cold foam, donde hoy la marca es la proteína. Luego HEB, donde ya está Habits a $593; Costco aparece en búsquedas («creatina birdman costco») y no se auditó.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874519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4A88FA"/>
                </a:solidFill>
                <a:latin typeface="Montserrat"/>
              </a:rPr>
              <a:t>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PRECIO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FFFF"/>
                </a:solidFill>
                <a:latin typeface="Montserrat"/>
              </a:rPr>
              <a:t>≈ $37 por porción, la referencia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651760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20" b="0">
                <a:solidFill>
                  <a:srgbClr val="9FB4DA"/>
                </a:solidFill>
                <a:latin typeface="Montserrat"/>
              </a:rPr>
              <a:t>Habits ≈ $37 por porción con 23.5 g y Naturecan ≈ $36 con 21 g y cafeína; Bulletproof importado a $1,218 la bolsa no compite. Un café con proteína hecho en México debe entrar en esa referencia; el margen a ese precio no está calculado aquí.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3822191"/>
            <a:ext cx="11274552" cy="73152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3931920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3FBF7F"/>
                </a:solidFill>
                <a:latin typeface="Montserrat"/>
              </a:rPr>
              <a:t>A QUIÉN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078224"/>
            <a:ext cx="1078992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25-40 que va al gym cinco días y ya compra proteína o creatina (segmentos 01 y 02): </a:t>
            </a:r>
            <a:r>
              <a:rPr sz="850" b="0">
                <a:solidFill>
                  <a:srgbClr val="CFDCF2"/>
                </a:solidFill>
                <a:latin typeface="Montserrat"/>
              </a:rPr>
              <a:t>disciplinado, práctico, sin azúcar; le hablas en gramos, cafeína y hora, nunca en keto ni ritual. El keto que dio nombre a Bulletproof (segmento 04) cayó 97% y no es el objetivo.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4663440"/>
            <a:ext cx="5532120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" y="4773168"/>
            <a:ext cx="5029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E03030"/>
                </a:solidFill>
                <a:latin typeface="Montserrat"/>
              </a:rPr>
              <a:t>LO QUE ESTA FOTO NO PUEDE AFIRMAR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4937760"/>
            <a:ext cx="51206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" b="0">
                <a:solidFill>
                  <a:srgbClr val="9FB4DA"/>
                </a:solidFill>
                <a:latin typeface="Montserrat"/>
              </a:rPr>
              <a:t>El tamaño real del café con proteína en anaquel (el SOM de USD 110 M es 95% soluble) y el margen del producto; el % de regios que hace ejercicio o toma suplementos (Passport sin sesión hoy); el 25-40 exacto (el censo corta 25-59); los precios de Kali y Panhelia; el sexo del comprador; a quién siguen en redes; las ventas de Bulletproof en México.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99632" y="4663440"/>
            <a:ext cx="5532120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28232" y="4773168"/>
            <a:ext cx="5029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200">
                <a:solidFill>
                  <a:srgbClr val="8FC1FF"/>
                </a:solidFill>
                <a:latin typeface="Montserrat"/>
              </a:rPr>
              <a:t>CÓMO SE CIERRA EL HUECO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937760"/>
            <a:ext cx="51206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" b="0">
                <a:solidFill>
                  <a:srgbClr val="9FB4DA"/>
                </a:solidFill>
                <a:latin typeface="Montserrat"/>
              </a:rPr>
              <a:t>Una consulta de Passport (Sports Nutrition MX y Lifestyles por edad) con la sesión abierta; una semana de tickets de Kali o Panhelia (cuántos cold foam proteicos al día); y un reporte gratuito de Audiense sobre seguidores de Habits, Birdman y Kali para afinidades y día/hora.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IMPLICACIÓN
PARA BIA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FFFFFF"/>
                </a:solidFill>
                <a:latin typeface="Montserrat"/>
              </a:rPr>
              <a:t>Café con gramos en la barra regia y en HEB, a la referencia de $37 la porción, con la hora del gym: </a:t>
            </a:r>
            <a:r>
              <a:rPr sz="1250" b="1">
                <a:solidFill>
                  <a:srgbClr val="FFFFFF"/>
                </a:solidFill>
                <a:latin typeface="Montserrat"/>
              </a:rPr>
              <a:t>por ahí entra Bulletproof en Monterrey.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Síntesis de las láminas 2-8 · Bulletproof = BIA desde 2024 y café con creatina en EE.UU.: estudio Funcionales 14-sep-2026 · precios Chedraui, HEB, Naturecan, Amazon MX 15-sep-2026 · Trends 5 a · DENUE 2026 · Passport SOM café funcional MX USD 110 M · rangos de edad de los segmentos: lectura de la escena, no medición · estudio hermano: «Funcionales MX/CR» (14-sep-2026)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47" name="Picture 46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