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10287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ESTUDIO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606040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400">
                <a:solidFill>
                  <a:srgbClr val="8FC1FF"/>
                </a:solidFill>
                <a:latin typeface="Montserrat"/>
              </a:rPr>
              <a:t>LA PUERTA DEL SOL · ESTUDIO DE CATEGORÍA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926080"/>
            <a:ext cx="67665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Vermut, oporto y jerez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749039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500">
                <a:solidFill>
                  <a:srgbClr val="9FB4DA"/>
                </a:solidFill>
                <a:latin typeface="Montserrat"/>
              </a:rPr>
              <a:t>SÓLO MÉXICO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224528"/>
            <a:ext cx="914400" cy="38100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434840"/>
            <a:ext cx="49377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Los licores que nacen del vino: cuánto valen en México, quién los vende, cuál crece y con qué entraría La Puerta del Sol.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 (consulta del 15-sep-2026) · censo de anaquel Chedraui · prensa especializada · 15 de septiembre de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1/9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CUÁNTO VALE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USD 108 M en anaquel; 4 de cada 5 dólares </a:t>
            </a:r>
            <a:r>
              <a:rPr sz="2400" b="1">
                <a:solidFill>
                  <a:srgbClr val="8FC1FF"/>
                </a:solidFill>
                <a:latin typeface="Georgia"/>
              </a:rPr>
              <a:t>son generoso de cocina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Cómo se reparte el vino fortificado y el vermut en México (2025), y cómo creció desde 2020.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LA CATEGORÍA EN ANAQUEL, 2025  ·  USD MILLONES · LITROS · PRECIO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267712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Otros fortificados · generoso mexicano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459736"/>
            <a:ext cx="2331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16.01 M litros · USD 5/L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63240" y="2295144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063240" y="2295144"/>
            <a:ext cx="2926079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53328" y="224942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9FB4DA"/>
                </a:solidFill>
                <a:latin typeface="Montserrat"/>
              </a:rPr>
              <a:t>85.3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53328" y="2505456"/>
            <a:ext cx="914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79% del valor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779776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Vermut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971800"/>
            <a:ext cx="2331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1.13 M litros · USD 16/L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063240" y="2807208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3063240" y="2807208"/>
            <a:ext cx="629688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53328" y="276148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8FC1FF"/>
                </a:solidFill>
                <a:latin typeface="Montserrat"/>
              </a:rPr>
              <a:t>18.4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53328" y="3017520"/>
            <a:ext cx="914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17% del valor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29184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Oporto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483864"/>
            <a:ext cx="2331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0.07 M litros · USD 38/L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063240" y="3319272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3063240" y="3319272"/>
            <a:ext cx="90935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53328" y="327355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4A88FA"/>
                </a:solidFill>
                <a:latin typeface="Montserrat"/>
              </a:rPr>
              <a:t>2.6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53328" y="3529584"/>
            <a:ext cx="914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2% del valor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3803904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Jerez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3995928"/>
            <a:ext cx="2331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0.07 M litros · USD 22/L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063240" y="3831336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3063240" y="3831336"/>
            <a:ext cx="54864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053328" y="378561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4A88FA"/>
                </a:solidFill>
                <a:latin typeface="Montserrat"/>
              </a:rPr>
              <a:t>1.6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53328" y="4041648"/>
            <a:ext cx="914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1% del valor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5800" y="4370832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85800" y="4462272"/>
            <a:ext cx="6217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CFDCF2"/>
                </a:solidFill>
                <a:latin typeface="Montserrat"/>
              </a:rPr>
              <a:t>Total anaquel USD 107.8 M · 17.3 M litros. </a:t>
            </a:r>
            <a:r>
              <a:rPr sz="900" b="1">
                <a:solidFill>
                  <a:srgbClr val="8FC1FF"/>
                </a:solidFill>
                <a:latin typeface="Montserrat"/>
              </a:rPr>
              <a:t>El generoso de cocina y misa pone el volumen; el vermut, el crecimiento.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+11.5%/año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Crecimiento 2020-2025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De USD 63 M a 108 M en anaquel. Passport proyecta USD 159 M en 2030 (+8% al año).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◎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USD 311 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Con restaurante y bar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Valor total 2025 con 20.9 M litros: el bar añade USD 203 M en 3.6 M litros. Passport no reparte el bar por producto; con La Madrileña en 74% del total, buena parte también es generoso.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9FB4DA"/>
                </a:solidFill>
                <a:latin typeface="Montserrat"/>
              </a:rPr>
              <a:t>▥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USD 5/L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El generoso mexicano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Tres Coronas y Cruz Blanca en 1 L y 4 L: cocina, repostería y consagrar. No es copa.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Grande por la cocina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79% del valor es generoso barato: la categoría pesa, pero no se bebe en copa.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Crece por el vermut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Del 7% del valor en 2020 al 17% en 2025 y 27% en 2030, según Passport.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Y se paga en el bar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Dos de cada tres dólares de la categoría se venden en restaurante y bar — generoso y vermut por igual.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FFFFF"/>
                </a:solidFill>
                <a:latin typeface="Montserrat"/>
              </a:rPr>
              <a:t>Grande por el generoso de cocina. </a:t>
            </a:r>
            <a:r>
              <a:rPr sz="1300" b="1">
                <a:solidFill>
                  <a:srgbClr val="FFFFFF"/>
                </a:solidFill>
                <a:latin typeface="Montserrat"/>
              </a:rPr>
              <a:t>La oportunidad está en el 17% que se bebe en copa: el vermut.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Alcoholic Drinks › Wine › Fortified Wine and Vermouth in Mexico: Retail Value RSP (USD, tipo de cambio del año) y Retail Volume 2020, 2025 y 2030 pronóstico; Total Value RSP y Total Volume 2025 (base de company shares) — consulta del 15-sep-2026 · precio por litro = valor ÷ volumen · identificación del «otro fortificado» como generoso mexicano: censo Chedraui (Tres Coronas 1 L $90, 4 L $225; Cruz Blanca 4 L $174) y company shares (La Madrileña 85% del volumen)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2/9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VERMUT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El vermut se multiplicó por 4 en cinco años, </a:t>
            </a:r>
            <a:r>
              <a:rPr sz="2600" b="1">
                <a:solidFill>
                  <a:srgbClr val="8FC1FF"/>
                </a:solidFill>
                <a:latin typeface="Georgia"/>
              </a:rPr>
              <a:t>y va por otro ×2.3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Valor y litros del vermut en anaquel en México: 2020, 2025 y el pronóstico de Passport a 2030.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VERMUT EN ANAQUEL  ·  USD MILLONES  ·  MILLONES DE LITROS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286000"/>
            <a:ext cx="11887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2020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05456"/>
            <a:ext cx="1188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0.44 M 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65960" y="2304288"/>
            <a:ext cx="3931920" cy="27432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965960" y="2304288"/>
            <a:ext cx="422866" cy="27432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89320" y="2267712"/>
            <a:ext cx="1005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9FB4DA"/>
                </a:solidFill>
                <a:latin typeface="Montserrat"/>
              </a:rPr>
              <a:t>USD 4.6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944368"/>
            <a:ext cx="11887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163824"/>
            <a:ext cx="1188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1.13 M 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965960" y="2962656"/>
            <a:ext cx="3931920" cy="27432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965960" y="2962656"/>
            <a:ext cx="1701668" cy="27432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89320" y="2926079"/>
            <a:ext cx="1005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8FC1FF"/>
                </a:solidFill>
                <a:latin typeface="Montserrat"/>
              </a:rPr>
              <a:t>USD 18.4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3602736"/>
            <a:ext cx="11887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2030 pronóstico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822191"/>
            <a:ext cx="11887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2.10 M 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965960" y="3621024"/>
            <a:ext cx="3931920" cy="27432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965960" y="3621024"/>
            <a:ext cx="3931920" cy="27432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89320" y="3584448"/>
            <a:ext cx="1005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4A88FA"/>
                </a:solidFill>
                <a:latin typeface="Montserrat"/>
              </a:rPr>
              <a:t>USD 42.4 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" y="4279392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370832"/>
            <a:ext cx="621792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1">
                <a:solidFill>
                  <a:srgbClr val="8FC1FF"/>
                </a:solidFill>
                <a:latin typeface="Montserrat"/>
              </a:rPr>
              <a:t>+32% al año entre 2020 y 2025 y +18% al año hasta 2030. </a:t>
            </a:r>
            <a:r>
              <a:rPr sz="900" b="0">
                <a:solidFill>
                  <a:srgbClr val="CFDCF2"/>
                </a:solidFill>
                <a:latin typeface="Montserrat"/>
              </a:rPr>
              <a:t>Su peso en la categoría: 7% → 17% → 27% del valor. Precio medio USD 16 por litro, tres veces el del generoso.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17 marcas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Vermut mexicano artesanal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Siempre, Benigno, Milo, Holgazán, Gran Canalla, Radicante… de CDMX, Guadalajara, Monterrey y Baja. Primer Festival de Vermut GDL en octubre de 2025 con 10 marcas.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$225–374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La botella en Chedraui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Cinzano $225 (rojo, blanco y seco) y Punt e Mes $374. Martini no aparece en Chedraui en línea: $339 en Amazon.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9FB4DA"/>
                </a:solidFill>
                <a:latin typeface="Montserrat"/>
              </a:rPr>
              <a:t>◎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USD 26 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Martini + Cinzano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8.4% del total de la categoría (anaquel + bar, USD 311 M); el vermut sólo en anaquel vale 18.4 M y Passport no publica el vermut con bar. Campari vendió Cinzano a Caffo en 2025.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Es la única que crece de verdad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Ninguna otra pieza de la categoría pasa de +9% al año; el vermut va a +32%.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Base baja, curva empinada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USD 18 M es poco dinero: el riesgo es que el ×4 sea efecto de arranque.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Ya tiene escena, no dueño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Bares, festival y 17 marcas locales; ninguna con ruta nacional.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El vermut mexicano ya tiene bares, festival y 17 marcas. </a:t>
            </a:r>
            <a:r>
              <a:rPr sz="1350" b="1">
                <a:solidFill>
                  <a:srgbClr val="FFFFFF"/>
                </a:solidFill>
                <a:latin typeface="Montserrat"/>
              </a:rPr>
              <a:t>Lo que no tiene es un dueño con distribución.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Passport, Fortified Wine and Vermouth › Vermouth in Mexico, Retail Value RSP y Retail Volume 2020-2025 y pronóstico 2030 (consulta 15-sep-2026) · company shares 2025 base Total Value: Bacardí 5.36%, Caffo 3.01% · marcas mexicanas: «Vermuts Mexicanos: guía completa 2026» (vinosdemitierra.com.mx), Festival Vermut GDL oct-2025 · precios: Chedraui 15-sep-2026, Amazon MX · Campari→Caffo: enAlimentos / Agroempresario 2025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3/9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OPORTO Y JEREZ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Oporto y jerez: USD 4 M entre los dos, </a:t>
            </a:r>
            <a:r>
              <a:rPr sz="2600" b="1">
                <a:solidFill>
                  <a:srgbClr val="8FC1FF"/>
                </a:solidFill>
                <a:latin typeface="Georgia"/>
              </a:rPr>
              <a:t>y cada año menos litros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Los dos importados clásicos en México: valor, litros y precio, 2020-2025 y pronóstico 2030.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OPORTO Y JEREZ EN ANAQUEL  ·  USD MILLONES  ·  MILLONES DE LITROS  ·  USD POR LITRO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21284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9FB4DA"/>
                </a:solidFill>
                <a:latin typeface="Montserrat"/>
              </a:rPr>
              <a:t/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2128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22128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USD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22128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M LITROS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22128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USD/L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432304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Oporto 2020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46120" y="2468880"/>
            <a:ext cx="9144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246120" y="2468880"/>
            <a:ext cx="496460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46120" y="2606040"/>
            <a:ext cx="10972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1.96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2432304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CFDCF2"/>
                </a:solidFill>
                <a:latin typeface="Montserrat"/>
              </a:rPr>
              <a:t>0.09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2120" y="2432304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4A88FA"/>
                </a:solidFill>
                <a:latin typeface="Montserrat"/>
              </a:rPr>
              <a:t>22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274320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Oporto 2025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46120" y="2779776"/>
            <a:ext cx="9144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3246120" y="2779776"/>
            <a:ext cx="671235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46120" y="2916936"/>
            <a:ext cx="10972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2.65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2743200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CFDCF2"/>
                </a:solidFill>
                <a:latin typeface="Montserrat"/>
              </a:rPr>
              <a:t>0.07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2120" y="2743200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4A88FA"/>
                </a:solidFill>
                <a:latin typeface="Montserrat"/>
              </a:rPr>
              <a:t>38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054096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Oporto 2030f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246120" y="3090672"/>
            <a:ext cx="9144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246120" y="3090672"/>
            <a:ext cx="914400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46120" y="3227832"/>
            <a:ext cx="10972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3.61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43400" y="3054096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CFDCF2"/>
                </a:solidFill>
                <a:latin typeface="Montserrat"/>
              </a:rPr>
              <a:t>0.08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32120" y="3054096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4A88FA"/>
                </a:solidFill>
                <a:latin typeface="Montserrat"/>
              </a:rPr>
              <a:t>45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347472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Jerez 2020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246120" y="3511296"/>
            <a:ext cx="9144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3246120" y="3511296"/>
            <a:ext cx="407807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246120" y="3648456"/>
            <a:ext cx="10972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1.61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3400" y="3474720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CFDCF2"/>
                </a:solidFill>
                <a:latin typeface="Montserrat"/>
              </a:rPr>
              <a:t>0.12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32120" y="3474720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8FC1FF"/>
                </a:solidFill>
                <a:latin typeface="Montserrat"/>
              </a:rPr>
              <a:t>13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" y="3785616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Jerez 2025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246120" y="3822192"/>
            <a:ext cx="9144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3246120" y="3822192"/>
            <a:ext cx="397675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246120" y="3959352"/>
            <a:ext cx="10972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1.57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43400" y="3785616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CFDCF2"/>
                </a:solidFill>
                <a:latin typeface="Montserrat"/>
              </a:rPr>
              <a:t>0.07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785616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8FC1FF"/>
                </a:solidFill>
                <a:latin typeface="Montserrat"/>
              </a:rPr>
              <a:t>22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5800" y="4096512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Jerez 2030f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246120" y="4133088"/>
            <a:ext cx="9144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3246120" y="4133088"/>
            <a:ext cx="448334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246120" y="4270248"/>
            <a:ext cx="10972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1.77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43400" y="4096512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CFDCF2"/>
                </a:solidFill>
                <a:latin typeface="Montserrat"/>
              </a:rPr>
              <a:t>0.07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32120" y="4096512"/>
            <a:ext cx="1097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8FC1FF"/>
                </a:solidFill>
                <a:latin typeface="Montserrat"/>
              </a:rPr>
              <a:t>25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5800" y="4498848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85800" y="4572000"/>
            <a:ext cx="6217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Menos botellas y más caras: </a:t>
            </a:r>
            <a:r>
              <a:rPr sz="850" b="1">
                <a:solidFill>
                  <a:srgbClr val="8FC1FF"/>
                </a:solidFill>
                <a:latin typeface="Montserrat"/>
              </a:rPr>
              <a:t>el oporto sube de USD 22 a 38 el litro con 22% menos litros; el jerez pierde 42% de volumen en cinco años.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▲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+6%/año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Oporto 2020-2025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USD 2.7 M. Ferreira Tawny $374 en Chedraui (Sogrape 1.0% de la categoría; Fladgate 0.6%).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▼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−0.5%/año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Jerez 2020-2025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USD 1.6 M. Tío Pepe $321. El jerez cae también en origen: exportaciones −6% en 2026 y cosecha 2025 de 35 M kg, una de las más bajas.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9FB4DA"/>
                </a:solidFill>
                <a:latin typeface="Montserrat"/>
              </a:rPr>
              <a:t>◎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3.9%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Peso en la categoría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Oporto + jerez = USD 4.2 M de 108 en anaquel. Nicho de importador de especialidad, no de volumen.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Premiumización sin volumen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Sube el precio por litro, no la cantidad: es un mercado de conocedores.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jerez de verdad es 1.5%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El «jerez» que vende México es Tres Coronas: generoso mexicano de cocina.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Dueños de origen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Sogrape, Fladgate, González Byass: el margen se queda en Portugal y Andalucía.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FFFFF"/>
                </a:solidFill>
                <a:latin typeface="Montserrat"/>
              </a:rPr>
              <a:t>Oporto y jerez son nicho de importador: </a:t>
            </a:r>
            <a:r>
              <a:rPr sz="1300" b="1">
                <a:solidFill>
                  <a:srgbClr val="FFFFFF"/>
                </a:solidFill>
                <a:latin typeface="Montserrat"/>
              </a:rPr>
              <a:t>no crecen en litros y no justifican una apuesta propia.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Passport, Fortified Wine and Vermouth › Port y Sherry in Mexico, Retail Value RSP y Retail Volume 2020-2025 y pronóstico 2030 (consulta 15-sep-2026); precio por litro = valor ÷ volumen · company shares 2025: Sogrape 1.04%, Fladgate 0.57% · precios Chedraui 15-sep-2026 · Jerez: Consejo Regulador vía Vinetur/Andalucía Información ago-2026 (exportaciones −6% 1T-2026; cosecha 2025 ≈35 M kg)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4/9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JUEGA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Una empresa es la categoría. </a:t>
            </a:r>
            <a:r>
              <a:rPr sz="2600" b="1">
                <a:solidFill>
                  <a:srgbClr val="8FC1FF"/>
                </a:solidFill>
                <a:latin typeface="Georgia"/>
              </a:rPr>
              <a:t>Dos multinacionales, el vermut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 que se ve en el anaquel mexicano — y quién está detrás, con su participación en Passport.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tres-coronas-1l-m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74%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Tres Coronas · La Madrileña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La empresa tiene 3 de cada 4 dólares y 85 de cada 100 litros (Passport no publica marcas) · generoso de 17° en 1 L ($90) y 4 L ($225)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cinzano-rojo-m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404" y="1883664"/>
            <a:ext cx="1152144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3.0%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Cinzano · Caffo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Campari la vendió a Caffo en 2025 y la sigue distribuyendo en México por ahora · $225 en Chedraui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punt-e-mes-m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$374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Punt e Mes · Branca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vermut de la barra: Alboroto, Trampa y Kaito en CDMX lo sirven; Branca no está entre las siete empresas listadas: va en «otros»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ferreira-tawny-m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404" y="1883664"/>
            <a:ext cx="1152144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1.0%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Ferreira · Sogrape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oporto de anaquel · tawny $374 · Fladgate (Taylor's) tiene otro 0.6%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tio-pepe-m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$321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Tío Pepe · González Byass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jerez seco importado · el jerez de verdad es 1.5% de la categoría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4443984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8FC1FF"/>
                </a:solidFill>
                <a:latin typeface="Montserrat"/>
              </a:rPr>
              <a:t>· · ·   LO QUE REVELA EL REPARTO   · · 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21792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Una empresa es la categoría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98448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La Madrileña: USD 231 M de 311 con restaurante. Es la misma casa que lidera el vino en volumen (12%) con vino barato.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61104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425696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425696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352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El vermut de súper es de dos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352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Martini (Bacardí, 5.4%) y Cinzano (Caffo, 3.0%): USD 26 M con restaurante. El resto del vermut es artesanal o de nicho.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29600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229600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06256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El artesanal vive en «otros»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06256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USD 34 M (11%) reparten 17 vermuts mexicanos, Carpano y Punt e Mes, Lustau y los generosos chicos. Sin marca que pase de 1%.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FFFFF"/>
                </a:solidFill>
                <a:latin typeface="Montserrat"/>
              </a:rPr>
              <a:t>El vermut de marca (USD 26 M) es de dos multinacionales; </a:t>
            </a:r>
            <a:r>
              <a:rPr sz="1300" b="1">
                <a:solidFill>
                  <a:srgbClr val="FFFFFF"/>
                </a:solidFill>
                <a:latin typeface="Montserrat"/>
              </a:rPr>
              <a:t>el artesanal vive en el 11% de «otros».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Fotos: fichas de Chedraui (15-sep-2026) · company shares: Euromonitor Passport, Fortified Wine and Vermouth in Mexico 2025, base Total Value RSP (La Madrileña 74.15%, Others 11.00%, Bacardí 5.36%, Caffo 3.01%, Pernod Ricard 1.98%, Destiladora Ibarra 1.85%, Sogrape 1.04%, Fladgate 0.57%) · Passport NO publica brand shares de vino en México · La Madrileña #1 en volumen de vino (12.1%): Passport company shares Wine México 2025 · Tres Coronas = La Madrileña (desde 1911): fichas de minoristas · bares CDMX: Travel + Leisure mayo-2026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5/9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MATRIZ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Trece casas venden. </a:t>
            </a:r>
            <a:r>
              <a:rPr sz="2600" b="1">
                <a:solidFill>
                  <a:srgbClr val="8FC1FF"/>
                </a:solidFill>
                <a:latin typeface="Georgia"/>
              </a:rPr>
              <a:t>La Puerta del Sol no está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Quién vende qué, dónde — y dónde queda La Puerta del Sol.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11274552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38528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4A88FA"/>
                </a:solidFill>
                <a:latin typeface="Montserrat"/>
              </a:rPr>
              <a:t>MÉXICO · 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028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CATEGORÍA EN ANAQUEL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108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17.3 M litros · Passport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CON RESTAURANTE Y BAR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311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20.9 M litros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8FC1FF"/>
                </a:solidFill>
                <a:latin typeface="Montserrat"/>
              </a:rPr>
              <a:t>VERMUT EN ANAQUEL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18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1.1 M litros · +32%/año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8FC1FF"/>
                </a:solidFill>
                <a:latin typeface="Montserrat"/>
              </a:rPr>
              <a:t>OPORTO + JEREZ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4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0.14 M litros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0" y="2542032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la casa ya vende ahí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776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CASA · MARCAS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63240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DÓNDE SE VENDE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8348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GENER.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235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VERMUT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636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OPORTO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JEREZ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438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BAR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83879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SÚPER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239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2752344"/>
            <a:ext cx="31750" cy="109728"/>
          </a:xfrm>
          <a:prstGeom prst="rect">
            <a:avLst/>
          </a:prstGeom>
          <a:solidFill>
            <a:srgbClr val="9FB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2761488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9FB4DA"/>
                </a:solidFill>
                <a:latin typeface="Montserrat"/>
              </a:rPr>
              <a:t>GENEROSO MEXICANO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2871216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93776" y="289407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La Madrileña · Tres Coronas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63240" y="289407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y abarrote · 74% del valor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83480" y="28849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83879" y="28849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23960" y="2894076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categoría entera; 85% de los litros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3776" y="3047695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Destiladora Ibarra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63240" y="304769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1.9%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83480" y="303855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83879" y="303855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823960" y="3047695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generoso mexicano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3178454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93776" y="3201314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Cruz Blanca · Ucero (consagrar)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63240" y="320131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abarrote · iglesia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83480" y="319217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83879" y="319217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823960" y="3201314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1 L y 4 L en Chedraui; Ucero vende vino para consagrar y 0.0 (fichas)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" y="3341217"/>
            <a:ext cx="31750" cy="109728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48640" y="3350361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8FC1FF"/>
                </a:solidFill>
                <a:latin typeface="Montserrat"/>
              </a:rPr>
              <a:t>VERMUT DE MARCA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3776" y="3482949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Bacardí · Martini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63240" y="348294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· bar · 5.4%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23560" y="347380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43800" y="347380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183879" y="347380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23960" y="3482949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marca de vermut más conocida; no está en Chedraui en línea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57200" y="3613708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93776" y="3636568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Caffo · Cinzano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63240" y="363656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· bar · 3.0%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23560" y="36274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43800" y="36274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183879" y="36274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823960" y="3636568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comprada a Campari en 2025; 3 SKUs a $225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93776" y="3790188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F.lli Branca · Carpano, Punt e Mes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063240" y="379018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especialistas · bar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623560" y="37810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543800" y="37810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183879" y="37810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823960" y="3790188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vermut de coctelería de CDMX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57200" y="3920947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93776" y="3943807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Pernod Ricard · Lillet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063240" y="394380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· bar · 2.0%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623560" y="393466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543800" y="393466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183879" y="393466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823960" y="3943807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aperitivo de vino francés; 2.0% del total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93776" y="409742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Lustau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063240" y="409742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especialistas · bar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623560" y="408828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903720" y="408828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543800" y="408828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823960" y="4097426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jerez y vermut de Jerez, premium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57200" y="4228185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493776" y="4251045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Yzaguirre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063240" y="425104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especialistas · bar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623560" y="424190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543800" y="424190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823960" y="4251045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vermut catalán premium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57200" y="4390948"/>
            <a:ext cx="31750" cy="109728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548640" y="4400092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OPORTO Y JEREZ IMPORTADOS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93776" y="453268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Sogrape · Ferreira, Sandeman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063240" y="453268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· especialistas · 1.0%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63640" y="452353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183879" y="452353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823960" y="4532680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oporto de anaquel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57200" y="4663440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493776" y="468630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Fladgate · Taylor's, Croft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063240" y="468630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especialistas · restaurante · 0.6%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263640" y="467715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543800" y="467715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183879" y="467715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823960" y="4686300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oporto premium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93776" y="4839919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González Byass · Tío Pepe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063240" y="483991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· especialistas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903720" y="483077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543800" y="483077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183879" y="483077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823960" y="4839919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$321 en Chedraui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57200" y="4979822"/>
            <a:ext cx="31750" cy="109728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548640" y="4988966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8FC1FF"/>
                </a:solidFill>
                <a:latin typeface="Montserrat"/>
              </a:rPr>
              <a:t>ARTESANAL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57200" y="5098694"/>
            <a:ext cx="11274552" cy="153619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493776" y="5121554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17 vermuts mexicanos (Siempre, Benigno, Milo…)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3063240" y="512155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bares · tienda propia · festival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623560" y="511241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7543800" y="511241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823960" y="5121554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todos dentro del 11% de «otros»; ninguno en súper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457200" y="5261457"/>
            <a:ext cx="31750" cy="109728"/>
          </a:xfrm>
          <a:prstGeom prst="rect">
            <a:avLst/>
          </a:prstGeom>
          <a:solidFill>
            <a:srgbClr val="E03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48640" y="5270601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E03030"/>
                </a:solidFill>
                <a:latin typeface="Montserrat"/>
              </a:rPr>
              <a:t>EL HUECO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93776" y="5403189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E03030"/>
                </a:solidFill>
                <a:latin typeface="Montserrat"/>
              </a:rPr>
              <a:t>La Puerta del Sol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063240" y="540318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importador con licencia · especialistas · restaurantes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7543800" y="539404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183879" y="539404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8823960" y="5403189"/>
            <a:ext cx="2816351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tiene padrón, marbetes y ruta; no tiene vermut ni fortificado en el portafolio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El generoso está tomado; el vermut de marca es de dos multinacionales; </a:t>
            </a:r>
            <a:r>
              <a:rPr sz="1350" b="1">
                <a:solidFill>
                  <a:srgbClr val="FFFFFF"/>
                </a:solidFill>
                <a:latin typeface="Montserrat"/>
              </a:rPr>
              <a:t>el artesanal no tiene ruta.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Company shares: Euromonitor Passport 2025, base Total Value RSP · portafolios: fichas de Chedraui, Amazon MX, La Naval, Bodegas Alianza; «Vermuts Mexicanos: guía completa 2026»; prensa (Campari→Caffo 2025) · la columna EN BAR es lectura del canal declarado por cada marca y de la escena de coctelería de CDMX y GDL, no una medición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6/9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DÓNDE SE PAGA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2 de cada 3 dólares se pagan en el bar, </a:t>
            </a:r>
            <a:r>
              <a:rPr sz="2400" b="1">
                <a:solidFill>
                  <a:srgbClr val="8FC1FF"/>
                </a:solidFill>
                <a:latin typeface="Georgia"/>
              </a:rPr>
              <a:t>y el vermut paga 30% de IEPS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Anaquel contra restaurante y bar, y lo que cobra Hacienda antes del primer margen.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26060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LA CATEGORÍA POR CANAL, 2025  ·  USD MILLONES  ·  MILLONES DE LITROS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33172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Anaquel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232257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286000" y="2322576"/>
            <a:ext cx="1286040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63480" y="2304288"/>
            <a:ext cx="1463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108 · 17.3 M 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278892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Bar y restaurante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277977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286000" y="2779776"/>
            <a:ext cx="2417279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94719" y="2761488"/>
            <a:ext cx="1463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8FC1FF"/>
                </a:solidFill>
                <a:latin typeface="Montserrat"/>
              </a:rPr>
              <a:t>203 · 3.6 M 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3108960"/>
            <a:ext cx="4389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USD 6 por litro en anaquel (toda la categoría) contra USD 56 por litro en el bar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3401568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3493008"/>
            <a:ext cx="62179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El generoso pone los litros del anaquel; el bar pone los dólares, y Passport no dice qué producto se sirve ahí. </a:t>
            </a:r>
            <a:r>
              <a:rPr sz="850" b="1">
                <a:solidFill>
                  <a:srgbClr val="8FC1FF"/>
                </a:solidFill>
                <a:latin typeface="Montserrat"/>
              </a:rPr>
              <a:t>Quien tenga la barra tiene el margen.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60920" y="1783080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03030"/>
                </a:solidFill>
                <a:latin typeface="Montserrat"/>
              </a:rPr>
              <a:t>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30% + 16%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Impuesto especial (IEPS) y IVA del vermut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02168" y="2359152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El vermut (15–18° de alcohol) paga 30% de IEPS más 16% de IVA: cada 100 que cruzan la aduana llegan a 151 antes del primer margen. El vino paga 26.5% (147).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60920" y="2679191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516368" y="284378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516368" y="296046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03030"/>
                </a:solidFill>
                <a:latin typeface="Montserrat"/>
              </a:rPr>
              <a:t>◎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2168" y="2770632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53%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02168" y="306323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Si pasa de 20° de alcohol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2168" y="3255263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Oporto y jerez de 17–20° pagan 30%; arriba de 20° la tasa salta a 53% más una cuota fija por litro vigente desde 2026.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60920" y="3575304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16368" y="3739896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16368" y="3856573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2168" y="3666744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Marbete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2168" y="3959352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Sello fiscal por botella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02168" y="4151376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Registro en el padrón de bebidas alcohólicas del SAT y marbete pegado antes de cruzar la frontera: la misma operación que el vino.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4535424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7200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21792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1792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98448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Es un negocio de barra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98448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65% del valor está en bar y restaurante: la distribución que importa es la de licores, no la de abarrote.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261104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4425696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25696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352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Paga más que el vino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02352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30% contra 26.5% de IEPS: cada grado de alcohol cuesta.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065008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229600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229600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06256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Y necesita licencia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906256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Padrón del SAT, marbetes y análisis de laboratorio por embarque: la misma puerta que el vino importado.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Dos de cada tres dólares se pagan en el bar: </a:t>
            </a:r>
            <a:r>
              <a:rPr sz="1450" b="1">
                <a:solidFill>
                  <a:srgbClr val="FFFFFF"/>
                </a:solidFill>
                <a:latin typeface="Montserrat"/>
              </a:rPr>
              <a:t>quien tenga la barra tiene el margen.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Anaquel: Passport Retail Value RSP y Retail Volume 2025; total con restaurante: Passport Total Value RSP y Total Volume 2025 (base de company shares); bar = total − anaquel · IEPS: Ley del IEPS art. 2 (26.5% hasta 14° GL; 30% de 14° a 20°; 53% + cuota por litro arriba de 20° desde 2026), IVA 16% · cuota fija por litro &gt;20° desde 2026: Pulpos/Camtom 2026 · el vermut se embotella a 15–18° GL; oporto 19–20°; jerez 15–20° · padrón y marbete: SAT · Lillet = Pernod Ricard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7/9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LAS TRES PREGUNTAS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Atractivo sólo el vermut; listo sí; </a:t>
            </a:r>
            <a:r>
              <a:rPr sz="2400" b="1">
                <a:solidFill>
                  <a:srgbClr val="8FC1FF"/>
                </a:solidFill>
                <a:latin typeface="Georgia"/>
              </a:rPr>
              <a:t>y La Puerta del Sol ya tiene la ruta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Las tres preguntas para entrar a una categoría —¿crece?, ¿México está listo?, ¿podemos ganar?— contestadas con lo que se midió.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OPORTUNIDAD ATRACTIVA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¿Hay un mercado de crecimiento real?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8FC1FF"/>
                </a:solidFill>
                <a:latin typeface="Montserrat"/>
              </a:rPr>
              <a:t>SÍ, EN VERMUT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El vermut se multiplicó por cuatro (USD 4.6 → 18.4 M) y Passport le da +18% al año hasta 2030. Oporto y jerez suman USD 4 M y pierden litros. El generoso (79%) es de una sola casa.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8032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MERCADO LISTO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2272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¿El país está listo para eso?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62272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SÍ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62272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Bares de vermut en CDMX y Guadalajara, festival propio, 17 marcas mexicanas, Cinzano y Martini en súper: la ocasión de aperitivo ya existe.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66176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DERECHO A GANAR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6176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¿Podemos ganarlo y escalarlo?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176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SÍ, CON MARCA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6176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La Puerta del Sol ya tiene padrón, marbetes y ruta a especialistas y restaurantes, donde se paga el 65% del valor. Le falta una marca de vermut en el portafolio; el generoso (La Madrileña, 74%) no es su juego.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43984"/>
            <a:ext cx="11274552" cy="1060704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1520" y="4700016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SÍ  ×  SÍ  ×  SÍ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3776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6E86B4"/>
                </a:solidFill>
                <a:latin typeface="Montserrat"/>
              </a:rPr>
              <a:t>lo que dicta el marco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487168" y="4590288"/>
            <a:ext cx="12700" cy="768096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724912" y="4590288"/>
            <a:ext cx="6858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3FBF7F"/>
                </a:solidFill>
                <a:latin typeface="Montserrat"/>
              </a:rPr>
              <a:t>ENTRAR · sólo al vermut, con marca importada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24912" y="4956048"/>
            <a:ext cx="86868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CFDCF2"/>
                </a:solidFill>
                <a:latin typeface="Montserrat"/>
              </a:rPr>
              <a:t>La señal ya existe en el vermut y la ruta ya existe en La Puerta del Sol; lo que falta es </a:t>
            </a:r>
            <a:r>
              <a:rPr sz="950" b="1">
                <a:solidFill>
                  <a:srgbClr val="CFDCF2"/>
                </a:solidFill>
                <a:latin typeface="Montserrat"/>
              </a:rPr>
              <a:t>una marca de aperitivo en el portafolio</a:t>
            </a:r>
            <a:r>
              <a:rPr sz="950" b="0">
                <a:solidFill>
                  <a:srgbClr val="CFDCF2"/>
                </a:solidFill>
                <a:latin typeface="Montserrat"/>
              </a:rPr>
              <a:t>. Oporto y jerez se quedan como nicho de catálogo, no como apuesta.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Vermut sí, oporto y jerez no. </a:t>
            </a:r>
            <a:r>
              <a:rPr sz="1450" b="1">
                <a:solidFill>
                  <a:srgbClr val="FFFFFF"/>
                </a:solidFill>
                <a:latin typeface="Montserrat"/>
              </a:rPr>
              <a:t>Y el vermut con una marca importada de aperitivo en el portafolio.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Marco de tres preguntas (oportunidad × mercado listo × derecho a ganar) · cifras: Passport 2025 (consulta 15-sep-2026) · escena de vermut: Travel + Leisure mayo-2026, Festival Vermut GDL oct-2025, guía 2026 de vermuts mexicanos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8/9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QUÉ HACER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VERMUT, OPORTO Y JEREZ  ·  MÉXICO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Si se entra, es al vermut, </a:t>
            </a:r>
            <a:r>
              <a:rPr sz="3000" b="1">
                <a:solidFill>
                  <a:srgbClr val="8FC1FF"/>
                </a:solidFill>
                <a:latin typeface="Georgia"/>
              </a:rPr>
              <a:t>con una marca importada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Una cosa que no hay que hacer, dos que sí, y lo que falta para decidir.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8368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E03030"/>
                </a:solidFill>
                <a:latin typeface="Montserrat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NO HACER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Oporto, jerez o generoso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Oporto y jerez son USD 4 M y pierden litros; el generoso es de La Madrileña con 74%. Ninguno paga una marca nueva.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62272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2272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SÍ HACER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Una marca de vermut en el portafolio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Representar una marca sin dueño fuerte en México (Lustau o Yzaguirre, ya cercanas al portafolio español; Carpano y Punt e Mes de Branca) o tomar una mexicana con base en bares. Cinzano cambió de dueño y Campari la distribuye sólo de forma transitoria (prensa 2025): Caffo tendrá que elegir ruta.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66176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176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SÍ HACER · CANAL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0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La barra, no el anaquel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65% del valor se paga en bar: la ruta HORECA de La Puerta del Sol es el activo. Señales para acelerar: que el vermut pase de USD 30 M en anaquel (mitad del camino a 2030) o que Caffo elija distribuidor en México.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3749039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8FC1FF"/>
                </a:solidFill>
                <a:latin typeface="Montserrat"/>
              </a:rPr>
              <a:t>· · ·   ANTES DE APROBAR NADA   · · ·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LO QUE FALTA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Tres números que no están aquí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Las participaciones por marca (Passport no publica marcas de vino en México), el margen del distribuidor en bar contra súper, y qué marcas de vermut siguen sin representante en México. </a:t>
            </a:r>
            <a:r>
              <a:rPr sz="850" b="1">
                <a:solidFill>
                  <a:srgbClr val="E03030"/>
                </a:solidFill>
                <a:latin typeface="Montserrat"/>
              </a:rPr>
              <a:t>No están en este estudio.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99632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8232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QUÉ LO TUMBA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28232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Qué haría que esto se equivoque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Que el ×4 del vermut sea efecto de base baja y se frene antes de 2030, o que el crecimiento se quede en los bares de CDMX y Guadalajara sin pasar al anaquel. </a:t>
            </a:r>
            <a:r>
              <a:rPr sz="850" b="1">
                <a:solidFill>
                  <a:srgbClr val="E03030"/>
                </a:solidFill>
                <a:latin typeface="Montserrat"/>
              </a:rPr>
              <a:t>Cualquiera de las dos lo tumba.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El vermut es la única pieza viva de la categoría, </a:t>
            </a:r>
            <a:r>
              <a:rPr sz="1450" b="1">
                <a:solidFill>
                  <a:srgbClr val="FFFFFF"/>
                </a:solidFill>
                <a:latin typeface="Montserrat"/>
              </a:rPr>
              <a:t>y La Puerta del Sol ya tiene la barra: le falta la marca.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Passport 2025 (consulta 15-sep-2026): tamaños, pronóstico 2030 y company shares · Campari→Caffo: enAlimentos / Agroempresario 2025 (Campari sigue distribuyendo Cinzano en México de forma transitoria) · marcas artesanales: guía 2026 de vermuts mexicanos · precios Chedraui 15-sep-2026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9/9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