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20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</p:sldMasterIdLst>
  <p:notesMasterIdLst>
    <p:notesMasterId r:id="rId10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12191695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8FA"/>
    <a:srgbClr val="311410"/>
    <a:srgbClr val="69382B"/>
    <a:srgbClr val="B18C76"/>
    <a:srgbClr val="63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F8AF-2B53-446D-89EE-CD01758EDB9E}" v="566" dt="2026-09-14T17:18:53.564"/>
    <p1510:client id="{982D3278-0389-4829-A2C6-D148416671EE}" v="468" dt="2026-09-14T17:19:00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24"/>
        <p:guide pos="3863"/>
      </p:guideLst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107" Type="http://schemas.openxmlformats.org/officeDocument/2006/relationships/notesMaster" Target="notesMasters/notesMaster1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10" Type="http://schemas.openxmlformats.org/officeDocument/2006/relationships/theme" Target="theme/theme1.xml"/><Relationship Id="rId111" Type="http://schemas.openxmlformats.org/officeDocument/2006/relationships/tableStyles" Target="tableStyles.xml"/><Relationship Id="rId112" Type="http://schemas.microsoft.com/office/2015/10/relationships/revisionInfo" Target="revisionInfo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19AD-0A32-B54E-BB86-B7FECB212FD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3F87E-0DBF-2E41-92D9-E8FDB2386A1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7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7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6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5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5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3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19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5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0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4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0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8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2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5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8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8652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8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2797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0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0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1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6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4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88031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313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6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4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30047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6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84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6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56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">
  <p:cSld name="Slide master 1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3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2">
  <p:cSld name="Slide master 1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8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 1">
  <p:cSld name="Slide master 1 1 1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346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353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tags" Target="../tags/tag1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59.xml"/><Relationship Id="rId33" Type="http://schemas.openxmlformats.org/officeDocument/2006/relationships/theme" Target="../theme/theme2.xml"/><Relationship Id="rId34" Type="http://schemas.openxmlformats.org/officeDocument/2006/relationships/tags" Target="../tags/tag36.xml"/><Relationship Id="rId35" Type="http://schemas.openxmlformats.org/officeDocument/2006/relationships/oleObject" Target="../embeddings/oleObject1.bin"/><Relationship Id="rId36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3" y="963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05" imgH="405" progId="TCLayout.ActiveDocument.1">
                  <p:embed/>
                </p:oleObj>
              </mc:Choice>
              <mc:Fallback>
                <p:oleObj name="think-cell Slide" r:id="rId30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63" y="963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1" y="296228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39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5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22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92" r:id="rId27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4" y="964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05" imgH="405" progId="TCLayout.ActiveDocument.1">
                  <p:embed/>
                </p:oleObj>
              </mc:Choice>
              <mc:Fallback>
                <p:oleObj name="think-cell Slide" r:id="rId35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64" y="964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2" y="296229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40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6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2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6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15.jpg"/><Relationship Id="rId7" Type="http://schemas.openxmlformats.org/officeDocument/2006/relationships/image" Target="../media/image20.jpg"/><Relationship Id="rId8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f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0"/>
            <a:ext cx="10287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ARTEMIS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bi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60604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400">
                <a:solidFill>
                  <a:srgbClr val="FFC220"/>
                </a:solidFill>
                <a:latin typeface="Montserrat"/>
              </a:rPr>
              <a:t>ARTEMIS · WORKSTREAM 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926080"/>
            <a:ext cx="5943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Georgia"/>
              </a:rPr>
              <a:t>Funcionales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749039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500">
                <a:solidFill>
                  <a:srgbClr val="9FB4DA"/>
                </a:solidFill>
                <a:latin typeface="Montserrat"/>
              </a:rPr>
              <a:t>MÉXICO Y COSTA RICA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224528"/>
            <a:ext cx="914400" cy="38100"/>
          </a:xfrm>
          <a:prstGeom prst="rect">
            <a:avLst/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434840"/>
            <a:ext cx="49377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El único de los seis workstreams cuyo N10 el deck marca como «preliminary estimates subject to change pending further analysis». Este es ese análisis.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Censo de anaquel y e-commerce propio · Euromonitor Passport · 14 de septiembre de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7" name="Picture 16" descr="powering-grow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1/11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ONCE CATEGORÍAS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Once categorías ya venden función. </a:t>
            </a:r>
            <a:r>
              <a:rPr sz="3000" b="1">
                <a:solidFill>
                  <a:srgbClr val="FFC220"/>
                </a:solidFill>
                <a:latin typeface="Georgia"/>
              </a:rPr>
              <a:t>El café, todavía 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Cada categoría donde vive una función, en los dos países: cuánto vale y qué función lleva.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792224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9FB4DA"/>
                </a:solidFill>
                <a:latin typeface="Montserrat"/>
              </a:rPr>
              <a:t>CATEGORÍA · QUÉ FUNCIÓN LLEVA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1792224"/>
            <a:ext cx="2926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4A88FA"/>
                </a:solidFill>
                <a:latin typeface="Montserrat"/>
              </a:rPr>
              <a:t>🇲🇽  MÉXICO   USD MILLONES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3720" y="1792224"/>
            <a:ext cx="2926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FFC220"/>
                </a:solidFill>
                <a:latin typeface="Montserrat"/>
              </a:rPr>
              <a:t>🇨🇷  COSTA RICA   USD MILLONES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2029968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Yogurt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199132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digestivo · probiótico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29000" y="2071116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429000" y="2071116"/>
            <a:ext cx="251460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16752" y="203911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3,721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03720" y="2071116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903720" y="2071116"/>
            <a:ext cx="1395517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72389" y="203911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130.6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561320" y="2057400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561320" y="2075688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2336292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Comida de bebé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2505456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fortificada por norma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29000" y="2377440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429000" y="2377440"/>
            <a:ext cx="200092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03073" y="234543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2,961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03720" y="2377440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903720" y="2377440"/>
            <a:ext cx="501146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78018" y="234543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46.9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61320" y="2363724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561320" y="2382012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2642616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Agua embotellada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2811780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hidratación pura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429000" y="2683764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429000" y="2683764"/>
            <a:ext cx="192246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24612" y="265176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2,845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03720" y="2683764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903720" y="2683764"/>
            <a:ext cx="214884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25712" y="265176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201.1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561320" y="2670048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561320" y="2688336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9FB4DA"/>
                </a:solidFill>
                <a:latin typeface="Montserrat"/>
              </a:rPr>
              <a:t>NO LLEVA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2948940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Fórmula infantil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" y="3118104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fortificada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429000" y="2990088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3429000" y="2990088"/>
            <a:ext cx="1800747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302899" y="295808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2,665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903720" y="2990088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6903720" y="2990088"/>
            <a:ext cx="165624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142496" y="295808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15.5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0561320" y="2976372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561320" y="2994660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3255264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Bebidas deportivas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7200" y="3424428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electrolitos · Electrolit, Suerox, Gatorade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429000" y="3296412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3429000" y="3296412"/>
            <a:ext cx="1450884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953036" y="326440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2,147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903720" y="3296412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6903720" y="3296412"/>
            <a:ext cx="844148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821020" y="326440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79.0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561320" y="3282696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0561320" y="3300984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57200" y="3561588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Cereal de desayuno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" y="3730752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vitaminas y hierro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429000" y="3602736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3429000" y="3602736"/>
            <a:ext cx="880505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382657" y="357073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1,303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903720" y="3602736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6903720" y="3602736"/>
            <a:ext cx="1088845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065717" y="357073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101.9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0561320" y="3589020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10561320" y="3607308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57200" y="3867912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Refresco sin azúcar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57200" y="4037076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azúcar reducida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3429000" y="3909060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3429000" y="3909060"/>
            <a:ext cx="706012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208164" y="387705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1,045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6903720" y="3909060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ounded Rectangle 80"/>
          <p:cNvSpPr/>
          <p:nvPr/>
        </p:nvSpPr>
        <p:spPr>
          <a:xfrm>
            <a:off x="6903720" y="3909060"/>
            <a:ext cx="542819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519691" y="387705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50.8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10561320" y="3895344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561320" y="3913632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QUITA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57200" y="4174236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Energéticas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57200" y="4343400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cafeína · taurina · Vive 100, Red Bull, Raptor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3429000" y="4215384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ounded Rectangle 87"/>
          <p:cNvSpPr/>
          <p:nvPr/>
        </p:nvSpPr>
        <p:spPr>
          <a:xfrm>
            <a:off x="3429000" y="4215384"/>
            <a:ext cx="703782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205934" y="418338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1,041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6903720" y="4215384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ounded Rectangle 90"/>
          <p:cNvSpPr/>
          <p:nvPr/>
        </p:nvSpPr>
        <p:spPr>
          <a:xfrm>
            <a:off x="6903720" y="4215384"/>
            <a:ext cx="1235235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212107" y="418338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115.6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10561320" y="4201668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10561320" y="4219956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57200" y="4480560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Té listo para beber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" y="4649724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antioxidante · sin azúcar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429000" y="4521708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3429000" y="4521708"/>
            <a:ext cx="32087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3823023" y="448970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475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6903720" y="4521708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ounded Rectangle 100"/>
          <p:cNvSpPr/>
          <p:nvPr/>
        </p:nvSpPr>
        <p:spPr>
          <a:xfrm>
            <a:off x="6903720" y="4521708"/>
            <a:ext cx="170753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684403" y="448970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159.8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10561320" y="4507992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10561320" y="4526280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57200" y="4786884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Café listo para beber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57200" y="4956048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ninguna hoy · Me Latte lidera en CR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3429000" y="4828032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ounded Rectangle 107"/>
          <p:cNvSpPr/>
          <p:nvPr/>
        </p:nvSpPr>
        <p:spPr>
          <a:xfrm>
            <a:off x="3429000" y="4828032"/>
            <a:ext cx="4572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3547872" y="479602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62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6903720" y="4828032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ounded Rectangle 110"/>
          <p:cNvSpPr/>
          <p:nvPr/>
        </p:nvSpPr>
        <p:spPr>
          <a:xfrm>
            <a:off x="6903720" y="4828032"/>
            <a:ext cx="6518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7042053" y="479602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6.1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10561320" y="4814316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10561320" y="4832604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FFC220"/>
                </a:solidFill>
                <a:latin typeface="Montserrat"/>
              </a:rPr>
              <a:t>VACÍO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57200" y="5093208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Barras de proteína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57200" y="5262372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proteína · energía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3429000" y="5134356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ounded Rectangle 117"/>
          <p:cNvSpPr/>
          <p:nvPr/>
        </p:nvSpPr>
        <p:spPr>
          <a:xfrm>
            <a:off x="3429000" y="5134356"/>
            <a:ext cx="4572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3547872" y="510235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29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6903720" y="5134356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ounded Rectangle 120"/>
          <p:cNvSpPr/>
          <p:nvPr/>
        </p:nvSpPr>
        <p:spPr>
          <a:xfrm>
            <a:off x="6903720" y="5134356"/>
            <a:ext cx="4572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7022592" y="510235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3.7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10561320" y="5120640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10561320" y="5138928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AÑADE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57200" y="5376672"/>
            <a:ext cx="11274552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457200" y="5422392"/>
            <a:ext cx="2743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9FB4DA"/>
                </a:solidFill>
                <a:latin typeface="Montserrat"/>
              </a:rPr>
              <a:t>LAS QUE SÍ AÑADEN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429000" y="537667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13,867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903720" y="537667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C220"/>
                </a:solidFill>
                <a:latin typeface="Montserrat"/>
              </a:rPr>
              <a:t>493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8412480" y="5422392"/>
            <a:ext cx="3310128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600" b="1">
                <a:solidFill>
                  <a:srgbClr val="3FBF7F"/>
                </a:solidFill>
                <a:latin typeface="Montserrat"/>
              </a:rPr>
              <a:t>AÑADE</a:t>
            </a:r>
            <a:r>
              <a:rPr sz="600" b="0">
                <a:solidFill>
                  <a:srgbClr val="8FA8D4"/>
                </a:solidFill>
                <a:latin typeface="Montserrat"/>
              </a:rPr>
              <a:t> le ponen función · </a:t>
            </a:r>
            <a:r>
              <a:rPr sz="600" b="1">
                <a:solidFill>
                  <a:srgbClr val="C00000"/>
                </a:solidFill>
                <a:latin typeface="Montserrat"/>
              </a:rPr>
              <a:t>QUITA</a:t>
            </a:r>
            <a:r>
              <a:rPr sz="600" b="0">
                <a:solidFill>
                  <a:srgbClr val="8FA8D4"/>
                </a:solidFill>
                <a:latin typeface="Montserrat"/>
              </a:rPr>
              <a:t> le quitan algo · </a:t>
            </a:r>
            <a:r>
              <a:rPr sz="600" b="1">
                <a:solidFill>
                  <a:srgbClr val="9FB4DA"/>
                </a:solidFill>
                <a:latin typeface="Montserrat"/>
              </a:rPr>
              <a:t>NO LLEVA</a:t>
            </a:r>
            <a:r>
              <a:rPr sz="600" b="0">
                <a:solidFill>
                  <a:srgbClr val="8FA8D4"/>
                </a:solidFill>
                <a:latin typeface="Montserrat"/>
              </a:rPr>
              <a:t> nada · </a:t>
            </a:r>
            <a:r>
              <a:rPr sz="600" b="1">
                <a:solidFill>
                  <a:srgbClr val="FFC220"/>
                </a:solidFill>
                <a:latin typeface="Montserrat"/>
              </a:rPr>
              <a:t>VACÍO</a:t>
            </a:r>
            <a:r>
              <a:rPr sz="600" b="0">
                <a:solidFill>
                  <a:srgbClr val="8FA8D4"/>
                </a:solidFill>
                <a:latin typeface="Montserrat"/>
              </a:rPr>
              <a:t> sin función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0C1E42"/>
                </a:solidFill>
                <a:latin typeface="Montserrat"/>
              </a:rPr>
              <a:t>USD 13,867 M</a:t>
            </a:r>
            <a:r>
              <a:rPr sz="1450" b="0">
                <a:solidFill>
                  <a:srgbClr val="0C1E42"/>
                </a:solidFill>
                <a:latin typeface="Montserrat"/>
              </a:rPr>
              <a:t> en México y </a:t>
            </a:r>
            <a:r>
              <a:rPr sz="1450" b="1">
                <a:solidFill>
                  <a:srgbClr val="0C1E42"/>
                </a:solidFill>
                <a:latin typeface="Montserrat"/>
              </a:rPr>
              <a:t>493 M</a:t>
            </a:r>
            <a:r>
              <a:rPr sz="1450" b="0">
                <a:solidFill>
                  <a:srgbClr val="0C1E42"/>
                </a:solidFill>
                <a:latin typeface="Montserrat"/>
              </a:rPr>
              <a:t> en Costa Rica ya añaden función. El café RTD no está entre ellos.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Passport, Retail Value RSP en USD, 2025 — consulta del 14-sep-2026 · las once son categorías del árbol de Passport, no claims: por eso hay cifra para los dos países · «bebidas deportivas» incluye las soluciones de rehidratación oral (Electrolit, Suerox) según el reporte «Sports Drinks in Mexico» 27-nov-2025 · el liderazgo de Dos Pinos en café RTD tico: «RTD Coffee in Costa Rica» 24-dic-2025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38" name="Picture 137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QUITAR O AÑADIR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La salud vende quitando. </a:t>
            </a:r>
            <a:r>
              <a:rPr sz="3000" b="1">
                <a:solidFill>
                  <a:srgbClr val="FFC220"/>
                </a:solidFill>
                <a:latin typeface="Georgia"/>
              </a:rPr>
              <a:t>Añadir es la parte chica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Cuánto pesa cada categoría, qué claim de salud la lidera, y cuánto de todo eso es función de verdad.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6720840" cy="26974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883664"/>
            <a:ext cx="20116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CATEGORÍA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80" y="1883664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TAMAÑO EN MÉXICO · USD MILLONES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121408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Alimentos básicos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295144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pan, tortilla, cereal, pasta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97480" y="2176272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697480" y="2176272"/>
            <a:ext cx="3520439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91072" y="2139696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42,004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2473452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Bebidas frías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2647188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refresco, jugo, agua, energética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697480" y="2528316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697480" y="2528316"/>
            <a:ext cx="2732187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502819" y="2491740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32,599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2825496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Lácteo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2999232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leche, yogurt, queso, helado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697480" y="2880360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2697480" y="2880360"/>
            <a:ext cx="1947623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18255" y="2843784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23,238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3177539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Botanas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" y="3351275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botana, galleta, chocolate, barra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697480" y="3232403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2697480" y="3232403"/>
            <a:ext cx="1694930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465562" y="3195827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20,223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" y="3529584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Cocina y comidas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8368" y="3703320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aceite, salsa, sopa, listo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97480" y="3584448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2697480" y="3584448"/>
            <a:ext cx="746262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516894" y="354787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8,904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368" y="3881628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Bebidas calientes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8368" y="4055364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café, té, polvos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697480" y="3936491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2697480" y="3936491"/>
            <a:ext cx="312115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082747" y="3899915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3,724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8368" y="4206240"/>
            <a:ext cx="630936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8368" y="4251960"/>
            <a:ext cx="1463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9FB4DA"/>
                </a:solidFill>
                <a:latin typeface="Montserrat"/>
              </a:rPr>
              <a:t>SUMA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97480" y="4224528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130,694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60920" y="1755648"/>
            <a:ext cx="4370832" cy="26974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543800" y="1883664"/>
            <a:ext cx="21945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SU CLAIM DE SALUD LÍDER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646920" y="1883664"/>
            <a:ext cx="731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300">
                <a:solidFill>
                  <a:srgbClr val="FFC220"/>
                </a:solidFill>
                <a:latin typeface="Montserrat"/>
              </a:rPr>
              <a:t>USD 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69880" y="1883664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¿QUITA O AÑADE?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43800" y="2157984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Sin gluten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464040" y="2148839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C220"/>
                </a:solidFill>
                <a:latin typeface="Montserrat"/>
              </a:rPr>
              <a:t>1,103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515600" y="2167127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515600" y="2185415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QUITA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543800" y="2510028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Control de peso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464040" y="2500884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C220"/>
                </a:solidFill>
                <a:latin typeface="Montserrat"/>
              </a:rPr>
              <a:t>5,567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0515600" y="2519172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515600" y="2537460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QUITA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43800" y="2862072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Sin lactosa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64040" y="2852927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C220"/>
                </a:solidFill>
                <a:latin typeface="Montserrat"/>
              </a:rPr>
              <a:t>2,866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0515600" y="2871215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515600" y="2889503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QUITA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543800" y="3214115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Sin gluten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464040" y="3204971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C220"/>
                </a:solidFill>
                <a:latin typeface="Montserrat"/>
              </a:rPr>
              <a:t>510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0515600" y="3223259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515600" y="3241547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QUITA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543800" y="3566160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Natural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64040" y="3557015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C220"/>
                </a:solidFill>
                <a:latin typeface="Montserrat"/>
              </a:rPr>
              <a:t>521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10515600" y="3575303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10515600" y="3593591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9FB4DA"/>
                </a:solidFill>
                <a:latin typeface="Montserrat"/>
              </a:rPr>
              <a:t>NO AÑADE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543800" y="3918204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Sin cafeína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464040" y="3909060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FFC220"/>
                </a:solidFill>
                <a:latin typeface="Montserrat"/>
              </a:rPr>
              <a:t>205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515600" y="3927348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515600" y="3945635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QUITA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43800" y="4206240"/>
            <a:ext cx="402336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543800" y="4242816"/>
            <a:ext cx="1965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560" b="1">
                <a:solidFill>
                  <a:srgbClr val="C00000"/>
                </a:solidFill>
                <a:latin typeface="Montserrat"/>
              </a:rPr>
              <a:t>QUITA</a:t>
            </a:r>
            <a:r>
              <a:rPr sz="560" b="0">
                <a:solidFill>
                  <a:srgbClr val="8FA8D4"/>
                </a:solidFill>
                <a:latin typeface="Montserrat"/>
              </a:rPr>
              <a:t> = le quitan algo (gluten, lactosa, azúcar, cafeína)  </a:t>
            </a:r>
            <a:r>
              <a:rPr sz="560" b="1">
                <a:solidFill>
                  <a:srgbClr val="9FB4DA"/>
                </a:solidFill>
                <a:latin typeface="Montserrat"/>
              </a:rPr>
              <a:t>NO AÑADE</a:t>
            </a:r>
            <a:r>
              <a:rPr sz="560" b="0">
                <a:solidFill>
                  <a:srgbClr val="8FA8D4"/>
                </a:solidFill>
                <a:latin typeface="Montserrat"/>
              </a:rPr>
              <a:t> = natural, sin tocar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464040" y="4224528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1">
                <a:solidFill>
                  <a:srgbClr val="FFC220"/>
                </a:solidFill>
                <a:latin typeface="Montserrat"/>
              </a:rPr>
              <a:t>10,771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515600" y="4251960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150">
                <a:solidFill>
                  <a:srgbClr val="FFC220"/>
                </a:solidFill>
                <a:latin typeface="Montserrat"/>
              </a:rPr>
              <a:t>SUMA, NO TOTAL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57200" y="4572000"/>
            <a:ext cx="1828800" cy="10241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57200" y="4626864"/>
            <a:ext cx="18288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1">
                <a:solidFill>
                  <a:srgbClr val="C00000"/>
                </a:solidFill>
                <a:latin typeface="Montserrat"/>
              </a:rPr>
              <a:t>6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57200" y="499262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8FA8D4"/>
                </a:solidFill>
                <a:latin typeface="Montserrat"/>
              </a:rPr>
              <a:t>de 6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66928" y="5193792"/>
            <a:ext cx="160934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680" b="0">
                <a:solidFill>
                  <a:srgbClr val="CFDCF2"/>
                </a:solidFill>
                <a:latin typeface="Montserrat"/>
              </a:rPr>
              <a:t>Ningún claim líder añade. Todos quitan — o no le pusieron nada.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23160" y="4572000"/>
            <a:ext cx="9308592" cy="10241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2606040" y="4645152"/>
            <a:ext cx="8961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200">
                <a:solidFill>
                  <a:srgbClr val="FFC220"/>
                </a:solidFill>
                <a:latin typeface="Montserrat"/>
              </a:rPr>
              <a:t>LO QUE SÍ ES FUNCIONAL DE VERDAD, EN LOS DOS PAÍSES  ·  deportivas + energéticas + barras, 2025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606040" y="486460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MÉXICO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429000" y="4828032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ontserrat"/>
              </a:rPr>
              <a:t>USD 3,217 M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3429000" y="5138928"/>
            <a:ext cx="2926080" cy="10058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3429000" y="5138928"/>
            <a:ext cx="289681" cy="10058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6446520" y="5084064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4A88FA"/>
                </a:solidFill>
                <a:latin typeface="Montserrat"/>
              </a:rPr>
              <a:t>9.9%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29000" y="5266944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deportivas 2,147 · energéticas 1,041 · barras 29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178040" y="4846320"/>
            <a:ext cx="12700" cy="566928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360920" y="4864608"/>
            <a:ext cx="1005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COSTA RICA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366760" y="4828032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ontserrat"/>
              </a:rPr>
              <a:t>USD 198 M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8366760" y="5138928"/>
            <a:ext cx="2743200" cy="10058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ounded Rectangle 95"/>
          <p:cNvSpPr/>
          <p:nvPr/>
        </p:nvSpPr>
        <p:spPr>
          <a:xfrm>
            <a:off x="8366760" y="5138928"/>
            <a:ext cx="353872" cy="10058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1155680" y="5084064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C220"/>
                </a:solidFill>
                <a:latin typeface="Montserrat"/>
              </a:rPr>
              <a:t>12.9%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366760" y="5266944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energéticas 116 · deportivas 79 · barras 4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606040" y="5422392"/>
            <a:ext cx="8961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1">
                <a:solidFill>
                  <a:srgbClr val="FFC220"/>
                </a:solidFill>
                <a:latin typeface="Montserrat"/>
              </a:rPr>
              <a:t>Costa Rica le dedica más proporción que México</a:t>
            </a:r>
            <a:r>
              <a:rPr sz="650" b="0">
                <a:solidFill>
                  <a:srgbClr val="8FA8D4"/>
                </a:solidFill>
                <a:latin typeface="Montserrat"/>
              </a:rPr>
              <a:t> — y con energéticas, no deportivas. Passport las mide como categoría: por eso hay cifra en los dos países.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0C1E42"/>
                </a:solidFill>
                <a:latin typeface="Montserrat"/>
              </a:rPr>
              <a:t>Un café funcional es añadir. </a:t>
            </a:r>
            <a:r>
              <a:rPr sz="1450" b="1">
                <a:solidFill>
                  <a:srgbClr val="0C1E42"/>
                </a:solidFill>
                <a:latin typeface="Montserrat"/>
              </a:rPr>
              <a:t>Entra contra el claim que más vende en las seis categorías.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Passport, Retail Value RSP en USD 2025 — consulta 14-sep-2026 · claim líder: reportes Health and Wellness de México ed. 12-ene-2026 (dato 2024), a 20.064 MXN/USD · el claim líder no es el total de salud de la categoría: Euromonitor publica por claim y no suma, porque un producto lleva varios · Costa Rica no existe en el sistema Health and Wellness: tiene tamaño, no corte de claim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08" name="Picture 107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MATRIZ · FUNCIONALES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Fuera del café </a:t>
            </a:r>
            <a:r>
              <a:rPr sz="3000" b="1">
                <a:solidFill>
                  <a:srgbClr val="FFC220"/>
                </a:solidFill>
                <a:latin typeface="Georgia"/>
              </a:rPr>
              <a:t>sí saben añadir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Los cinco que más se venden. Y debajo, quién ya vende cada función — que fuera del café son otras: aquí mandan músculo, hidratación y edad.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2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birdman-creatina-monohidratada-m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764792"/>
            <a:ext cx="438912" cy="4389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C220"/>
                </a:solidFill>
                <a:latin typeface="Montserrat"/>
              </a:rPr>
              <a:t>41,903</a:t>
            </a:r>
            <a:r>
              <a:rPr sz="900" b="1">
                <a:solidFill>
                  <a:srgbClr val="8FA8D4"/>
                </a:solidFill>
                <a:latin typeface="Montserrat"/>
              </a:rPr>
              <a:t>  reseñas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Creatina Birdman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43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788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optimum-gold-standard-whey-m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9020" y="1764792"/>
            <a:ext cx="438912" cy="4389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834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C220"/>
                </a:solidFill>
                <a:latin typeface="Montserrat"/>
              </a:rPr>
              <a:t>64,738</a:t>
            </a:r>
            <a:r>
              <a:rPr sz="900" b="1">
                <a:solidFill>
                  <a:srgbClr val="8FA8D4"/>
                </a:solidFill>
                <a:latin typeface="Montserrat"/>
              </a:rPr>
              <a:t>  reseñas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ON Gold Standard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074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ensure-advance-chocolate-m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020" y="1764792"/>
            <a:ext cx="438912" cy="43891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120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C220"/>
                </a:solidFill>
                <a:latin typeface="Montserrat"/>
              </a:rPr>
              <a:t>13 g</a:t>
            </a:r>
            <a:r>
              <a:rPr sz="900" b="1">
                <a:solidFill>
                  <a:srgbClr val="8FA8D4"/>
                </a:solidFill>
                <a:latin typeface="Montserrat"/>
              </a:rPr>
              <a:t>  proteína + HMB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20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Ensure Advance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360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dospinos-proteina-800g-c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1020" y="1764792"/>
            <a:ext cx="438912" cy="43891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406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C220"/>
                </a:solidFill>
                <a:latin typeface="Montserrat"/>
              </a:rPr>
              <a:t>25 g</a:t>
            </a:r>
            <a:r>
              <a:rPr sz="900" b="1">
                <a:solidFill>
                  <a:srgbClr val="8FA8D4"/>
                </a:solidFill>
                <a:latin typeface="Montserrat"/>
              </a:rPr>
              <a:t>  por porción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06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Dos Pinos Deportista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601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9646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creatina-advance-monohidratada-c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7020" y="1764792"/>
            <a:ext cx="438912" cy="43891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692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C220"/>
                </a:solidFill>
                <a:latin typeface="Montserrat"/>
              </a:rPr>
              <a:t>₡13.000</a:t>
            </a:r>
            <a:r>
              <a:rPr sz="900" b="1">
                <a:solidFill>
                  <a:srgbClr val="8FA8D4"/>
                </a:solidFill>
                <a:latin typeface="Montserrat"/>
              </a:rPr>
              <a:t>  200 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92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Creatina Advance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0" y="2670048"/>
            <a:ext cx="30175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0">
                <a:solidFill>
                  <a:srgbClr val="8FA8D4"/>
                </a:solidFill>
                <a:latin typeface="Montserrat"/>
              </a:rPr>
              <a:t>●  la marca ya vende un producto con esa función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3776" y="26700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MARCA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97480" y="26700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DÓNDE SE VENDE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0060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💪 MÚSCULO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4068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💧 HIDRAT.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8076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🌀 DIGEST.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2084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✦ BELLEZA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6092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✚ EDAD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0100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🍃 QUITA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457200" y="2880360"/>
            <a:ext cx="31750" cy="123444"/>
          </a:xfrm>
          <a:prstGeom prst="rect">
            <a:avLst/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48640" y="2889504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FFC220"/>
                </a:solidFill>
                <a:latin typeface="Montserrat"/>
              </a:rPr>
              <a:t>POLVOS DEPORTIVOS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3012948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93776" y="3035808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Birdman 🇲🇽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697480" y="303580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Amazon · Costco · Fahorro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00600" y="302666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20840" y="302666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0" y="3035808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4 de los 8 primeros de Amazon MX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3776" y="319582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Powerlab · Perform · Pura Prote 🇨🇷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697480" y="319582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tienda propia · Auto Mercado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00600" y="318668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40680" y="318668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20840" y="318668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686800" y="319582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las tres marcas ticas nativas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3332987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93776" y="335584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Optimum · Dymatize · MuscleTech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97480" y="335584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 Mercado · Goodlife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800600" y="334670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720840" y="334670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686800" y="335584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portafolio global casi completo está en CR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57200" y="3502151"/>
            <a:ext cx="31750" cy="12344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48640" y="3511295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LÁCTEO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93776" y="3657599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C220"/>
                </a:solidFill>
                <a:latin typeface="Montserrat"/>
              </a:rPr>
              <a:t>Dos Pinos 🇨🇷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97480" y="365759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Walmart CR · Auto Mercado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800600" y="364845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80760" y="364845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001000" y="364845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686800" y="3657599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3 de 6 · y desde 2024 lidera el café RTD tico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57200" y="3794759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93776" y="3817620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Yakult · Danone · Activia 🇲🇽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697480" y="381762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· Yakult Ladies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80760" y="380847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686800" y="3817620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Yakult: 3.99 M de frascos al día · las tres en CR: cero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57200" y="3963923"/>
            <a:ext cx="31750" cy="12344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548640" y="3973067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BEBIDAS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93776" y="4119372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Electrolit 🇲🇽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697480" y="411937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farmacia · autoservicio · CR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440680" y="411022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686800" y="4119372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87% del suero oral · se vende como medicamento, no como alimento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57200" y="4256531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493776" y="4279392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Gatorade · Powerade · Suerox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697480" y="427939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 en ambos países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440680" y="427024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001000" y="427024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686800" y="4279392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hidratación es juego de marcas importadas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93776" y="4439412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Kombucha Culture 🇨🇷 · Bonsaly 🇲🇽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697480" y="443941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Walmart CR · Chedraui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080760" y="443026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686800" y="4439412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12 SKUs en CR · en México, uno solo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57200" y="4576571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493776" y="4599431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Tropical · Cristal (FIFCO) 🇨🇷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697480" y="4599431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001000" y="459028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686800" y="4599431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su movimiento «saludable» es té y agua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57200" y="4745735"/>
            <a:ext cx="31750" cy="123444"/>
          </a:xfrm>
          <a:prstGeom prst="rect">
            <a:avLst/>
          </a:prstGeom>
          <a:solidFill>
            <a:srgbClr val="9FB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548640" y="4754879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9FB4DA"/>
                </a:solidFill>
                <a:latin typeface="Montserrat"/>
              </a:rPr>
              <a:t>NUTRICIÓN MÉDICA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93776" y="4901183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Ensure · Glucerna · PediaSure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697480" y="4901183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toda farmacia y súper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800600" y="489203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360920" y="489203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686800" y="4901183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13 g de proteína y 1.5 g de HMB · Nestlé ni aparece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57200" y="5038343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493776" y="5061203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Herbalife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97480" y="5061203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venta directa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800600" y="505205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001000" y="505205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686800" y="5061203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sustituto de comida más caro de CR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457200" y="5207507"/>
            <a:ext cx="31750" cy="12344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548640" y="5216651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C00000"/>
                </a:solidFill>
                <a:latin typeface="Montserrat"/>
              </a:rPr>
              <a:t>EL HUECO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93776" y="5362955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Barras de proteína · claims de riesgo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697480" y="536295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autoservicio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686800" y="5362955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9 referencias en todo el país · de los 14 claims de salud que permite la norma centroamericana (RTCA), cero en uso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0C1E42"/>
                </a:solidFill>
                <a:latin typeface="Montserrat"/>
              </a:rPr>
              <a:t>En Costa Rica el que más cerca está de dominar la función no es un cafetalero: es un lácteo.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Censo de anaquel y e-commerce propio, 14-sep-2026 · catálogos VTEX de Walmart CR, Más x Menos y Chedraui · Auto Mercado · PriceSmart CR · Costco MX · Amazon MX · Farmacias del Ahorro · GNC MX · imágenes de fichas de los propios minoristas · Electrolit: prensa económica, no auditado · RTCA 67.01.60:10 Anexo G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27" name="Picture 126" descr="powering-grow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28" name="TextBox 12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CAFÉ · TAM SAM SOM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El café funcional </a:t>
            </a:r>
            <a:r>
              <a:rPr sz="3000" b="1">
                <a:solidFill>
                  <a:srgbClr val="FFC220"/>
                </a:solidFill>
                <a:latin typeface="Georgia"/>
              </a:rPr>
              <a:t>todavía no existe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Tres tamaños, uno dentro del otro: TAM = todo el café · SAM = el que ya habla de salud · SOM = el funcional de verdad. En dólares, por país.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22128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FFC220"/>
                </a:solidFill>
                <a:latin typeface="Montserrat"/>
              </a:rPr>
              <a:t>🇲🇽  MÉXICO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2212848"/>
            <a:ext cx="44450" cy="512064"/>
          </a:xfrm>
          <a:prstGeom prst="rect">
            <a:avLst/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221991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TAM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35915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3,062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615184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MXN 61,444 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64408" y="2295144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Todo el café que se vende al menudeo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1768" y="2322576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FFC220"/>
                </a:solidFill>
                <a:latin typeface="Montserrat"/>
              </a:rPr>
              <a:t>100%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" y="2784348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368" y="282549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" y="283463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" y="29718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580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32278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MXN 11,643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64408" y="2907791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que ya lleva algún claim de salud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1768" y="293522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19.0%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672" y="3396996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" y="3438144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4672" y="3447288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4672" y="358444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110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" y="384048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MXN 2,211 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64408" y="3520440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Claim fortificado · crece +18% al año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01768" y="354787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3.6%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4672" y="4009644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199632" y="1783080"/>
            <a:ext cx="5532120" cy="22128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FFC220"/>
                </a:solidFill>
                <a:latin typeface="Montserrat"/>
              </a:rPr>
              <a:t>🇨🇷  COSTA RICA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0" y="2212848"/>
            <a:ext cx="44450" cy="512064"/>
          </a:xfrm>
          <a:prstGeom prst="rect">
            <a:avLst/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47104" y="2221991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TAM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47104" y="235915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345 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47104" y="2615184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99% tostado y molido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06840" y="2295144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Todo el café que se vende al menudeo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44200" y="2322576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FFC220"/>
                </a:solidFill>
                <a:latin typeface="Montserrat"/>
              </a:rPr>
              <a:t>100%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47104" y="2784348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400800" y="282549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547104" y="283463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47104" y="29718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20–90 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47104" y="32278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estimación propia · punto medio USD 52 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2907791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Café con atributo (especialidad, orgánico, descafeinado) · rango amplio porque nadie mide cuánto rota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744200" y="293522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estim.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47104" y="3396996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400800" y="3438144"/>
            <a:ext cx="44450" cy="51206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547104" y="3447288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C00000"/>
                </a:solidFill>
                <a:latin typeface="Montserrat"/>
              </a:rPr>
              <a:t>SOM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47104" y="358444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47104" y="384048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0 de 219 referencias medidas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06840" y="3520440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Ninguna referencia con claim funcional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744200" y="354787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C00000"/>
                </a:solidFill>
                <a:latin typeface="Montserrat"/>
              </a:rPr>
              <a:t>0%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547104" y="4009644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57200" y="4133087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FFC220"/>
                </a:solidFill>
                <a:latin typeface="Montserrat"/>
              </a:rPr>
              <a:t>· · ·   LEÍDO CONTRA LAS REGLAS DE ARTEMIS   · · ·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57200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621792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21792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FFC220"/>
                </a:solidFill>
                <a:latin typeface="Montserrat"/>
              </a:rPr>
              <a:t>▲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325880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FFC220"/>
                </a:solidFill>
                <a:latin typeface="Montserrat"/>
              </a:rPr>
              <a:t>EL PISO DE ENTRADA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325880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3.6% contra el 5%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25880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La regla 01 del playbook de cápsulas no deja entrar a un segmento que pese menos del 5% de la categoría café. Funcional pesa 3.6%.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261104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4425696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425696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FFC220"/>
                </a:solidFill>
                <a:latin typeface="Montserrat"/>
              </a:rPr>
              <a:t>◎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29784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FFC220"/>
                </a:solidFill>
                <a:latin typeface="Montserrat"/>
              </a:rPr>
              <a:t>LA META YA ASIGNADA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129784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15 de 110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29784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ARTEMIS le asignó USD 15 M de ingreso N10 (meta a 10 años). Contra el pool medido de USD 110 M, es pedir el 14% de todo el café funcional de México.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065008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229600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229600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FFC220"/>
                </a:solidFill>
                <a:latin typeface="Montserrat"/>
              </a:rPr>
              <a:t>⚗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933688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FFC220"/>
                </a:solidFill>
                <a:latin typeface="Montserrat"/>
              </a:rPr>
              <a:t>DE QUÉ ESTÁ HECHO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933688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95% es soluble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33688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De los USD 110 M, sólo USD 5.7 M son café molido — el negocio de BIA. El resto es instantáneo con vitaminas.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0C1E42"/>
                </a:solidFill>
                <a:latin typeface="Montserrat"/>
              </a:rPr>
              <a:t>La ventaja no es llegar antes. Es llegar con el activo ya hecho — </a:t>
            </a:r>
            <a:r>
              <a:rPr sz="1450" b="1">
                <a:solidFill>
                  <a:srgbClr val="0C1E42"/>
                </a:solidFill>
                <a:latin typeface="Montserrat"/>
              </a:rPr>
              <a:t>y BIA ya lo tiene: Bulletproof.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Passport, Hot Drinks › Coffee, Retail Value RSP, ed. 2025 · FX 20.064 MXN/USD · censo de anaquel propio 14-sep-2026 · el SAM de Costa Rica es estimación propia, no dato publicado: dos métodos independientes dan USD 20–90 M, central 52 M · el umbral ≥5% es la regla 01 del playbook de cápsulas (ARTEMIS lámina 58), aplicada aquí por analogía · el N10 de USD 15 M — ARTEMIS lámina 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85" name="Picture 84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QUIÉN JUEGA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Una sola casa de café </a:t>
            </a:r>
            <a:r>
              <a:rPr sz="3000" b="1">
                <a:solidFill>
                  <a:srgbClr val="FFC220"/>
                </a:solidFill>
                <a:latin typeface="Georgia"/>
              </a:rPr>
              <a:t>se atrevió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Cinco jugadores, cinco canales distintos — y sólo uno llega al pasillo del café.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2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garat-cafe-colageno-m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" y="1883664"/>
            <a:ext cx="1152144" cy="1152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5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C220"/>
                </a:solidFill>
                <a:latin typeface="Montserrat"/>
              </a:rPr>
              <a:t>+20%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Garat · Sabormex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Sobreprecio sobre su propio café normal · el único funcional en anaquel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798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cafiver-funcional-focus-m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404" y="1883664"/>
            <a:ext cx="1152144" cy="1152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71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C220"/>
                </a:solidFill>
                <a:latin typeface="Montserrat"/>
              </a:rPr>
              <a:t>3 de 6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Cafiver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Funcionalidades que ya formula —colágeno, ganoderma y probióticos— y ninguna llega al anaquel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84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organo-cafe-negro-m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404" y="1883664"/>
            <a:ext cx="1152144" cy="11521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57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C220"/>
                </a:solidFill>
                <a:latin typeface="Montserrat"/>
              </a:rPr>
              <a:t>0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en súper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7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ORGANO · DXN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7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Décadas vendiendo café con ganoderma, todo por red de afiliados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370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dospinos-proteina-800g-c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404" y="1883664"/>
            <a:ext cx="1152144" cy="11521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43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C220"/>
                </a:solidFill>
                <a:latin typeface="Montserrat"/>
              </a:rPr>
              <a:t>25 g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3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Dos Pinos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3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De proteína por porción. Y desde 2024 lidera el café RTD tico con Me Latte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656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bulletproof-original-ground-coffee-u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0404" y="1883664"/>
            <a:ext cx="1152144" cy="115214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29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C220"/>
                </a:solidFill>
                <a:latin typeface="Montserrat"/>
              </a:rPr>
              <a:t>2024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Bulletproof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Año en que se integró a BIA · ya vende café con creatina en EE.UU.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4443984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FFC220"/>
                </a:solidFill>
                <a:latin typeface="Montserrat"/>
              </a:rPr>
              <a:t>· · ·   LO QUE REVELA EL ANAQUEL   · · 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7200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21792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1792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8448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HALLAZGO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98448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Entró por la belleza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98448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La única casa de café que juega lo hizo con colágeno, no con hongos.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61104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425696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425696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02352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HALLAZGO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352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Primero la farmacia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2352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El café con hongos llegó a Farmacias del Ahorro antes que al súper.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65008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29600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229600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06256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HALLAZGO 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06256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El lácteo ya está en la taza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06256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Dos Pinos formula proteína y desde 2024 lidera el café RTD de Costa Rica. Lo que no ha hecho es cruzarlos.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0C1E42"/>
                </a:solidFill>
                <a:latin typeface="Montserrat"/>
              </a:rPr>
              <a:t>La marca que fundó la categoría ya es de la casa: Bulletproof es de BIA desde 2024.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Censo de anaquel propio, 14-sep-2026 · imágenes de fichas de los propios minoristas · la entrada de Dos Pinos al café RTD con Me Latte en 2024 y su liderazgo: Passport, «RTD Coffee in Costa Rica», 24-dic-2025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69" name="Picture 68" descr="powering-grow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MATRIZ · CAFÉ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Las seis del café. </a:t>
            </a:r>
            <a:r>
              <a:rPr sz="3000" b="1">
                <a:solidFill>
                  <a:srgbClr val="FFC220"/>
                </a:solidFill>
                <a:latin typeface="Georgia"/>
              </a:rPr>
              <a:t>Una sola llegó al súper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49 productos de café censados en México y Costa Rica, cruzados por marca, canal y funcionalidad.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5532120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93852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FFC220"/>
                </a:solidFill>
                <a:latin typeface="Montserrat"/>
              </a:rPr>
              <a:t>MÉXICO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TAM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3,062 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todo el café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72968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72968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580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72968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con claim de salud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2856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FFC220"/>
                </a:solidFill>
                <a:latin typeface="Montserrat"/>
              </a:rPr>
              <a:t>SOM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2856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110 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2856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fortificado · +18%/año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9632" y="1755648"/>
            <a:ext cx="5532120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82512" y="1938528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FFC220"/>
                </a:solidFill>
                <a:latin typeface="Montserrat"/>
              </a:rPr>
              <a:t>COSTA RICA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TAM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2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345 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todo el café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068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20–90 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068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punto medio USD 52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784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C00000"/>
                </a:solidFill>
                <a:latin typeface="Montserrat"/>
              </a:rPr>
              <a:t>SOM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784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784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0 de 219 referencias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0" y="2542032"/>
            <a:ext cx="30175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0">
                <a:solidFill>
                  <a:srgbClr val="8FA8D4"/>
                </a:solidFill>
                <a:latin typeface="Montserrat"/>
              </a:rPr>
              <a:t>●  la marca ya vende un producto con esa función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3776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MARCA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97480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DÓNDE SE VENDE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006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BELLEZA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4068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FOCO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8076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KETO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208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MÚSCULO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6092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DIGEST.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010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>INMUNE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6868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FFC220"/>
                </a:solidFill>
                <a:latin typeface="Montserrat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2752344"/>
            <a:ext cx="31750" cy="109728"/>
          </a:xfrm>
          <a:prstGeom prst="rect">
            <a:avLst/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8640" y="27614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FFC220"/>
                </a:solidFill>
                <a:latin typeface="Montserrat"/>
              </a:rPr>
              <a:t>EN ANAQUEL FÍSICO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2871216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3776" y="289407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Garat (Sabormex)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97480" y="289407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Chedraui · Costco · Soriana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00600" y="28849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86800" y="289407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única en súper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93776" y="303763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Beyond Vitamins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97480" y="303763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Farmacias del Ahorro · Amazon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40680" y="302849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0" y="303763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llegó por farmacia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" y="3158337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93776" y="318119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Starbucks México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697480" y="318119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sus propias cafeterías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20840" y="317205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686800" y="318119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protein latte, no empaque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57200" y="3311042"/>
            <a:ext cx="31750" cy="109728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48640" y="3320186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SOLO EN E-COMMERCE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3776" y="3452774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C220"/>
                </a:solidFill>
                <a:latin typeface="Montserrat"/>
              </a:rPr>
              <a:t>Earth Co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97480" y="345277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tienda propia · Amazon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80060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4068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8076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72084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36092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686800" y="3452774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6 de 6 — y todo agotado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57200" y="3573475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3776" y="3596335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Cafiver (70 años)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697480" y="359633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solo su e-commerce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800600" y="358719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360920" y="358719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001000" y="358719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686800" y="3596335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tostadora tradicional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93776" y="373989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UNRULED · cafécoffee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97480" y="373989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tienda propia · Amazon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440680" y="37307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080760" y="37307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686800" y="373989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los 3 sabores agotados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57200" y="3860596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93776" y="388345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BPN PRO / Balanfood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97480" y="388345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tienda propia · Amazon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40680" y="38743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001000" y="38743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686800" y="388345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café de olla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93776" y="402701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Khaley · DOSE OF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697480" y="402701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tienda propia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440680" y="401787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686800" y="402701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812 y 572 reseñas · las de más tracción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57200" y="4147718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93776" y="4170578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Cafelágeno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697480" y="417057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tienda propia · Amazon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800600" y="416143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686800" y="4170578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/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93776" y="4314139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Vidaflora · Suntup · Hydrashot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697480" y="431413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DTC y marketplace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440680" y="430499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686800" y="4314139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tres marcas, un solo claim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57200" y="4434840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493776" y="4457700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Four Sigmatic (importada)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2697480" y="445770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Amazon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440680" y="444855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686800" y="4457700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interés −79% desde su pico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57200" y="4587544"/>
            <a:ext cx="31750" cy="109728"/>
          </a:xfrm>
          <a:prstGeom prst="rect">
            <a:avLst/>
          </a:prstGeom>
          <a:solidFill>
            <a:srgbClr val="9FB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548640" y="45966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9FB4DA"/>
                </a:solidFill>
                <a:latin typeface="Montserrat"/>
              </a:rPr>
              <a:t>VENTA DIRECTA · MLM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93776" y="472927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Organo Gold · Gano Excel · DXN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2697480" y="472927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red de afiliados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001000" y="47201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686800" y="472927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canal histórico, sin precio público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457200" y="4849977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493776" y="487283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It Works!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97480" y="487283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red de afiliados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080760" y="486369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686800" y="487283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keto coffee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57200" y="5002682"/>
            <a:ext cx="31750" cy="10972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548640" y="5011826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C00000"/>
                </a:solidFill>
                <a:latin typeface="Montserrat"/>
              </a:rPr>
              <a:t>COSTA RICA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93776" y="5144414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Ninguna marca tica de café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697480" y="514441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—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686800" y="5144414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cero en canal formal, verificado marca por marca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7200" y="5265115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493776" y="5287975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Gano Excel · Omnilife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697480" y="528797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venta directa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8001000" y="527883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8686800" y="5287975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lo único que existe, y no es café de anaquel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93776" y="543153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Dos Pinos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697480" y="543153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Walmart CR · Auto Mercado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720840" y="542239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686800" y="543153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lácteo con 13 SKUs de proteína · y desde 2024 lidera el café RTD tico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0C1E42"/>
                </a:solidFill>
                <a:latin typeface="Montserrat"/>
              </a:rPr>
              <a:t>De seis funcionalidades, sólo el colágeno llegó al anaquel.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Censo de anaquel y e-commerce propio, 14-sep-2026 · catálogos VTEX de Chedraui, Soriana, Walmart CR y Más x Menos · Costco MX · Farmacias del Ahorro · Amazon MX · tiendas propias de cada marca · Mercado Libre bloqueó lectura de ficha (403): el bloque keto/quema-grasa queda sin precio verificado · los sitios de MLM no publican precio de lista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139" name="Picture 138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40" name="TextBox 13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HAY DEMANDA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La demanda existe. </a:t>
            </a:r>
            <a:r>
              <a:rPr sz="3000" b="1">
                <a:solidFill>
                  <a:srgbClr val="FFC220"/>
                </a:solidFill>
                <a:latin typeface="Georgia"/>
              </a:rPr>
              <a:t>Está en el bote, no en la taza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Las categorías vecinas ya probaron que aquí se paga por función. Cuánto de eso llega al café.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65960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FFC220"/>
                </a:solidFill>
                <a:latin typeface="Montserrat"/>
              </a:rPr>
              <a:t>LO QUE SE PAGA DE MÁS POR AÑADIR LA FUNCIÓN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176272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8FA8D4"/>
                </a:solidFill>
                <a:latin typeface="Montserrat"/>
              </a:rPr>
              <a:t>Misma marca, mismo tamaño, mismo anaquel — sólo cambia el beneficio.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487168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4A88FA"/>
                </a:solidFill>
                <a:latin typeface="Montserrat"/>
              </a:rPr>
              <a:t>EN POLVO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697480"/>
            <a:ext cx="1371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9FB4DA"/>
                </a:solidFill>
                <a:latin typeface="Montserrat"/>
              </a:rPr>
              <a:t>Creatina Birdman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40280" y="2688336"/>
            <a:ext cx="3703320" cy="23774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240280" y="2688336"/>
            <a:ext cx="3703320" cy="23774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40" y="2670048"/>
            <a:ext cx="9144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4A88FA"/>
                </a:solidFill>
                <a:latin typeface="Montserrat"/>
              </a:rPr>
              <a:t>+150%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2980944"/>
            <a:ext cx="6035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8FA8D4"/>
                </a:solidFill>
                <a:latin typeface="Montserrat"/>
              </a:rPr>
              <a:t>$5.32 → $13.18 por porción  ·  la misma molécula, vendida «for women»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310128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FFC220"/>
                </a:solidFill>
                <a:latin typeface="Montserrat"/>
              </a:rPr>
              <a:t>EN CAFÉ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3520440"/>
            <a:ext cx="13716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9FB4DA"/>
                </a:solidFill>
                <a:latin typeface="Montserrat"/>
              </a:rPr>
              <a:t>Café Garat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240280" y="3511296"/>
            <a:ext cx="3703320" cy="23774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2240280" y="3511296"/>
            <a:ext cx="493776" cy="23774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FD55C"/>
              </a:gs>
              <a:gs pos="100000">
                <a:srgbClr val="FFC22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834640" y="3493008"/>
            <a:ext cx="9144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C220"/>
                </a:solidFill>
                <a:latin typeface="Montserrat"/>
              </a:rPr>
              <a:t>+20%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803904"/>
            <a:ext cx="6035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8FA8D4"/>
                </a:solidFill>
                <a:latin typeface="Montserrat"/>
              </a:rPr>
              <a:t>$141 → $169 los 340 g  ·  molido con colágeno, en Chedraui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5800" y="4096512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4206240"/>
            <a:ext cx="6217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CFDCF2"/>
                </a:solidFill>
                <a:latin typeface="Montserrat"/>
              </a:rPr>
              <a:t>La disposición a pagar existe. </a:t>
            </a:r>
            <a:r>
              <a:rPr sz="950" b="1">
                <a:solidFill>
                  <a:srgbClr val="FFC220"/>
                </a:solidFill>
                <a:latin typeface="Montserrat"/>
              </a:rPr>
              <a:t>En la taza se captura una séptima parte de lo que se captura en el bote.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516368" y="196596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16368" y="209068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4A88FA"/>
                </a:solidFill>
                <a:latin typeface="Montserrat"/>
              </a:rPr>
              <a:t>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47888" y="1874519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12 de 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47888" y="2167128"/>
            <a:ext cx="3383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La creatina se comió el top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47888" y="2359152"/>
            <a:ext cx="340156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Del ranking de suplementos de Amazon México. Los puestos #1 a #4 son todos creatina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516368" y="3008376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516368" y="3133100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4A88FA"/>
                </a:solidFill>
                <a:latin typeface="Montserrat"/>
              </a:rPr>
              <a:t>▥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47888" y="2916936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58 vs 27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47888" y="3209544"/>
            <a:ext cx="3383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Creatina contra probióticos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47888" y="3401568"/>
            <a:ext cx="340156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Referencias en el súper tico. El nicho deportivo ya es más grande que el funcional clásico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516368" y="4050791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16368" y="4175516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C00000"/>
                </a:solidFill>
                <a:latin typeface="Montserrat"/>
              </a:rPr>
              <a:t>✕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47888" y="3959351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C00000"/>
                </a:solidFill>
                <a:latin typeface="Montserrat"/>
              </a:rPr>
              <a:t>249 vs 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47888" y="4251959"/>
            <a:ext cx="33832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Quitar contra añadir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47888" y="4443983"/>
            <a:ext cx="340156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«Sin azúcar» son 249 referencias en Costa Rica. «Fortificado», cinco — y una es shampoo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FFC220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FFC220"/>
                </a:solidFill>
                <a:latin typeface="Montserrat"/>
              </a:rPr>
              <a:t>SEÑAL 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 función ya se paga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En polvo el multiplicador es 2.5×. Al consumidor no hay que explicarle para qué sirve.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FFC220"/>
                </a:solidFill>
                <a:latin typeface="Montserrat"/>
              </a:rPr>
              <a:t>SEÑAL 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Y ya pasó por caja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Creatina y proteína viven en góndola de súper en los dos países.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▲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FFC220"/>
                </a:solidFill>
                <a:latin typeface="Montserrat"/>
              </a:rPr>
              <a:t>SEÑAL 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Nadie cruzó las dos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Birdman le puso café a la proteína; nadie le puso proteína al café.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0C1E42"/>
                </a:solidFill>
                <a:latin typeface="Montserrat"/>
              </a:rPr>
              <a:t>El riesgo no es que falte demanda. Es que el café sea el envase equivocado para cobrarla.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Amazon MX nodo «Suplementos para Deportistas» · catálogo VTEX de Chedraui y de Walmart CR · tienda Birdman MX · censo de anaquel propio 14-sep-2026 · las cifras de nutrición deportiva de IMARC y Mordor son de consultora de pago y se usan como contraste, no como ancla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74" name="Picture 73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POR QUÉ NO PEGÓ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Nadie lo vende. </a:t>
            </a:r>
            <a:r>
              <a:rPr sz="3000" b="1">
                <a:solidFill>
                  <a:srgbClr val="FFC220"/>
                </a:solidFill>
                <a:latin typeface="Georgia"/>
              </a:rPr>
              <a:t>Y no es por falta de intentos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Antes de preguntarse cómo entrar, conviene saber por qué los que entraron salieron.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26060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21284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FFC220"/>
                </a:solidFill>
                <a:latin typeface="Montserrat"/>
              </a:rPr>
              <a:t>CAFÉ FUNCIONAL LISTO PARA BEBER  ·  USD MILLONES, 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6060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Norteamérica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86000" y="259689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286000" y="2596896"/>
            <a:ext cx="3703320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0" y="2578608"/>
            <a:ext cx="822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4A88FA"/>
                </a:solidFill>
                <a:latin typeface="Montserrat"/>
              </a:rPr>
              <a:t>341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06324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Latinoamérica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86000" y="305409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286000" y="3054096"/>
            <a:ext cx="45720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E03030"/>
              </a:gs>
              <a:gs pos="100000">
                <a:srgbClr val="C0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0" y="3035808"/>
            <a:ext cx="8229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C00000"/>
                </a:solidFill>
                <a:latin typeface="Montserrat"/>
              </a:rPr>
              <a:t>0.3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3520440"/>
            <a:ext cx="62179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CFDCF2"/>
                </a:solidFill>
                <a:latin typeface="Montserrat"/>
              </a:rPr>
              <a:t>Y lleva </a:t>
            </a:r>
            <a:r>
              <a:rPr sz="950" b="1">
                <a:solidFill>
                  <a:srgbClr val="CFDCF2"/>
                </a:solidFill>
                <a:latin typeface="Montserrat"/>
              </a:rPr>
              <a:t>cinco años plano</a:t>
            </a:r>
            <a:r>
              <a:rPr sz="950" b="0">
                <a:solidFill>
                  <a:srgbClr val="CFDCF2"/>
                </a:solidFill>
                <a:latin typeface="Montserrat"/>
              </a:rPr>
              <a:t>: 0.3 en 2020, 0.3 en 2025.  </a:t>
            </a:r>
            <a:r>
              <a:rPr sz="950" b="1">
                <a:solidFill>
                  <a:srgbClr val="C00000"/>
                </a:solidFill>
                <a:latin typeface="Montserrat"/>
              </a:rPr>
              <a:t>No es que nadie haya llegado. Llegaron y no prendió.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60920" y="1783080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516368" y="1920240"/>
            <a:ext cx="512064" cy="512064"/>
          </a:xfrm>
          <a:prstGeom prst="ellipse">
            <a:avLst/>
          </a:prstGeom>
          <a:solidFill>
            <a:srgbClr val="0A1936"/>
          </a:solidFill>
          <a:ln w="1778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516368" y="2032894"/>
            <a:ext cx="512064" cy="30723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C00000"/>
                </a:solidFill>
                <a:latin typeface="Montserrat"/>
              </a:rPr>
              <a:t>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83879" y="1865376"/>
            <a:ext cx="3429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C00000"/>
                </a:solidFill>
                <a:latin typeface="Montserrat"/>
              </a:rPr>
              <a:t>−79% y −83%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83879" y="2121408"/>
            <a:ext cx="34290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Los que llegaron primero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83879" y="2286000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9FB4DA"/>
                </a:solidFill>
                <a:latin typeface="Montserrat"/>
              </a:rPr>
              <a:t>Caída del interés de búsqueda de Four Sigmatic y MUD\WTR desde su pico. Ser primero no los protegió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60920" y="2679191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516368" y="2816351"/>
            <a:ext cx="512064" cy="512064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16368" y="2929006"/>
            <a:ext cx="512064" cy="30723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83879" y="2761487"/>
            <a:ext cx="3429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4A88FA"/>
                </a:solidFill>
                <a:latin typeface="Montserrat"/>
              </a:rPr>
              <a:t>47%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83879" y="3017520"/>
            <a:ext cx="34290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Reduce su cafeína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83879" y="3182111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9FB4DA"/>
                </a:solidFill>
                <a:latin typeface="Montserrat"/>
              </a:rPr>
              <a:t>De quienes la consumen. El consumidor va en contra del café cargado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60920" y="3575304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516368" y="3712464"/>
            <a:ext cx="512064" cy="512064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516368" y="3825118"/>
            <a:ext cx="512064" cy="30723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✚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83879" y="3657600"/>
            <a:ext cx="3429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4A88FA"/>
                </a:solidFill>
                <a:latin typeface="Montserrat"/>
              </a:rPr>
              <a:t>80%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83879" y="3913632"/>
            <a:ext cx="34290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Endulza su café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83879" y="4078224"/>
            <a:ext cx="3474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9FB4DA"/>
                </a:solidFill>
                <a:latin typeface="Montserrat"/>
              </a:rPr>
              <a:t>En Costa Rica. Cualquier tesis de café saludable arranca contra eso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200" y="4535424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FFC220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57200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21792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1792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98448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FFC220"/>
                </a:solidFill>
                <a:latin typeface="Montserrat"/>
              </a:rPr>
              <a:t>SEÑAL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8448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No es que nadie llegara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98448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Alguien ya lo intentó en la región y no prendió. El anaquel vacío no es una puerta abierta: es un intento fallido.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261104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4425696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425696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102352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FFC220"/>
                </a:solidFill>
                <a:latin typeface="Montserrat"/>
              </a:rPr>
              <a:t>SEÑAL 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02352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Y ya tiene dueño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352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El claim líder de bebidas calientes vale MXN 4,112 M y Nestlé se queda con el 58%. No es anaquel vacío: es anaquel ocupado.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065008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229600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229600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C220"/>
                </a:solidFill>
                <a:latin typeface="Montserrat"/>
              </a:rPr>
              <a:t>▲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06256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FFC220"/>
                </a:solidFill>
                <a:latin typeface="Montserrat"/>
              </a:rPr>
              <a:t>SEÑAL 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06256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Latinoamérica resta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06256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Es la región del mundo que más evita los ultraprocesados (~52%). Añadir va contra la corriente.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0C1E42"/>
                </a:solidFill>
                <a:latin typeface="Montserrat"/>
              </a:rPr>
              <a:t>En anaquel la respuesta honesta hoy es no. La pregunta viva es dónde sí — y con qué activo.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Passport, rejilla de estadísticas (RTD funcional LatAm 2020-2025) · el claim «sin cafeína» de MXN 4,112 M y el 58% de Nestlé salen de «HW Hot Drinks in Mexico» ed. 12-ene-2026, dato 2024 · Google Trends medido · Voice of the Consumer Health &amp; Nutrition 2026 · Kantar Mercaplan 2025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68" name="Picture 67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LAS TRES PREGUNTAS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Atractiva sí, lista no. </a:t>
            </a:r>
            <a:r>
              <a:rPr sz="3000" b="1">
                <a:solidFill>
                  <a:srgbClr val="FFC220"/>
                </a:solidFill>
                <a:latin typeface="Georgia"/>
              </a:rPr>
              <a:t>Salida: CULTIVATE &amp; SHAPE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Las tres preguntas de la lámina 15 de ARTEMIS, contestadas con lo que se midió.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FFC220"/>
                </a:solidFill>
                <a:latin typeface="Montserrat"/>
              </a:rPr>
              <a:t>OPORTUNIDAD ATRACTIVA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¿Hay un mercado de crecimiento real?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SÍ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La función ya se paga: +150% por la misma molécula en polvo. Y el claim fortificado del café mexicano crece +18.1% anual, mientras en EE.UU. se muere a −10.3%.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8032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FFC220"/>
                </a:solidFill>
                <a:latin typeface="Montserrat"/>
              </a:rPr>
              <a:t>MERCADO LISTO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62272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¿El país está listo para eso?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62272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C00000"/>
                </a:solidFill>
                <a:latin typeface="Montserrat"/>
              </a:rPr>
              <a:t>NO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62272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RTD funcional: 341 en Norteamérica contra 0.3 en LatAm, y plano cinco años. En 441 referencias de café barridas en Chedraui, 2 son funcionales.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66176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1936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FFC220"/>
                </a:solidFill>
                <a:latin typeface="Montserrat"/>
              </a:rPr>
              <a:t>DERECHO A GANAR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6176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¿Podemos ganarlo y escalarlo?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66176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3FBF7F"/>
                </a:solidFill>
                <a:latin typeface="Montserrat"/>
              </a:rPr>
              <a:t>SÍ, POR UN LADO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6176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Bulletproof — la marca que fundó la categoría — es de la casa desde 2024, y ya vende café con creatina. BIA ya tiene café, máquina y ruta.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443984"/>
            <a:ext cx="11274552" cy="1060704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1520" y="4700016"/>
            <a:ext cx="15544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9FB4DA"/>
                </a:solidFill>
                <a:latin typeface="Montserrat"/>
              </a:rPr>
              <a:t>SÍ  ×  NO  ×  SÍ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37760"/>
            <a:ext cx="15544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6E86B4"/>
                </a:solidFill>
                <a:latin typeface="Montserrat"/>
              </a:rPr>
              <a:t>lo que dicta el marco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487168" y="4590288"/>
            <a:ext cx="9144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487168" y="4590288"/>
            <a:ext cx="12700" cy="768096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724912" y="4590288"/>
            <a:ext cx="4572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FFC220"/>
                </a:solidFill>
                <a:latin typeface="Montserrat"/>
              </a:rPr>
              <a:t>CULTIVATE &amp; SHAPE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24912" y="4956048"/>
            <a:ext cx="86868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CFDCF2"/>
                </a:solidFill>
                <a:latin typeface="Montserrat"/>
              </a:rPr>
              <a:t>«Build the conditions before committing the outcome». No es un no: es </a:t>
            </a:r>
            <a:r>
              <a:rPr sz="950" b="1">
                <a:solidFill>
                  <a:srgbClr val="CFDCF2"/>
                </a:solidFill>
                <a:latin typeface="Montserrat"/>
              </a:rPr>
              <a:t>construir las condiciones antes de comprometer el resultado</a:t>
            </a:r>
            <a:r>
              <a:rPr sz="950" b="0">
                <a:solidFill>
                  <a:srgbClr val="CFDCF2"/>
                </a:solidFill>
                <a:latin typeface="Montserrat"/>
              </a:rPr>
              <a:t>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0C1E42"/>
                </a:solidFill>
                <a:latin typeface="Montserrat"/>
              </a:rPr>
              <a:t>No es un no. Es: </a:t>
            </a:r>
            <a:r>
              <a:rPr sz="1450" b="1">
                <a:solidFill>
                  <a:srgbClr val="0C1E42"/>
                </a:solidFill>
                <a:latin typeface="Montserrat"/>
              </a:rPr>
              <a:t>forma el mercado fuera del anaquel antes de comprometer el N10.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Compuertas y salidas — ARTEMIS lámina 15 · RTD funcional LatAm y Norteamérica — Passport, rejilla de estadísticas 2020-2025 · 441 referencias de café barridas por paginación en el catálogo VTEX de Chedraui, 14-sep-2026 · Google Trends medido · la propiedad de Bulletproof por BIA está confirmada; el tipo de operación y la licencia por país no son públicos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45" name="Picture 44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QUÉ HACER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FFC220"/>
                </a:solidFill>
                <a:latin typeface="Montserrat"/>
              </a:rPr>
              <a:t>BIA COFFEE HUB  ·  WORKSTREAM 04  ·  FUNCIONALES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La respuesta no es entrar. </a:t>
            </a:r>
            <a:r>
              <a:rPr sz="3000" b="1">
                <a:solidFill>
                  <a:srgbClr val="FFC220"/>
                </a:solidFill>
                <a:latin typeface="Georgia"/>
              </a:rPr>
              <a:t>Es entrar por otro lado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Una cosa que no hay que hacer, dos que sí, y los cuatro números que faltan para decidir.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8368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C00000"/>
                </a:solidFill>
                <a:latin typeface="Montserrat"/>
              </a:rPr>
              <a:t>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C00000"/>
                </a:solidFill>
                <a:latin typeface="Montserrat"/>
              </a:rPr>
              <a:t>NO HACER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Un café funcional al anaquel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Es donde la categoría ya fracasó, donde Nestlé tiene el 58% del claim líder, y donde la NOM-051 confisca el frente del empaque.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462272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2272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FFC220"/>
                </a:solidFill>
                <a:latin typeface="Montserrat"/>
              </a:rPr>
              <a:t>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7216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SÍ HACER · MÉXICO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57216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Traer Bulletproof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7216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La marca es de la casa desde 2024 y ya vende café con creatina. En sobre instantáneo, no en máquina: la creatina se degrada con calor.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66176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FFC2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66176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FFC220"/>
                </a:solidFill>
                <a:latin typeface="Montserrat"/>
              </a:rPr>
              <a:t>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0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SÍ PROBAR · FOODSERVICE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61120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Proteína por taza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9FB4DA"/>
                </a:solidFill>
                <a:latin typeface="Montserrat"/>
              </a:rPr>
              <a:t>Sin sello de advertencia, sin empaque nuevo, sin maquila. BIA ya tiene café y máquina. Es la prueba más barata de que hay demanda.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3749039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FFC220"/>
                </a:solidFill>
                <a:latin typeface="Montserrat"/>
              </a:rPr>
              <a:t>· · ·   ANTES DE APROBAR NADA   · · ·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FFC220"/>
                </a:solidFill>
                <a:latin typeface="Montserrat"/>
              </a:rPr>
              <a:t>LO QUE FALTA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Cuatro números de BIA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Costo del gramo funcional, margen por taza contra el café base, mínimo de producción y punto de equilibrio. </a:t>
            </a:r>
            <a:r>
              <a:rPr sz="850" b="1">
                <a:solidFill>
                  <a:srgbClr val="C00000"/>
                </a:solidFill>
                <a:latin typeface="Montserrat"/>
              </a:rPr>
              <a:t>No están en este estudio.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99632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8232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C00000"/>
                </a:solidFill>
                <a:latin typeface="Montserrat"/>
              </a:rPr>
              <a:t>QUÉ LO TUMBA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28232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Qué haría que esto se equivoque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8232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Que los derechos de Bulletproof no incluyan MX y CR, o que la recompra en máquina caiga bajo 30% a las cuatro semanas. </a:t>
            </a:r>
            <a:r>
              <a:rPr sz="850" b="1">
                <a:solidFill>
                  <a:srgbClr val="C00000"/>
                </a:solidFill>
                <a:latin typeface="Montserrat"/>
              </a:rPr>
              <a:t>Cualquiera de las dos lo tumba.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FFC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C220"/>
                </a:solidFill>
                <a:latin typeface="Montserrat"/>
              </a:rPr>
              <a:t>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0C1E42"/>
                </a:solidFill>
                <a:latin typeface="Montserrat"/>
              </a:rPr>
              <a:t>IMPLICACIÓN
PARA BIA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0C1E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0C1E42"/>
                </a:solidFill>
                <a:latin typeface="Montserrat"/>
              </a:rPr>
              <a:t>Piloto de 90 días en máquina. </a:t>
            </a:r>
            <a:r>
              <a:rPr sz="1450" b="1">
                <a:solidFill>
                  <a:srgbClr val="0C1E42"/>
                </a:solidFill>
                <a:latin typeface="Montserrat"/>
              </a:rPr>
              <a:t>Ni empaque nuevo ni anaquel hasta que la recompra lo pague.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Passport «HW Soft/Hot Drinks in Mexico» ed. 2026 · censo de anaquel propio · NOM-051 DOF 27-mar-2020, numerales 4.5.3, 6.3 y 7.1.3 · la creatina se degrada a creatinina con calor y tiempo en solución: por eso el mercado es instantáneo y no hay RTD · la propiedad de Bulletproof por BIA está confirmada, pero el tipo de operación y la licencia por país no son públicos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POR</a:t>
            </a:r>
          </a:p>
        </p:txBody>
      </p:sp>
      <p:pic>
        <p:nvPicPr>
          <p:cNvPr id="47" name="Picture 46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FFC220"/>
                </a:solidFill>
                <a:latin typeface="Montserrat"/>
              </a:rPr>
              <a:t>11/11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104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6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Mauricio Pinto</dc:creator>
  <cp:revision>3</cp:revision>
  <dcterms:created xsi:type="dcterms:W3CDTF">2026-08-26T17:58:38Z</dcterms:created>
  <dcterms:modified xsi:type="dcterms:W3CDTF">2026-09-14T17:18:57Z</dcterms:modified>
</cp:coreProperties>
</file>