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8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15.jpg"/><Relationship Id="rId7" Type="http://schemas.openxmlformats.org/officeDocument/2006/relationships/image" Target="../media/image20.jpg"/><Relationship Id="rId8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10287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ARTEMIS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bia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60604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400">
                <a:solidFill>
                  <a:srgbClr val="8FC1FF"/>
                </a:solidFill>
                <a:latin typeface="Montserrat"/>
              </a:rPr>
              <a:t>ARTEMIS · WORKSTREAM 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926080"/>
            <a:ext cx="5943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Georgia"/>
              </a:rPr>
              <a:t>Functionals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749039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500">
                <a:solidFill>
                  <a:srgbClr val="9FB4DA"/>
                </a:solidFill>
                <a:latin typeface="Montserrat"/>
              </a:rPr>
              <a:t>MEXICO AND COSTA RICA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224528"/>
            <a:ext cx="914400" cy="38100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434840"/>
            <a:ext cx="49377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Of the six workstreams, the only one whose N10 the deck flags as “preliminary estimates subject to change pending further analysis”. This is that analysis.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Own shelf and e-commerce census · Euromonitor Passport · September 14,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17" name="Picture 16" descr="powering-grow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1/7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ELEVEN CATEGORIES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WORKSTREAM 04  ·  FUNCTIONALS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Eleven categories already sell function. </a:t>
            </a:r>
            <a:r>
              <a:rPr sz="3000" b="1">
                <a:solidFill>
                  <a:srgbClr val="8FC1FF"/>
                </a:solidFill>
                <a:latin typeface="Georgia"/>
              </a:rPr>
              <a:t>Coffee, not yet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Every category with a functional offer, in both countries: what it is worth and which function it carries.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792224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9FB4DA"/>
                </a:solidFill>
                <a:latin typeface="Montserrat"/>
              </a:rPr>
              <a:t>CATEGORY · KEY FUNCTION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1792224"/>
            <a:ext cx="2926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4A88FA"/>
                </a:solidFill>
                <a:latin typeface="Montserrat"/>
              </a:rPr>
              <a:t>🇲🇽  MEXICO   USD MILLION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1792224"/>
            <a:ext cx="29260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🇨🇷  COSTA RICA   USD MILLION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2029968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Yogurt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199132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digestive · probiotic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29000" y="2071116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429000" y="2071116"/>
            <a:ext cx="251460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16752" y="203911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3,721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03720" y="2071116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903720" y="2071116"/>
            <a:ext cx="1395517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72389" y="203911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130.6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561320" y="2057400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561320" y="2075688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2336292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Baby food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2505456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fortified by law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29000" y="2377440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429000" y="2377440"/>
            <a:ext cx="200092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03073" y="234543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2,961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03720" y="2377440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903720" y="2377440"/>
            <a:ext cx="501146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78018" y="234543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46.9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61320" y="2363724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561320" y="2382012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2642616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Bottled water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" y="2811780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pure hydration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429000" y="2683764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429000" y="2683764"/>
            <a:ext cx="192246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24612" y="265176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2,845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03720" y="2683764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903720" y="2683764"/>
            <a:ext cx="214884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25712" y="265176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201.1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561320" y="2670048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561320" y="2688336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9FB4DA"/>
                </a:solidFill>
                <a:latin typeface="Montserrat"/>
              </a:rPr>
              <a:t>NONE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2948940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Infant formula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3118104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fortified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429000" y="2990088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3429000" y="2990088"/>
            <a:ext cx="1800747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302899" y="295808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2,665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903720" y="2990088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6903720" y="2990088"/>
            <a:ext cx="165624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142496" y="295808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15.5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0561320" y="2976372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561320" y="2994660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3255264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Sports drinks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" y="3424428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electrolytes · Electrolit, Suerox, Gatorade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429000" y="3296412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3429000" y="3296412"/>
            <a:ext cx="1450884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53036" y="326440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2,147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903720" y="3296412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6903720" y="3296412"/>
            <a:ext cx="844148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821020" y="326440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79.0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561320" y="3282696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561320" y="3300984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57200" y="3561588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Breakfast cereal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" y="3730752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vitamins and iron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429000" y="3602736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3429000" y="3602736"/>
            <a:ext cx="880505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382657" y="357073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1,303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903720" y="3602736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6903720" y="3602736"/>
            <a:ext cx="1088845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065717" y="357073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101.9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0561320" y="3589020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10561320" y="3607308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7200" y="3867912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Sugar-free soda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57200" y="4037076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reduced sugar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3429000" y="3909060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3429000" y="3909060"/>
            <a:ext cx="706012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208164" y="387705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1,045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6903720" y="3909060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ounded Rectangle 80"/>
          <p:cNvSpPr/>
          <p:nvPr/>
        </p:nvSpPr>
        <p:spPr>
          <a:xfrm>
            <a:off x="6903720" y="3909060"/>
            <a:ext cx="542819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519691" y="3877056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50.8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561320" y="3895344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561320" y="3913632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REMOVES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57200" y="4174236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Energy drinks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57200" y="4343400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caffeine · taurine · Vive 100, Red Bull, Raptor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3429000" y="4215384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ounded Rectangle 87"/>
          <p:cNvSpPr/>
          <p:nvPr/>
        </p:nvSpPr>
        <p:spPr>
          <a:xfrm>
            <a:off x="3429000" y="4215384"/>
            <a:ext cx="703782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205934" y="418338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1,041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6903720" y="4215384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6903720" y="4215384"/>
            <a:ext cx="1235235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212107" y="4183380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115.6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10561320" y="4201668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10561320" y="4219956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57200" y="4480560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Ready-to-drink tea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" y="4649724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antioxidant · sugar-free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429000" y="4521708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3429000" y="4521708"/>
            <a:ext cx="32087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3823023" y="448970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475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6903720" y="4521708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ounded Rectangle 100"/>
          <p:cNvSpPr/>
          <p:nvPr/>
        </p:nvSpPr>
        <p:spPr>
          <a:xfrm>
            <a:off x="6903720" y="4521708"/>
            <a:ext cx="170753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684403" y="4489704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159.8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10561320" y="4507992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10561320" y="4526280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57200" y="4786884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Ready-to-drink coffee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57200" y="4956048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none today · Me Latte leads in CR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3429000" y="4828032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ounded Rectangle 107"/>
          <p:cNvSpPr/>
          <p:nvPr/>
        </p:nvSpPr>
        <p:spPr>
          <a:xfrm>
            <a:off x="3429000" y="4828032"/>
            <a:ext cx="4572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3547872" y="479602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62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6903720" y="4828032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ounded Rectangle 110"/>
          <p:cNvSpPr/>
          <p:nvPr/>
        </p:nvSpPr>
        <p:spPr>
          <a:xfrm>
            <a:off x="6903720" y="4828032"/>
            <a:ext cx="65181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7042053" y="479602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6.1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0561320" y="4814316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10561320" y="4832604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8FC1FF"/>
                </a:solidFill>
                <a:latin typeface="Montserrat"/>
              </a:rPr>
              <a:t>EMPTY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57200" y="5093208"/>
            <a:ext cx="2880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Protein bars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57200" y="5262372"/>
            <a:ext cx="29260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0">
                <a:solidFill>
                  <a:srgbClr val="8FA8D4"/>
                </a:solidFill>
                <a:latin typeface="Montserrat"/>
              </a:rPr>
              <a:t>protein · energy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3429000" y="5134356"/>
            <a:ext cx="251460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ounded Rectangle 117"/>
          <p:cNvSpPr/>
          <p:nvPr/>
        </p:nvSpPr>
        <p:spPr>
          <a:xfrm>
            <a:off x="3429000" y="5134356"/>
            <a:ext cx="4572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3547872" y="510235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29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6903720" y="5134356"/>
            <a:ext cx="2148840" cy="15087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ounded Rectangle 120"/>
          <p:cNvSpPr/>
          <p:nvPr/>
        </p:nvSpPr>
        <p:spPr>
          <a:xfrm>
            <a:off x="6903720" y="5134356"/>
            <a:ext cx="45720" cy="15087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7022592" y="5102352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3.7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10561320" y="5120640"/>
            <a:ext cx="96012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10561320" y="5138928"/>
            <a:ext cx="960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3FBF7F"/>
                </a:solidFill>
                <a:latin typeface="Montserrat"/>
              </a:rPr>
              <a:t>ADDS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57200" y="5376672"/>
            <a:ext cx="11274552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457200" y="5422392"/>
            <a:ext cx="27432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9FB4DA"/>
                </a:solidFill>
                <a:latin typeface="Montserrat"/>
              </a:rPr>
              <a:t>THOSE THAT DO ADD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429000" y="537667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13,867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903720" y="5376672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493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8412480" y="5422392"/>
            <a:ext cx="3310128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600" b="1">
                <a:solidFill>
                  <a:srgbClr val="3FBF7F"/>
                </a:solidFill>
                <a:latin typeface="Montserrat"/>
              </a:rPr>
              <a:t>ADDS</a:t>
            </a:r>
            <a:r>
              <a:rPr sz="600" b="0">
                <a:solidFill>
                  <a:srgbClr val="8FA8D4"/>
                </a:solidFill>
                <a:latin typeface="Montserrat"/>
              </a:rPr>
              <a:t> function added · </a:t>
            </a:r>
            <a:r>
              <a:rPr sz="600" b="1">
                <a:solidFill>
                  <a:srgbClr val="C00000"/>
                </a:solidFill>
                <a:latin typeface="Montserrat"/>
              </a:rPr>
              <a:t>REMOVES</a:t>
            </a:r>
            <a:r>
              <a:rPr sz="600" b="0">
                <a:solidFill>
                  <a:srgbClr val="8FA8D4"/>
                </a:solidFill>
                <a:latin typeface="Montserrat"/>
              </a:rPr>
              <a:t> something removed · </a:t>
            </a:r>
            <a:r>
              <a:rPr sz="600" b="1">
                <a:solidFill>
                  <a:srgbClr val="9FB4DA"/>
                </a:solidFill>
                <a:latin typeface="Montserrat"/>
              </a:rPr>
              <a:t>NONE</a:t>
            </a:r>
            <a:r>
              <a:rPr sz="600" b="0">
                <a:solidFill>
                  <a:srgbClr val="8FA8D4"/>
                </a:solidFill>
                <a:latin typeface="Montserrat"/>
              </a:rPr>
              <a:t> nothing · </a:t>
            </a:r>
            <a:r>
              <a:rPr sz="600" b="1">
                <a:solidFill>
                  <a:srgbClr val="8FC1FF"/>
                </a:solidFill>
                <a:latin typeface="Montserrat"/>
              </a:rPr>
              <a:t>EMPTY</a:t>
            </a:r>
            <a:r>
              <a:rPr sz="600" b="0">
                <a:solidFill>
                  <a:srgbClr val="8FA8D4"/>
                </a:solidFill>
                <a:latin typeface="Montserrat"/>
              </a:rPr>
              <a:t> no function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0C1E42"/>
                </a:solidFill>
                <a:latin typeface="Montserrat"/>
              </a:rPr>
              <a:t>◆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IMPLICATION
FOR BIA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FFFFF"/>
                </a:solidFill>
                <a:latin typeface="Montserrat"/>
              </a:rPr>
              <a:t>USD 13,867 M</a:t>
            </a:r>
            <a:r>
              <a:rPr sz="1450" b="0">
                <a:solidFill>
                  <a:srgbClr val="FFFFFF"/>
                </a:solidFill>
                <a:latin typeface="Montserrat"/>
              </a:rPr>
              <a:t> in Mexico and </a:t>
            </a:r>
            <a:r>
              <a:rPr sz="1450" b="1">
                <a:solidFill>
                  <a:srgbClr val="FFFFFF"/>
                </a:solidFill>
                <a:latin typeface="Montserrat"/>
              </a:rPr>
              <a:t>493 M</a:t>
            </a:r>
            <a:r>
              <a:rPr sz="1450" b="0">
                <a:solidFill>
                  <a:srgbClr val="FFFFFF"/>
                </a:solidFill>
                <a:latin typeface="Montserrat"/>
              </a:rPr>
              <a:t> in Costa Rica already add function. RTD coffee does not.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Retail Value RSP in USD, 2025 — query of Sep 14, 2026 · the eleven are categories of the Passport tree, not claims: that is why both countries have a figure · “sports drinks” includes oral rehydration solutions (Electrolit, Suerox) per the report “Sports Drinks in Mexico” Nov 27, 2025 · Dos Pinos’ lead in Costa Rican RTD coffee: “RTD Coffee in Costa Rica” Dec 24, 2025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138" name="Picture 137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REMOVE OR ADD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WORKSTREAM 04  ·  FUNCTIONALS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Health sells by removing. </a:t>
            </a:r>
            <a:r>
              <a:rPr sz="3000" b="1">
                <a:solidFill>
                  <a:srgbClr val="8FC1FF"/>
                </a:solidFill>
                <a:latin typeface="Georgia"/>
              </a:rPr>
              <a:t>Adding is the small part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Each category’s market size, its leading health claim, and the share that is truly functional.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6720840" cy="26974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883664"/>
            <a:ext cx="201168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97480" y="1883664"/>
            <a:ext cx="4114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SIZE IN MEXICO · USD MILLION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121408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Staple foods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295144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bread, tortilla, cereal, pasta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97480" y="2176272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697480" y="2176272"/>
            <a:ext cx="3520439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91072" y="2139696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42,004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2473452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Soft drinks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2647188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soda, juice, water, energy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697480" y="2528316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697480" y="2528316"/>
            <a:ext cx="2732187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502819" y="2491740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32,599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2825496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Dairy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2999232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milk, yogurt, cheese, ice cream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697480" y="2880360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2697480" y="2880360"/>
            <a:ext cx="1947623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18255" y="2843784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23,238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3177539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Snacks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" y="3351275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snacks, cookies, chocolate, bars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697480" y="3232403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2697480" y="3232403"/>
            <a:ext cx="1694930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465562" y="3195827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20,223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3529584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Cooking &amp; meals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" y="3703320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oil, sauce, soup, ready meals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697480" y="3584448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2697480" y="3584448"/>
            <a:ext cx="746262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516894" y="354787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8,904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368" y="3881628"/>
            <a:ext cx="201168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Hot drinks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8368" y="4055364"/>
            <a:ext cx="20116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coffee, tea, powders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697480" y="3936491"/>
            <a:ext cx="3520440" cy="173736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2697480" y="3936491"/>
            <a:ext cx="312115" cy="173736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082747" y="3899915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3,724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8368" y="4206240"/>
            <a:ext cx="630936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8368" y="4251960"/>
            <a:ext cx="1463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spc="300">
                <a:solidFill>
                  <a:srgbClr val="9FB4DA"/>
                </a:solidFill>
                <a:latin typeface="Montserrat"/>
              </a:rPr>
              <a:t>TOTAL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97480" y="4224528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130,694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60920" y="1755648"/>
            <a:ext cx="4370832" cy="26974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543800" y="1883664"/>
            <a:ext cx="21945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ITS LEADING HEALTH CLAIM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646920" y="1883664"/>
            <a:ext cx="7315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300">
                <a:solidFill>
                  <a:srgbClr val="8FC1FF"/>
                </a:solidFill>
                <a:latin typeface="Montserrat"/>
              </a:rPr>
              <a:t>USD 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69880" y="1883664"/>
            <a:ext cx="11887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REMOVES OR ADDS?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43800" y="2157984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Gluten free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464040" y="2148839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8FC1FF"/>
                </a:solidFill>
                <a:latin typeface="Montserrat"/>
              </a:rPr>
              <a:t>1,103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515600" y="2167127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515600" y="2185415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REMOVES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543800" y="2510028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Weight management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464040" y="2500884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8FC1FF"/>
                </a:solidFill>
                <a:latin typeface="Montserrat"/>
              </a:rPr>
              <a:t>5,567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0515600" y="2519172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515600" y="2537460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REMOVES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43800" y="2862072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Lactose free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64040" y="2852927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8FC1FF"/>
                </a:solidFill>
                <a:latin typeface="Montserrat"/>
              </a:rPr>
              <a:t>2,866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0515600" y="2871215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515600" y="2889503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REMOVES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543800" y="3214115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Gluten free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464040" y="3204971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8FC1FF"/>
                </a:solidFill>
                <a:latin typeface="Montserrat"/>
              </a:rPr>
              <a:t>510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0515600" y="3223259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515600" y="3241547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REMOVES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543800" y="3566160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Natural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464040" y="3557015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8FC1FF"/>
                </a:solidFill>
                <a:latin typeface="Montserrat"/>
              </a:rPr>
              <a:t>521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0515600" y="3575303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10515600" y="3593591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9FB4DA"/>
                </a:solidFill>
                <a:latin typeface="Montserrat"/>
              </a:rPr>
              <a:t>NO ADD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543800" y="3918204"/>
            <a:ext cx="210312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No caffeine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64040" y="3909060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150" b="1">
                <a:solidFill>
                  <a:srgbClr val="8FC1FF"/>
                </a:solidFill>
                <a:latin typeface="Montserrat"/>
              </a:rPr>
              <a:t>205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515600" y="3927348"/>
            <a:ext cx="1051560" cy="182880"/>
          </a:xfrm>
          <a:prstGeom prst="roundRect">
            <a:avLst>
              <a:gd name="adj" fmla="val 50000"/>
            </a:avLst>
          </a:prstGeom>
          <a:solidFill>
            <a:srgbClr val="0E1E40"/>
          </a:solidFill>
          <a:ln w="127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515600" y="3945635"/>
            <a:ext cx="1051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650" b="1" spc="150">
                <a:solidFill>
                  <a:srgbClr val="C00000"/>
                </a:solidFill>
                <a:latin typeface="Montserrat"/>
              </a:rPr>
              <a:t>REMOVES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543800" y="4206240"/>
            <a:ext cx="402336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543800" y="4242816"/>
            <a:ext cx="1965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560" b="1">
                <a:solidFill>
                  <a:srgbClr val="C00000"/>
                </a:solidFill>
                <a:latin typeface="Montserrat"/>
              </a:rPr>
              <a:t>REMOVES</a:t>
            </a:r>
            <a:r>
              <a:rPr sz="560" b="0">
                <a:solidFill>
                  <a:srgbClr val="8FA8D4"/>
                </a:solidFill>
                <a:latin typeface="Montserrat"/>
              </a:rPr>
              <a:t> = something taken out (gluten, lactose, sugar, caffeine)  </a:t>
            </a:r>
            <a:r>
              <a:rPr sz="560" b="1">
                <a:solidFill>
                  <a:srgbClr val="9FB4DA"/>
                </a:solidFill>
                <a:latin typeface="Montserrat"/>
              </a:rPr>
              <a:t>NO ADD</a:t>
            </a:r>
            <a:r>
              <a:rPr sz="560" b="0">
                <a:solidFill>
                  <a:srgbClr val="8FA8D4"/>
                </a:solidFill>
                <a:latin typeface="Montserrat"/>
              </a:rPr>
              <a:t> = natural, untouched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464040" y="4224528"/>
            <a:ext cx="9144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200" b="1">
                <a:solidFill>
                  <a:srgbClr val="8FC1FF"/>
                </a:solidFill>
                <a:latin typeface="Montserrat"/>
              </a:rPr>
              <a:t>10,771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515600" y="4251960"/>
            <a:ext cx="12344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150">
                <a:solidFill>
                  <a:srgbClr val="8FC1FF"/>
                </a:solidFill>
                <a:latin typeface="Montserrat"/>
              </a:rPr>
              <a:t>SUM, NOT TOTAL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57200" y="4572000"/>
            <a:ext cx="1828800" cy="10241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57200" y="4626864"/>
            <a:ext cx="18288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3000" b="1">
                <a:solidFill>
                  <a:srgbClr val="C00000"/>
                </a:solidFill>
                <a:latin typeface="Montserrat"/>
              </a:rPr>
              <a:t>6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7200" y="499262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8FA8D4"/>
                </a:solidFill>
                <a:latin typeface="Montserrat"/>
              </a:rPr>
              <a:t>of 6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66928" y="5193792"/>
            <a:ext cx="160934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680" b="0">
                <a:solidFill>
                  <a:srgbClr val="CFDCF2"/>
                </a:solidFill>
                <a:latin typeface="Montserrat"/>
              </a:rPr>
              <a:t>No leading claim adds anything. All remove — or add nothing.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23160" y="4572000"/>
            <a:ext cx="9308592" cy="10241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2606040" y="4645152"/>
            <a:ext cx="89611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200">
                <a:solidFill>
                  <a:srgbClr val="8FC1FF"/>
                </a:solidFill>
                <a:latin typeface="Montserrat"/>
              </a:rPr>
              <a:t>WHAT IS TRULY FUNCTIONAL, IN BOTH COUNTRIES  ·  sports + energy + bars, 2025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606040" y="4864608"/>
            <a:ext cx="82296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MEXICO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429000" y="4828032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ontserrat"/>
              </a:rPr>
              <a:t>USD 3,217 M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3429000" y="5138928"/>
            <a:ext cx="2926080" cy="10058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3429000" y="5138928"/>
            <a:ext cx="289681" cy="10058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6446520" y="5084064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4A88FA"/>
                </a:solidFill>
                <a:latin typeface="Montserrat"/>
              </a:rPr>
              <a:t>9.9%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29000" y="5266944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sports 2,147 · energy 1,041 · bars 29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178040" y="4846320"/>
            <a:ext cx="12700" cy="566928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60920" y="4864608"/>
            <a:ext cx="10058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9FB4DA"/>
                </a:solidFill>
                <a:latin typeface="Montserrat"/>
              </a:rPr>
              <a:t>COSTA RICA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366760" y="4828032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ontserrat"/>
              </a:rPr>
              <a:t>USD 198 M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8366760" y="5138928"/>
            <a:ext cx="2743200" cy="100584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ounded Rectangle 95"/>
          <p:cNvSpPr/>
          <p:nvPr/>
        </p:nvSpPr>
        <p:spPr>
          <a:xfrm>
            <a:off x="8366760" y="5138928"/>
            <a:ext cx="353872" cy="100584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DCE6F7"/>
              </a:gs>
              <a:gs pos="100000">
                <a:srgbClr val="8FC1F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1155680" y="5084064"/>
            <a:ext cx="54864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8FC1FF"/>
                </a:solidFill>
                <a:latin typeface="Montserrat"/>
              </a:rPr>
              <a:t>12.9%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366760" y="5266944"/>
            <a:ext cx="329184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energy 116 · sports 79 · bars 4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606040" y="5422392"/>
            <a:ext cx="8961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1">
                <a:solidFill>
                  <a:srgbClr val="8FC1FF"/>
                </a:solidFill>
                <a:latin typeface="Montserrat"/>
              </a:rPr>
              <a:t>Costa Rica devotes a larger share than Mexico</a:t>
            </a:r>
            <a:r>
              <a:rPr sz="650" b="0">
                <a:solidFill>
                  <a:srgbClr val="8FA8D4"/>
                </a:solidFill>
                <a:latin typeface="Montserrat"/>
              </a:rPr>
              <a:t> — and to energy, not sports drinks. Passport measures them as categories: that is why both countries have a figure.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0C1E42"/>
                </a:solidFill>
                <a:latin typeface="Montserrat"/>
              </a:rPr>
              <a:t>◆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IMPLICATION
FOR BIA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A functional coffee adds. </a:t>
            </a:r>
            <a:r>
              <a:rPr sz="1450" b="1">
                <a:solidFill>
                  <a:srgbClr val="FFFFFF"/>
                </a:solidFill>
                <a:latin typeface="Montserrat"/>
              </a:rPr>
              <a:t>That runs against the best-selling claim in all six categories.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Retail Value RSP in USD 2025 — query Sep 14, 2026 · leading claim: Health and Wellness reports for Mexico ed. Jan 12, 2026 (2024 data), at 20.064 MXN/USD · the leading claim is not the category’s total health value: Euromonitor publishes by claim and does not sum, because one product carries several · Costa Rica does not exist in the Health and Wellness system: it has size, not a claim cut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108" name="Picture 107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MATRIX · FUNCTIONALS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WORKSTREAM 04  ·  FUNCTIONALS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Outside coffee </a:t>
            </a:r>
            <a:r>
              <a:rPr sz="3000" b="1">
                <a:solidFill>
                  <a:srgbClr val="8FC1FF"/>
                </a:solidFill>
                <a:latin typeface="Georgia"/>
              </a:rPr>
              <a:t>they do know how to add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The five best sellers. Below, who already sells each function — and outside coffee they are different: here muscle, hydration and age rule.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2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birdman-creatina-monohidratada-m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764792"/>
            <a:ext cx="438912" cy="4389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8FC1FF"/>
                </a:solidFill>
                <a:latin typeface="Montserrat"/>
              </a:rPr>
              <a:t>41,903</a:t>
            </a:r>
            <a:r>
              <a:rPr sz="900" b="1">
                <a:solidFill>
                  <a:srgbClr val="8FA8D4"/>
                </a:solidFill>
                <a:latin typeface="Montserrat"/>
              </a:rPr>
              <a:t>  reviews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Creatina Birdman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43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2788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optimum-gold-standard-whey-m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020" y="1764792"/>
            <a:ext cx="438912" cy="4389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834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8FC1FF"/>
                </a:solidFill>
                <a:latin typeface="Montserrat"/>
              </a:rPr>
              <a:t>64,738</a:t>
            </a:r>
            <a:r>
              <a:rPr sz="900" b="1">
                <a:solidFill>
                  <a:srgbClr val="8FA8D4"/>
                </a:solidFill>
                <a:latin typeface="Montserrat"/>
              </a:rPr>
              <a:t>  reviews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ON Gold Standard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074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ensure-advance-chocolate-m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020" y="1764792"/>
            <a:ext cx="438912" cy="43891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120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8FC1FF"/>
                </a:solidFill>
                <a:latin typeface="Montserrat"/>
              </a:rPr>
              <a:t>13 g</a:t>
            </a:r>
            <a:r>
              <a:rPr sz="900" b="1">
                <a:solidFill>
                  <a:srgbClr val="8FA8D4"/>
                </a:solidFill>
                <a:latin typeface="Montserrat"/>
              </a:rPr>
              <a:t>  protein + HMB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Ensure Advance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360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dospinos-proteina-800g-c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1020" y="1764792"/>
            <a:ext cx="438912" cy="43891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406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8FC1FF"/>
                </a:solidFill>
                <a:latin typeface="Montserrat"/>
              </a:rPr>
              <a:t>25 g</a:t>
            </a:r>
            <a:r>
              <a:rPr sz="900" b="1">
                <a:solidFill>
                  <a:srgbClr val="8FA8D4"/>
                </a:solidFill>
                <a:latin typeface="Montserrat"/>
              </a:rPr>
              <a:t>  per serving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06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Dos Pinos Deportista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601200" y="1682496"/>
            <a:ext cx="2130552" cy="859536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9646920" y="1728216"/>
            <a:ext cx="2039112" cy="51206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creatina-advance-monohidratada-c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7020" y="1764792"/>
            <a:ext cx="438912" cy="43891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692640" y="2267712"/>
            <a:ext cx="194767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8FC1FF"/>
                </a:solidFill>
                <a:latin typeface="Montserrat"/>
              </a:rPr>
              <a:t>₡13,000</a:t>
            </a:r>
            <a:r>
              <a:rPr sz="900" b="1">
                <a:solidFill>
                  <a:srgbClr val="8FA8D4"/>
                </a:solidFill>
                <a:latin typeface="Montserrat"/>
              </a:rPr>
              <a:t>  200 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92640" y="2414016"/>
            <a:ext cx="19476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>
                <a:solidFill>
                  <a:srgbClr val="FFFFFF"/>
                </a:solidFill>
                <a:latin typeface="Montserrat"/>
              </a:rPr>
              <a:t>Creatina Advance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0" y="2670048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the brand already sells a product with that function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3776" y="26700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BRAND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97480" y="2670048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WHERE IT SELLS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0060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💪 MUSCLE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4068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💧 HYDRAT.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8076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🌀 DIGEST.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2084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✦ BEAUTY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6092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✚ AGE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0100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🍃 REMOVES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0" y="267004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457200" y="2880360"/>
            <a:ext cx="31750" cy="123444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48640" y="2889504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8FC1FF"/>
                </a:solidFill>
                <a:latin typeface="Montserrat"/>
              </a:rPr>
              <a:t>SPORTS POWDERS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3012948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93776" y="3035808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Birdman 🇲🇽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697480" y="303580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Amazon · Costco · Fahorro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800600" y="302666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20840" y="302666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3035808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4 of the top 8 on Amazon MX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3776" y="319582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Powerlab · Perform · Pura Prote 🇨🇷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697480" y="319582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own store · Auto Mercado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00600" y="318668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40680" y="318668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20840" y="318668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686800" y="319582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the three native Costa Rican brands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3332987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93776" y="335584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Optimum · Dymatize · MuscleTech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97480" y="335584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Auto Mercado · Goodlife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800600" y="334670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720840" y="334670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686800" y="335584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nearly the full global portfolio is in CR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57200" y="3502151"/>
            <a:ext cx="31750" cy="12344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48640" y="3511295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DAIRY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93776" y="3657599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8FC1FF"/>
                </a:solidFill>
                <a:latin typeface="Montserrat"/>
              </a:rPr>
              <a:t>Dos Pinos 🇨🇷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97480" y="365759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Walmart CR · Auto Mercado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800600" y="364845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80760" y="364845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001000" y="364845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686800" y="3657599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3 of 6 · and since 2024 leads Costa Rican RTD coffee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7200" y="3794759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93776" y="3817620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Yakult · Danone · Activia 🇲🇽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697480" y="381762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supermarkets · Yakult Ladies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080760" y="380847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686800" y="3817620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Yakult: 3.99 M bottles a day · all three in CR: zero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57200" y="3963923"/>
            <a:ext cx="31750" cy="12344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548640" y="3973067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BEVERAGES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93776" y="4119372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Electrolit 🇲🇽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2697480" y="411937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pharmacy · supermarkets · CR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440680" y="411022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686800" y="4119372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87% of oral rehydration · sold as a medicine, not a food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57200" y="4256531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493776" y="4279392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Gatorade · Powerade · Suerox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697480" y="427939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supermarkets in both countries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440680" y="427024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001000" y="427024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686800" y="4279392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hydration is an imported-brand game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93776" y="4439412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Kombucha Culture 🇨🇷 · Bonsaly 🇲🇽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697480" y="443941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Walmart CR · Chedraui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080760" y="443026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686800" y="4439412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12 SKUs in CR · in Mexico, just one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57200" y="4576571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493776" y="4599431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Tropical · Cristal (FIFCO) 🇨🇷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697480" y="4599431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supermarkets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001000" y="4590287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686800" y="4599431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its “healthy” move is tea and water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57200" y="4745735"/>
            <a:ext cx="31750" cy="123444"/>
          </a:xfrm>
          <a:prstGeom prst="rect">
            <a:avLst/>
          </a:prstGeom>
          <a:solidFill>
            <a:srgbClr val="9FB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548640" y="4754879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9FB4DA"/>
                </a:solidFill>
                <a:latin typeface="Montserrat"/>
              </a:rPr>
              <a:t>MEDICAL NUTRITION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93776" y="4901183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Ensure · Glucerna · PediaSure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697480" y="4901183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every pharmacy and supermarket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800600" y="489203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360920" y="489203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686800" y="4901183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13 g of protein and 1.5 g of HMB · Nestlé is nowhere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57200" y="5038343"/>
            <a:ext cx="11274552" cy="16002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93776" y="5061203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Herbalife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697480" y="5061203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direct selling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800600" y="505205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8001000" y="505205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686800" y="5061203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the most expensive meal replacement in CR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457200" y="5207507"/>
            <a:ext cx="31750" cy="12344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48640" y="5216651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C00000"/>
                </a:solidFill>
                <a:latin typeface="Montserrat"/>
              </a:rPr>
              <a:t>THE GAP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93776" y="5362955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Protein bars · risk-reduction claims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697480" y="536295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supermarkets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686800" y="5362955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9 SKUs in the whole country · of the 14 health claims the Central American standard (RTCA) allows, zero in use</a:t>
            </a:r>
          </a:p>
        </p:txBody>
      </p:sp>
      <p:sp>
        <p:nvSpPr>
          <p:cNvPr id="119" name="Rounded Rectangle 11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0C1E42"/>
                </a:solidFill>
                <a:latin typeface="Montserrat"/>
              </a:rPr>
              <a:t>◆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IMPLICATION
FOR BIA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FFFFF"/>
                </a:solidFill>
                <a:latin typeface="Montserrat"/>
              </a:rPr>
              <a:t>In Costa Rica, the closest to owning function is a dairy, not a coffee company.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Own shelf and e-commerce census, Sep 14, 2026 · VTEX catalogs of Walmart CR, Más x Menos and Chedraui · Auto Mercado · PriceSmart CR · Costco MX · Amazon MX · Farmacias del Ahorro · GNC MX · images from the retailers’ own product pages · Electrolit: business press, not audited · RTCA 67.01.60:10 Annex G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127" name="Picture 126" descr="powering-grow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28" name="TextBox 127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COFFEE · TAM SAM SOM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WORKSTREAM 04  ·  FUNCTIONALS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Functional coffee </a:t>
            </a:r>
            <a:r>
              <a:rPr sz="3000" b="1">
                <a:solidFill>
                  <a:srgbClr val="8FC1FF"/>
                </a:solidFill>
                <a:latin typeface="Georgia"/>
              </a:rPr>
              <a:t>does not exist yet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Three nested sizes: TAM = all coffee · SAM = the share that already talks health · SOM = truly functional coffee. In dollars, by country.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22128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8FC1FF"/>
                </a:solidFill>
                <a:latin typeface="Montserrat"/>
              </a:rPr>
              <a:t>🇲🇽  MEXICO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2212848"/>
            <a:ext cx="44450" cy="512064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221991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TAM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359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3,062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615184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MXN 61,444 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64408" y="2295144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All coffee sold at retail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1768" y="2322576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8FC1FF"/>
                </a:solidFill>
                <a:latin typeface="Montserrat"/>
              </a:rPr>
              <a:t>100%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672" y="2784348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8368" y="282549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672" y="28346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" y="29718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580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32278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MXN 11,643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64408" y="2907791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Coffee with a health claim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1768" y="29352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19.0%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672" y="3396996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58368" y="3438144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4672" y="344728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4672" y="358444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110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" y="384048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MXN 2,211 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64408" y="3520440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Fortified claim · growing +18% a year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01768" y="354787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3.6%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672" y="4009644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199632" y="1783080"/>
            <a:ext cx="5532120" cy="22128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1920240"/>
            <a:ext cx="27432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spc="400">
                <a:solidFill>
                  <a:srgbClr val="8FC1FF"/>
                </a:solidFill>
                <a:latin typeface="Montserrat"/>
              </a:rPr>
              <a:t>🇨🇷  COSTA RICA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0" y="2212848"/>
            <a:ext cx="44450" cy="512064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47104" y="2221991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TAM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47104" y="235915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345 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47104" y="2615184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99% roast &amp; ground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06840" y="2295144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All coffee sold at retail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44200" y="2322576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8FC1FF"/>
                </a:solidFill>
                <a:latin typeface="Montserrat"/>
              </a:rPr>
              <a:t>100%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47104" y="2784348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400800" y="282549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547104" y="28346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47104" y="29718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20–90 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47104" y="3227832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own estimate · midpoint USD 52 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2907791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Coffee with an attribute (specialty, organic, decaf) · wide range due to unmeasured sales velocity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44200" y="29352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est.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47104" y="3396996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400800" y="3438144"/>
            <a:ext cx="44450" cy="51206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547104" y="3447288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C00000"/>
                </a:solidFill>
                <a:latin typeface="Montserrat"/>
              </a:rPr>
              <a:t>SOM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47104" y="358444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47104" y="3840480"/>
            <a:ext cx="23774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0 of 219 SKUs measured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06840" y="3520440"/>
            <a:ext cx="164591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No SKU with a functional claim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44200" y="3547872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C00000"/>
                </a:solidFill>
                <a:latin typeface="Montserrat"/>
              </a:rPr>
              <a:t>0%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547104" y="4009644"/>
            <a:ext cx="497433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57200" y="4133087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8FC1FF"/>
                </a:solidFill>
                <a:latin typeface="Montserrat"/>
              </a:rPr>
              <a:t>· · ·   READ AGAINST THE ARTEMIS RULES   · · ·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57200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621792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21792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325880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THE ENTRY FLOOR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325880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3.6% vs the 5%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325880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Rule 01 of the capsules playbook bars any segment below 5% of the coffee category. Functional weighs 3.6%.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261104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4425696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425696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8FC1FF"/>
                </a:solidFill>
                <a:latin typeface="Montserrat"/>
              </a:rPr>
              <a:t>◎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29784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THE TARGET ALREADY SET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129784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15 of 110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29784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ARTEMIS assigned it USD 15 M of N10 revenue (10-year target). Against the measured pool of USD 110 M, that is asking for 14% of all functional coffee in Mexico.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065008" y="4407408"/>
            <a:ext cx="3593592" cy="1115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229600" y="4663440"/>
            <a:ext cx="566928" cy="566928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229600" y="4788164"/>
            <a:ext cx="566928" cy="3401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8FC1FF"/>
                </a:solidFill>
                <a:latin typeface="Montserrat"/>
              </a:rPr>
              <a:t>⚗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933688" y="4526280"/>
            <a:ext cx="260604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1" spc="300">
                <a:solidFill>
                  <a:srgbClr val="8FC1FF"/>
                </a:solidFill>
                <a:latin typeface="Montserrat"/>
              </a:rPr>
              <a:t>WHAT IT IS MADE OF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933688" y="4700016"/>
            <a:ext cx="260604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95% is instant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933688" y="4974336"/>
            <a:ext cx="2606040" cy="475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Of the USD 110 M, only USD 5.7 M is ground coffee — BIA’s business. The rest is instant with vitamins.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0C1E42"/>
                </a:solidFill>
                <a:latin typeface="Montserrat"/>
              </a:rPr>
              <a:t>◆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IMPLICATION
FOR BIA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The edge is not being first, but having the asset built — </a:t>
            </a:r>
            <a:r>
              <a:rPr sz="1450" b="1">
                <a:solidFill>
                  <a:srgbClr val="FFFFFF"/>
                </a:solidFill>
                <a:latin typeface="Montserrat"/>
              </a:rPr>
              <a:t>and BIA already has it: Bulletproof.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Euromonitor Passport, Hot Drinks › Coffee, Retail Value RSP, ed. 2025 · FX 20.064 MXN/USD · own shelf census Sep 14, 2026 · Costa Rica’s SAM is an own estimate, not published data: two independent methods give USD 20–90 M, midpoint 52 M · the ≥5% threshold is rule 01 of the capsules playbook (ARTEMIS slide 58), applied here by analogy · the USD 15 M N10 — ARTEMIS slide 6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85" name="Picture 84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WHO PLAYS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WORKSTREAM 04  ·  FUNCTIONALS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Only one coffee house </a:t>
            </a:r>
            <a:r>
              <a:rPr sz="3000" b="1">
                <a:solidFill>
                  <a:srgbClr val="8FC1FF"/>
                </a:solidFill>
                <a:latin typeface="Georgia"/>
              </a:rPr>
              <a:t>dared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Five players, five different channels — and only one reaches the coffee aisle.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garat-cafe-colageno-m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+20%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Garat · Sabormex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Premium over its own regular coffee · the only functional one on the shelf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cafiver-funcional-focus-m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404" y="1883664"/>
            <a:ext cx="1152144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3 of 6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Cafiver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Functions it already formulates —collagen, ganoderma, probiotics— and none reaches the shelf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organo-cafe-negro-m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0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on shelves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ORGANO · DXN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Decades selling ganoderma coffee, all through affiliate networks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dospinos-proteina-800g-c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404" y="1883664"/>
            <a:ext cx="1152144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25 g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Dos Pinos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Of protein per serving. And since 2024 leads Costa Rican RTD coffee with Me Latte — without crossing the two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bulletproof-original-ground-coffee-us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2024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Bulletproof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Year it joined BIA · already sells creatine coffee in the US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4443984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8FC1FF"/>
                </a:solidFill>
                <a:latin typeface="Montserrat"/>
              </a:rPr>
              <a:t>· · ·   WHAT THE SHELF REVEALS   · · 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21792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FINDING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It came in through beauty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98448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The only coffee house playing did it with collagen, not mushrooms.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61104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425696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425696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352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FINDING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Pharmacy first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352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Mushroom coffee reached Farmacias del Ahorro before the supermarket.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29600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229600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06256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FINDING 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The dairy is already in the cup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06256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Dos Pinos formulates protein and since 2024 leads Costa Rica’s RTD coffee. What it has not done is cross the two.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0C1E42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IMPLICATION
FOR BIA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FFFFF"/>
                </a:solidFill>
                <a:latin typeface="Montserrat"/>
              </a:rPr>
              <a:t>The category’s founding brand is already in-house: Bulletproof, BIA’s since 2024.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Own shelf census, Sep 14, 2026 · images from the retailers’ own product pages · Dos Pinos’ entry into RTD coffee with Me Latte in 2024 and its lead: Passport, “RTD Coffee in Costa Rica”, Dec 24, 2025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69" name="Picture 68" descr="powering-growt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Coffee Hub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MATRIX · COFFEE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208" y="384048"/>
            <a:ext cx="950976" cy="2377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16184" y="658368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THE NOURISHING ALLIANCE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BIA COFFEE HUB  ·  WORKSTREAM 04  ·  FUNCTIONALS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Georgia"/>
              </a:rPr>
              <a:t>Six functions in coffee. </a:t>
            </a:r>
            <a:r>
              <a:rPr sz="3000" b="1">
                <a:solidFill>
                  <a:srgbClr val="8FC1FF"/>
                </a:solidFill>
                <a:latin typeface="Georgia"/>
              </a:rPr>
              <a:t>One reached the shelf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49 coffee products censused in Mexico and Costa Rica, crossed by brand, channel and function.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5532120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3852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MEXICO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TAM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3,062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all coffee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72968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72968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580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72968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with a health claim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62856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8FC1FF"/>
                </a:solidFill>
                <a:latin typeface="Montserrat"/>
              </a:rPr>
              <a:t>SOM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62856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110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2856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fortified · +18%/yr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9632" y="1755648"/>
            <a:ext cx="5532120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82512" y="1938528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COSTA RICA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TAM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345 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all coffee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SAM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068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20–90 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068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midpoint USD 52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78440" y="182880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C00000"/>
                </a:solidFill>
                <a:latin typeface="Montserrat"/>
              </a:rPr>
              <a:t>SOM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78440" y="1965960"/>
            <a:ext cx="13716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78440" y="2194560"/>
            <a:ext cx="1371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0 of 219 SKUs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0" y="2542032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the brand already sells a product with that function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93776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BRAND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97480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WHERE IT SELLS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006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BEAUTY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4068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FOCUS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807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KETO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208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MUSCLE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6092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DIGEST.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010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IMMUNE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868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2752344"/>
            <a:ext cx="31750" cy="109728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27614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8FC1FF"/>
                </a:solidFill>
                <a:latin typeface="Montserrat"/>
              </a:rPr>
              <a:t>ON THE PHYSICAL SHELF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2871216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3776" y="289407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Garat (Sabormex)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97480" y="289407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Chedraui · Costco · Soriana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00600" y="28849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86800" y="289407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the only one in supermarkets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93776" y="303763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Beyond Vitamins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97480" y="303763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Farmacias del Ahorro · Amazon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40680" y="302849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86800" y="303763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came in via pharmacy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" y="3158337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93776" y="318119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Starbucks México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697480" y="318119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its own coffee shops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20840" y="317205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686800" y="318119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protein latte, not packaged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7200" y="3311042"/>
            <a:ext cx="31750" cy="109728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48640" y="3320186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E-COMMERCE ONLY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93776" y="3452774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8FC1FF"/>
                </a:solidFill>
                <a:latin typeface="Montserrat"/>
              </a:rPr>
              <a:t>Earth Co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697480" y="345277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own store · Amazon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80060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4068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8076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2084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360920" y="344363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686800" y="3452774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6 of 6 — and all sold out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57200" y="3573475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3776" y="3596335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Cafiver (70 years)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697480" y="359633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only its e-commerce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00600" y="358719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360920" y="358719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001000" y="358719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686800" y="3596335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the traditional roaster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93776" y="373989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UNRULED · cafécoffee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97480" y="373989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own store · Amazon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440680" y="37307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080760" y="37307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686800" y="373989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all 3 flavors sold out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57200" y="3860596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93776" y="388345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BPN PRO / Balanfood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97480" y="388345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own store · Amazon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440680" y="38743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001000" y="38743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686800" y="388345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café de olla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93776" y="402701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Khaley · DOSE OF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697480" y="402701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own store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440680" y="401787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686800" y="402701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812 and 572 reviews · the most traction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57200" y="4147718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93776" y="4170578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Cafelágeno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697480" y="417057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own store · Amazon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800600" y="416143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686800" y="4170578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/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93776" y="4314139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Vidaflora · Suntup · Hydrashot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697480" y="4314139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DTC and marketplace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440680" y="430499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686800" y="4314139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three brands, one single claim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57200" y="4434840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493776" y="4457700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Four Sigmatic (imported)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697480" y="445770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Amazon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440680" y="444855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686800" y="4457700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interest −79% from its peak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57200" y="4587544"/>
            <a:ext cx="31750" cy="109728"/>
          </a:xfrm>
          <a:prstGeom prst="rect">
            <a:avLst/>
          </a:prstGeom>
          <a:solidFill>
            <a:srgbClr val="9FB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48640" y="4596688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9FB4DA"/>
                </a:solidFill>
                <a:latin typeface="Montserrat"/>
              </a:rPr>
              <a:t>DIRECT SELLING · MLM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93776" y="472927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Organo Gold · Gano Excel · DXN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697480" y="472927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affiliate network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001000" y="47201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8686800" y="472927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the historic channel, no public price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457200" y="4849977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493776" y="4872837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It Works!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97480" y="487283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affiliate network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080760" y="4863693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686800" y="4872837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keto coffee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57200" y="5002682"/>
            <a:ext cx="31750" cy="10972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548640" y="5011826"/>
            <a:ext cx="27432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C00000"/>
                </a:solidFill>
                <a:latin typeface="Montserrat"/>
              </a:rPr>
              <a:t>COSTA RICA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93776" y="5144414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No Costa Rican coffee brand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697480" y="514441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—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686800" y="5144414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zero in formal channels, verified brand by brand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7200" y="5265115"/>
            <a:ext cx="11274552" cy="143560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493776" y="5287975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Gano Excel · Omnilife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697480" y="5287975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direct selling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8001000" y="5278831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8686800" y="5287975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the only thing that exists, and it is not shelf coffee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93776" y="5431536"/>
            <a:ext cx="214884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C00000"/>
                </a:solidFill>
                <a:latin typeface="Montserrat"/>
              </a:rPr>
              <a:t>Dos Pinos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2697480" y="543153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Walmart CR · Auto Mercado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720840" y="542239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8686800" y="5431536"/>
            <a:ext cx="295351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dairy with 13 protein SKUs · and since 2024 leads Costa Rican RTD coffee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0C1E42"/>
                </a:solidFill>
                <a:latin typeface="Montserrat"/>
              </a:rPr>
              <a:t>◆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IMPLICATION
FOR BIA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1">
                <a:solidFill>
                  <a:srgbClr val="FFFFFF"/>
                </a:solidFill>
                <a:latin typeface="Montserrat"/>
              </a:rPr>
              <a:t>Of six functions, only collagen reached the shelf.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Own shelf and e-commerce census, Sep 14, 2026 · VTEX catalogs of Chedraui, Soriana, Walmart CR and Más x Menos · Costco MX · Farmacias del Ahorro · Amazon MX · each brand’s own store · Mercado Libre blocked product pages (403): the keto/fat-burn block has no verified price · MLM sites publish no list price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9464040" y="6492240"/>
            <a:ext cx="457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50" b="0" spc="300">
                <a:solidFill>
                  <a:srgbClr val="5E76A2"/>
                </a:solidFill>
                <a:latin typeface="Montserrat"/>
              </a:rPr>
              <a:t>BY</a:t>
            </a:r>
          </a:p>
        </p:txBody>
      </p:sp>
      <p:pic>
        <p:nvPicPr>
          <p:cNvPr id="139" name="Picture 138" descr="powering-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6455664"/>
            <a:ext cx="1532709" cy="137160"/>
          </a:xfrm>
          <a:prstGeom prst="rect">
            <a:avLst/>
          </a:prstGeom>
        </p:spPr>
      </p:pic>
      <p:sp>
        <p:nvSpPr>
          <p:cNvPr id="140" name="TextBox 13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7/7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