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.bin" ContentType="application/vnd.openxmlformats-officedocument.oleObject"/>
  <Override PartName="/ppt/embeddings/oleObject20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4" r:id="rId2"/>
  </p:sldMasterIdLst>
  <p:notesMasterIdLst>
    <p:notesMasterId r:id="rId107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x="12191695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88FA"/>
    <a:srgbClr val="311410"/>
    <a:srgbClr val="69382B"/>
    <a:srgbClr val="B18C76"/>
    <a:srgbClr val="633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71F8AF-2B53-446D-89EE-CD01758EDB9E}" v="566" dt="2026-09-14T17:18:53.564"/>
    <p1510:client id="{982D3278-0389-4829-A2C6-D148416671EE}" v="468" dt="2026-09-14T17:19:00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24"/>
        <p:guide pos="3863"/>
      </p:guideLst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07" Type="http://schemas.openxmlformats.org/officeDocument/2006/relationships/notesMaster" Target="notesMasters/notesMaster1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10" Type="http://schemas.openxmlformats.org/officeDocument/2006/relationships/theme" Target="theme/theme1.xml"/><Relationship Id="rId111" Type="http://schemas.openxmlformats.org/officeDocument/2006/relationships/tableStyles" Target="tableStyles.xml"/><Relationship Id="rId112" Type="http://schemas.microsoft.com/office/2015/10/relationships/revisionInfo" Target="revisionInfo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E19AD-0A32-B54E-BB86-B7FECB212FD4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3F87E-0DBF-2E41-92D9-E8FDB2386A1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72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e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1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3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1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78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6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28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60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81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55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53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62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63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58196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34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13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47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65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09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437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3006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99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388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12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65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293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89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18652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78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31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32797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50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007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961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868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610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5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64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048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880317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1200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531327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97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962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748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300473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666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22847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665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">
  <p:cSld name="Slide master 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5697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">
  <p:cSld name="Slide master 1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50034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2">
  <p:cSld name="Slide master 1 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2837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 1">
  <p:cSld name="Slide master 1 1 1 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705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3465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43530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Relationship Id="rId29" Type="http://schemas.openxmlformats.org/officeDocument/2006/relationships/tags" Target="../tags/tag1.xml"/><Relationship Id="rId30" Type="http://schemas.openxmlformats.org/officeDocument/2006/relationships/oleObject" Target="../embeddings/oleObject1.bin"/><Relationship Id="rId31" Type="http://schemas.openxmlformats.org/officeDocument/2006/relationships/image" Target="../media/image1.emf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59.xml"/><Relationship Id="rId33" Type="http://schemas.openxmlformats.org/officeDocument/2006/relationships/theme" Target="../theme/theme2.xml"/><Relationship Id="rId34" Type="http://schemas.openxmlformats.org/officeDocument/2006/relationships/tags" Target="../tags/tag36.xml"/><Relationship Id="rId35" Type="http://schemas.openxmlformats.org/officeDocument/2006/relationships/oleObject" Target="../embeddings/oleObject1.bin"/><Relationship Id="rId36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3" y="963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05" imgH="405" progId="TCLayout.ActiveDocument.1">
                  <p:embed/>
                </p:oleObj>
              </mc:Choice>
              <mc:Fallback>
                <p:oleObj name="think-cell Slide" r:id="rId30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63" y="963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1" y="296228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39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5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1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422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92" r:id="rId27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4" y="964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405" imgH="405" progId="TCLayout.ActiveDocument.1">
                  <p:embed/>
                </p:oleObj>
              </mc:Choice>
              <mc:Fallback>
                <p:oleObj name="think-cell Slide" r:id="rId35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964" y="964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2" y="296229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40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6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2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965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  <p:sldLayoutId id="2147483726" r:id="rId32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ero-fa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0" y="0"/>
            <a:ext cx="8619381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FOTO DEL SEGMENTO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331720"/>
            <a:ext cx="6766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spc="300">
                <a:solidFill>
                  <a:srgbClr val="8FC1FF"/>
                </a:solidFill>
                <a:latin typeface="Montserrat"/>
              </a:rPr>
              <a:t>FOTOGRAFÍA DEL SEGMENTO · LA PUERTA DEL SOL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651760"/>
            <a:ext cx="69494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Georgia"/>
              </a:rPr>
              <a:t>Quién bebe vermut
en Guadalajara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931920"/>
            <a:ext cx="6766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spc="300">
                <a:solidFill>
                  <a:srgbClr val="9FB4DA"/>
                </a:solidFill>
                <a:latin typeface="Montserrat"/>
              </a:rPr>
              <a:t>CUÁNTOS · DÓNDE · QUÉ COMPRAN · CÓMO PIENSAN · QUIÉN LES HABLA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407408"/>
            <a:ext cx="914400" cy="38100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4617720"/>
            <a:ext cx="512064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CFDCF2"/>
                </a:solidFill>
                <a:latin typeface="Montserrat"/>
              </a:rPr>
              <a:t>La foto que Audiense vende por seguidores de X, hecha con censo, Passport, Google Trends, anaquel y Ad Library — y con el grado de cada dato a la vista: MEDIDO, DERIVADO o JUICIO.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62356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564184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435607" y="562356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35607" y="564184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304288" y="562356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04288" y="564184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E03030"/>
                </a:solidFill>
                <a:latin typeface="Montserrat"/>
              </a:rPr>
              <a:t>JUICIO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INEGI Censo 2020 (ITER) · Euromonitor Passport (consulta 15-sep-2026) · Google Trends · DENUE · fichas Chedraui y La Europea · Meta Ad Library · prensa y sitios de la escena · 15 de septiembre de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1/9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CUÁNTOS SON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FOTO DEL SEGMENTO  ·  VERMUT  ·  GUADALAJARA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3.5 millones en tres municipios; </a:t>
            </a:r>
            <a:r>
              <a:rPr sz="2400" b="1">
                <a:solidFill>
                  <a:srgbClr val="8FC1FF"/>
                </a:solidFill>
                <a:latin typeface="Georgia"/>
              </a:rPr>
              <a:t>en la ZMG, 63-79 mil botellas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Universo demográfico de Guadalajara, Zapopan y Tlaquepaque (Censo 2020) y el vermut de la ZMG completa (5.27 M hab.) prorrateado desde Passport.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45720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POBLACIÓN POR MUNICIPIO Y EDAD  ·  CENSO 2020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26480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0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267712"/>
            <a:ext cx="14630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Guadalajara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2459736"/>
            <a:ext cx="17373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escolaridad 10.96 años · internet 75.3%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14600" y="2295144"/>
            <a:ext cx="3291840" cy="201168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514600" y="2295144"/>
            <a:ext cx="3089262" cy="20116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97880" y="2249424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ontserrat"/>
              </a:rPr>
              <a:t>1.39 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2724912"/>
            <a:ext cx="14630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Zapopan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2916936"/>
            <a:ext cx="17373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escolaridad 11.47 años · internet 75.2%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514600" y="2752344"/>
            <a:ext cx="3291840" cy="201168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2514600" y="2752344"/>
            <a:ext cx="3291840" cy="20116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897880" y="2706624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ontserrat"/>
              </a:rPr>
              <a:t>1.48 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182112"/>
            <a:ext cx="14630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Tlaquepaque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3374136"/>
            <a:ext cx="17373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escolaridad 10.18 años · internet 66.6%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514600" y="3209544"/>
            <a:ext cx="3291840" cy="201168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2514600" y="3209544"/>
            <a:ext cx="1531951" cy="20116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897880" y="3163824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ontserrat"/>
              </a:rPr>
              <a:t>0.69 M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5800" y="3675887"/>
            <a:ext cx="6217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3767328"/>
            <a:ext cx="14630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18+ AÑOS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3913632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2.56 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4187952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72% de la población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58568" y="3767328"/>
            <a:ext cx="14630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18-24 AÑOS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58568" y="3913632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428 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258568" y="4187952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12% de la población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31335" y="3767328"/>
            <a:ext cx="14630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25-59 AÑOS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31335" y="3913632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1.66 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31335" y="4187952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47% de la población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04104" y="3767328"/>
            <a:ext cx="14630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60+ AÑOS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04104" y="3913632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9FB4DA"/>
                </a:solidFill>
                <a:latin typeface="Montserrat"/>
              </a:rPr>
              <a:t>477 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04104" y="4187952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13% de la población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5800" y="4434840"/>
            <a:ext cx="6217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CFDCF2"/>
                </a:solidFill>
                <a:latin typeface="Montserrat"/>
              </a:rPr>
              <a:t>Escolaridad 11 años contra 9.7 del país; 74% de los hogares con internet y 60% con auto en los tres municipios; 93% con celular en Guadalajara. </a:t>
            </a:r>
            <a:r>
              <a:rPr sz="850" b="1">
                <a:solidFill>
                  <a:srgbClr val="8FC1FF"/>
                </a:solidFill>
                <a:latin typeface="Montserrat"/>
              </a:rPr>
              <a:t>Una plaza urbana, escolarizada y conectada.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360920" y="1783080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516368" y="1947672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16368" y="2064349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▥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02168" y="1874519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63–79 mil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02168" y="2167128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Botellas de vermut al año en la ZMG (anaquel)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02168" y="2359152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USD 0.8–1.0 M: la ZMG de 10 municipios (5.27 M) es 4.2% del país sobre USD 18.4 M nacionales, con sobreíndice de búsqueda de Jalisco ×1–1.25. Sólo los tres municipios medidos: 43–53 mil. Prorrateo, no medición.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927080" y="181051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927080" y="182880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360920" y="2825496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516368" y="299008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516368" y="310676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◎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202168" y="2916936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×4 en 5 años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02168" y="3209544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Vermut en México: USD 4.6 → 18.4 M (2020-2025)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02168" y="3401568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Passport pronostica USD 42.4 M en 2030. Si el bar sigue a los fortificados (65% en bar) la ZMG sumaría USD 2–3 M con copa: supuesto, Passport no reparte el bar por producto.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927080" y="2852928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927080" y="2871216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360920" y="3867911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516368" y="4032503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516368" y="414918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9FB4DA"/>
                </a:solidFill>
                <a:latin typeface="Montserrat"/>
              </a:rPr>
              <a:t>●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02168" y="3959351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9FB4DA"/>
                </a:solidFill>
                <a:latin typeface="Montserrat"/>
              </a:rPr>
              <a:t>956 bares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02168" y="4251959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Y 2,500 restaurantes en cinco municipios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02168" y="4443983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DENUE: 449 en Guadalajara (345 bares y cantinas), 220 en Zapopan. Es el canal donde el vermut se descubre en copa.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10927080" y="3895344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927080" y="3913631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Núcleo de 1.7 millones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Los 25-59 de tres municipios; el vermut de copa vive en una fracción de ellos, no en los 60+.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Chico pero ×4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63-79 mil botellas al año en súper es nicho; el vermut nacional se multiplicó por cuatro en cinco años.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Plaza urbana y conectada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Escolaridad y conectividad por encima del país; y ya tiene vermutería, festival y tres marcas propias.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92" name="Rectangle 91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El universo es grande (1.7 M de 25-59) y el vermut, chico (63-79 mil botellas) pero ×4: </a:t>
            </a:r>
            <a:r>
              <a:rPr sz="1250" b="1">
                <a:solidFill>
                  <a:srgbClr val="FFFFFF"/>
                </a:solidFill>
                <a:latin typeface="Montserrat"/>
              </a:rPr>
              <a:t>se construye en la barra, no en el anaquel.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INEGI Censo de Población y Vivienda 2020, ITER por municipio (POBTOT, P_18YMAS, P_18A24, P_60YMAS, GRAPROES, VPH_INTER, VPH_AUTOM, VPH_CEL); 25-59 = 18+ − 18-24 − 60+ · Passport: Vermouth in Mexico Retail Value RSP 2025 USD 18.35 M y Retail Volume 1.13 M L; Fortified Wine and Vermouth Total Value RSP 2025 USD 311 M vs Retail 108 M · ZMG 5.27 M hab. (INEGI 2020) / 126 M · sobreíndice: Google Trends 5 años, Jalisco 3 vs media 2.4 · DENUE 2026 por término «bar» y «restaurante» (tope 5,000 por estado)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2/9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DÓNDE Y CUÁNDO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FOTO DEL SEGMENTO  ·  VERMUT  ·  GUADALAJARA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Jalisco busca vermut 25% más que el país, </a:t>
            </a:r>
            <a:r>
              <a:rPr sz="2400" b="1">
                <a:solidFill>
                  <a:srgbClr val="8FC1FF"/>
                </a:solidFill>
                <a:latin typeface="Georgia"/>
              </a:rPr>
              <a:t>y pregunta «cómo se toma»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Google Trends, cinco años: el vermut frente a mezcal, gin y aperol, su estacionalidad y lo que la gente escribe al buscarlo.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5532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41148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INTERÉS DE BÚSQUEDA · MÉXICO · ÍNDICE 0-100 · ÚLTIMO AÑO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83480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83480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267712"/>
            <a:ext cx="10058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Mezcal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2459736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hace 5 años 57.9 · -16%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057400" y="2295144"/>
            <a:ext cx="2926080" cy="21945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057400" y="2295144"/>
            <a:ext cx="2926080" cy="21945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74920" y="2249424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9FB4DA"/>
                </a:solidFill>
                <a:latin typeface="Montserrat"/>
              </a:rPr>
              <a:t>48.7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2743200"/>
            <a:ext cx="10058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Gin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2935224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hace 5 años 16.1 · -11%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057400" y="2770632"/>
            <a:ext cx="2926080" cy="21945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2057400" y="2770632"/>
            <a:ext cx="859198" cy="21945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74920" y="2724912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9FB4DA"/>
                </a:solidFill>
                <a:latin typeface="Montserrat"/>
              </a:rPr>
              <a:t>14.3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218688"/>
            <a:ext cx="10058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Aperol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3410712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hace 5 años 3.9 · +121%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057400" y="3246120"/>
            <a:ext cx="2926080" cy="21945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2057400" y="3246120"/>
            <a:ext cx="516720" cy="21945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4920" y="3200400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4A88FA"/>
                </a:solidFill>
                <a:latin typeface="Montserrat"/>
              </a:rPr>
              <a:t>8.6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3694176"/>
            <a:ext cx="10058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Vermut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3886200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hace 5 años 1.6 · +31%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057400" y="3721608"/>
            <a:ext cx="2926080" cy="21945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2057400" y="3721608"/>
            <a:ext cx="126175" cy="21945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074920" y="367588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8FC1FF"/>
                </a:solidFill>
                <a:latin typeface="Montserrat"/>
              </a:rPr>
              <a:t>2.1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5800" y="4206240"/>
            <a:ext cx="5074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5800" y="4297680"/>
            <a:ext cx="51206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CFDCF2"/>
                </a:solidFill>
                <a:latin typeface="Montserrat"/>
              </a:rPr>
              <a:t>El aperol se duplicó en cinco años (×2.2) y el vermut creció 30%; gin y mezcal bajaron. </a:t>
            </a:r>
            <a:r>
              <a:rPr sz="850" b="1">
                <a:solidFill>
                  <a:srgbClr val="8FC1FF"/>
                </a:solidFill>
                <a:latin typeface="Montserrat"/>
              </a:rPr>
              <a:t>Jalisco: vermut 3 vs 2.4 del país (×1.25); aperol 13 vs 11.7.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99632" y="1783080"/>
            <a:ext cx="5532120" cy="14813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28232" y="1920240"/>
            <a:ext cx="4114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4A88FA"/>
                </a:solidFill>
                <a:latin typeface="Montserrat"/>
              </a:rPr>
              <a:t>CUÁNDO · SEMANAS DEL ÚLTIMO AÑO · «VERMUT»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744200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744200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428232" y="2478024"/>
            <a:ext cx="68942" cy="44805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6523985" y="2542032"/>
            <a:ext cx="68942" cy="384047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6619738" y="2615184"/>
            <a:ext cx="68942" cy="31089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6715491" y="2560320"/>
            <a:ext cx="68942" cy="36576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6811244" y="2532888"/>
            <a:ext cx="68942" cy="3931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6906998" y="2478024"/>
            <a:ext cx="68942" cy="44805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7002751" y="2404872"/>
            <a:ext cx="68942" cy="521207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7098504" y="2660904"/>
            <a:ext cx="68942" cy="2651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7194257" y="2459736"/>
            <a:ext cx="68942" cy="46634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7290010" y="2386584"/>
            <a:ext cx="68942" cy="53949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7385764" y="2514600"/>
            <a:ext cx="68942" cy="41148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7481517" y="2542032"/>
            <a:ext cx="68942" cy="384047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7577270" y="2478024"/>
            <a:ext cx="68942" cy="44805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7673023" y="2468880"/>
            <a:ext cx="68942" cy="45720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7768776" y="2148840"/>
            <a:ext cx="68942" cy="7772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7864530" y="2286000"/>
            <a:ext cx="68942" cy="64008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7960283" y="2496312"/>
            <a:ext cx="68942" cy="42976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8056036" y="2551176"/>
            <a:ext cx="68942" cy="3749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8151789" y="2514600"/>
            <a:ext cx="68942" cy="41148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8247542" y="2560320"/>
            <a:ext cx="68942" cy="36576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8343296" y="2606040"/>
            <a:ext cx="68942" cy="3200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8439049" y="2542032"/>
            <a:ext cx="68942" cy="384047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>
            <a:off x="8534802" y="2532888"/>
            <a:ext cx="68942" cy="3931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8630555" y="2523744"/>
            <a:ext cx="68942" cy="4023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8726308" y="2569464"/>
            <a:ext cx="68942" cy="356615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ounded Rectangle 66"/>
          <p:cNvSpPr/>
          <p:nvPr/>
        </p:nvSpPr>
        <p:spPr>
          <a:xfrm>
            <a:off x="8822062" y="2569464"/>
            <a:ext cx="68942" cy="356615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>
            <a:off x="8917815" y="2359152"/>
            <a:ext cx="68942" cy="56692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>
            <a:off x="9013568" y="2487168"/>
            <a:ext cx="68942" cy="43891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ounded Rectangle 69"/>
          <p:cNvSpPr/>
          <p:nvPr/>
        </p:nvSpPr>
        <p:spPr>
          <a:xfrm>
            <a:off x="9109321" y="2340864"/>
            <a:ext cx="68942" cy="5852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ounded Rectangle 70"/>
          <p:cNvSpPr/>
          <p:nvPr/>
        </p:nvSpPr>
        <p:spPr>
          <a:xfrm>
            <a:off x="9205075" y="2487168"/>
            <a:ext cx="68942" cy="43891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ounded Rectangle 71"/>
          <p:cNvSpPr/>
          <p:nvPr/>
        </p:nvSpPr>
        <p:spPr>
          <a:xfrm>
            <a:off x="9300828" y="2404872"/>
            <a:ext cx="68942" cy="521207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9396581" y="2496312"/>
            <a:ext cx="68942" cy="42976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ounded Rectangle 73"/>
          <p:cNvSpPr/>
          <p:nvPr/>
        </p:nvSpPr>
        <p:spPr>
          <a:xfrm>
            <a:off x="9492334" y="2532888"/>
            <a:ext cx="68942" cy="3931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ounded Rectangle 74"/>
          <p:cNvSpPr/>
          <p:nvPr/>
        </p:nvSpPr>
        <p:spPr>
          <a:xfrm>
            <a:off x="9588087" y="2633472"/>
            <a:ext cx="68942" cy="29260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ounded Rectangle 75"/>
          <p:cNvSpPr/>
          <p:nvPr/>
        </p:nvSpPr>
        <p:spPr>
          <a:xfrm>
            <a:off x="9683841" y="2651760"/>
            <a:ext cx="68942" cy="27432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ounded Rectangle 76"/>
          <p:cNvSpPr/>
          <p:nvPr/>
        </p:nvSpPr>
        <p:spPr>
          <a:xfrm>
            <a:off x="9779594" y="2432304"/>
            <a:ext cx="68942" cy="4937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ounded Rectangle 77"/>
          <p:cNvSpPr/>
          <p:nvPr/>
        </p:nvSpPr>
        <p:spPr>
          <a:xfrm>
            <a:off x="9875347" y="2532888"/>
            <a:ext cx="68942" cy="3931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ounded Rectangle 78"/>
          <p:cNvSpPr/>
          <p:nvPr/>
        </p:nvSpPr>
        <p:spPr>
          <a:xfrm>
            <a:off x="9971100" y="2514600"/>
            <a:ext cx="68942" cy="41148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ounded Rectangle 79"/>
          <p:cNvSpPr/>
          <p:nvPr/>
        </p:nvSpPr>
        <p:spPr>
          <a:xfrm>
            <a:off x="10066853" y="2633472"/>
            <a:ext cx="68942" cy="29260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ounded Rectangle 80"/>
          <p:cNvSpPr/>
          <p:nvPr/>
        </p:nvSpPr>
        <p:spPr>
          <a:xfrm>
            <a:off x="10162607" y="2606040"/>
            <a:ext cx="68942" cy="3200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ounded Rectangle 81"/>
          <p:cNvSpPr/>
          <p:nvPr/>
        </p:nvSpPr>
        <p:spPr>
          <a:xfrm>
            <a:off x="10258360" y="2578608"/>
            <a:ext cx="68942" cy="347471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ounded Rectangle 82"/>
          <p:cNvSpPr/>
          <p:nvPr/>
        </p:nvSpPr>
        <p:spPr>
          <a:xfrm>
            <a:off x="10354113" y="2523744"/>
            <a:ext cx="68942" cy="4023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ounded Rectangle 83"/>
          <p:cNvSpPr/>
          <p:nvPr/>
        </p:nvSpPr>
        <p:spPr>
          <a:xfrm>
            <a:off x="10449866" y="2560320"/>
            <a:ext cx="68942" cy="36576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ounded Rectangle 84"/>
          <p:cNvSpPr/>
          <p:nvPr/>
        </p:nvSpPr>
        <p:spPr>
          <a:xfrm>
            <a:off x="10545619" y="2542032"/>
            <a:ext cx="68942" cy="384047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ounded Rectangle 85"/>
          <p:cNvSpPr/>
          <p:nvPr/>
        </p:nvSpPr>
        <p:spPr>
          <a:xfrm>
            <a:off x="10641373" y="2459736"/>
            <a:ext cx="68942" cy="46634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ounded Rectangle 86"/>
          <p:cNvSpPr/>
          <p:nvPr/>
        </p:nvSpPr>
        <p:spPr>
          <a:xfrm>
            <a:off x="10737126" y="2340864"/>
            <a:ext cx="68942" cy="5852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ounded Rectangle 87"/>
          <p:cNvSpPr/>
          <p:nvPr/>
        </p:nvSpPr>
        <p:spPr>
          <a:xfrm>
            <a:off x="10832879" y="2450592"/>
            <a:ext cx="68942" cy="475487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ounded Rectangle 88"/>
          <p:cNvSpPr/>
          <p:nvPr/>
        </p:nvSpPr>
        <p:spPr>
          <a:xfrm>
            <a:off x="10928632" y="2569464"/>
            <a:ext cx="68942" cy="356615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ounded Rectangle 89"/>
          <p:cNvSpPr/>
          <p:nvPr/>
        </p:nvSpPr>
        <p:spPr>
          <a:xfrm>
            <a:off x="11024385" y="2386584"/>
            <a:ext cx="68942" cy="53949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ounded Rectangle 90"/>
          <p:cNvSpPr/>
          <p:nvPr/>
        </p:nvSpPr>
        <p:spPr>
          <a:xfrm>
            <a:off x="11120139" y="2459736"/>
            <a:ext cx="68942" cy="46634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ounded Rectangle 91"/>
          <p:cNvSpPr/>
          <p:nvPr/>
        </p:nvSpPr>
        <p:spPr>
          <a:xfrm>
            <a:off x="11215892" y="2523744"/>
            <a:ext cx="68942" cy="4023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ounded Rectangle 92"/>
          <p:cNvSpPr/>
          <p:nvPr/>
        </p:nvSpPr>
        <p:spPr>
          <a:xfrm>
            <a:off x="11311645" y="2496312"/>
            <a:ext cx="68942" cy="42976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ounded Rectangle 93"/>
          <p:cNvSpPr/>
          <p:nvPr/>
        </p:nvSpPr>
        <p:spPr>
          <a:xfrm>
            <a:off x="11407398" y="2404872"/>
            <a:ext cx="68942" cy="521207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35507F"/>
              </a:gs>
              <a:gs pos="100000">
                <a:srgbClr val="3550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6428232" y="2962656"/>
            <a:ext cx="6400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sep-25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768776" y="2962656"/>
            <a:ext cx="6400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dic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9013568" y="2962656"/>
            <a:ext cx="6400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mar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0737126" y="2962656"/>
            <a:ext cx="6400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jul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1215892" y="2962656"/>
            <a:ext cx="6400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sep-26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428232" y="3090672"/>
            <a:ext cx="5120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Picos: Navidad (21-dic 85), primavera (marzo 62-64) y verano (26-jul 64); valle mayo-junio.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6199632" y="3383280"/>
            <a:ext cx="5532120" cy="14630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428232" y="3511296"/>
            <a:ext cx="2743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8FC1FF"/>
                </a:solidFill>
                <a:latin typeface="Montserrat"/>
              </a:rPr>
              <a:t>QUÉ ESCRIBEN · 5 AÑOS · MÉXICO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10744200" y="3493008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10744200" y="3511296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428232" y="3712463"/>
            <a:ext cx="24688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MÁS BUSCADAS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428232" y="3877056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vermut martini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7726679" y="3904487"/>
            <a:ext cx="914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ounded Rectangle 107"/>
          <p:cNvSpPr/>
          <p:nvPr/>
        </p:nvSpPr>
        <p:spPr>
          <a:xfrm>
            <a:off x="7726679" y="3904487"/>
            <a:ext cx="914400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6428232" y="4050792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vermut rojo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7726679" y="4078224"/>
            <a:ext cx="914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ounded Rectangle 110"/>
          <p:cNvSpPr/>
          <p:nvPr/>
        </p:nvSpPr>
        <p:spPr>
          <a:xfrm>
            <a:off x="7726679" y="4078224"/>
            <a:ext cx="832104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6428232" y="4224528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vermut seco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7726679" y="4251959"/>
            <a:ext cx="914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ounded Rectangle 113"/>
          <p:cNvSpPr/>
          <p:nvPr/>
        </p:nvSpPr>
        <p:spPr>
          <a:xfrm>
            <a:off x="7726679" y="4251959"/>
            <a:ext cx="740664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6428232" y="4398264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vermut qué es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7726679" y="4425696"/>
            <a:ext cx="914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ounded Rectangle 116"/>
          <p:cNvSpPr/>
          <p:nvPr/>
        </p:nvSpPr>
        <p:spPr>
          <a:xfrm>
            <a:off x="7726679" y="4425696"/>
            <a:ext cx="722376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6428232" y="4572000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vermut precio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7726679" y="4599431"/>
            <a:ext cx="914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ounded Rectangle 119"/>
          <p:cNvSpPr/>
          <p:nvPr/>
        </p:nvSpPr>
        <p:spPr>
          <a:xfrm>
            <a:off x="7726679" y="4599431"/>
            <a:ext cx="265176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9006840" y="3712463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EN ASCENSO (rising)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9006840" y="3877056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8FC1FF"/>
                </a:solidFill>
                <a:latin typeface="Montserrat"/>
              </a:rPr>
              <a:t>«cómo se toma el vermut»  +24,000%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9006840" y="4050792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«vermut de grifo»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9006840" y="4224528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«petroni vermut»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9006840" y="4398264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«vermut yzaguirre rojo»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9006840" y="4572000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«cynar»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128" name="Rounded Rectangle 127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Categoría en fase de aprender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«Qué es» y «cómo se toma» entre lo más buscado y lo que más crece: el consumidor pide instrucciones, no marcas.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El aperol abre la puerta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El spritz creció ×2.2 y Jalisco lo sobreíndexa: la ocasión de aperitivo ya está sembrada.</a:t>
            </a:r>
          </a:p>
        </p:txBody>
      </p:sp>
      <p:sp>
        <p:nvSpPr>
          <p:cNvPr id="140" name="Rounded Rectangle 139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Tres temporadas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Navidad, primavera y julio: el calendario de activación ya lo dicta la búsqueda; el festival de octubre es la cuarta.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TextBox 147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Chico pero sobreindexado en Jalisco y en fase de aprender: </a:t>
            </a:r>
            <a:r>
              <a:rPr sz="1250" b="1">
                <a:solidFill>
                  <a:srgbClr val="FFFFFF"/>
                </a:solidFill>
                <a:latin typeface="Montserrat"/>
              </a:rPr>
              <a:t>el que enseñe a tomarlo llega antes que las marcas.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Google Trends vía pytrends, 15-sep-2026: «vermut, aperol, gin, mezcal» MX 5 años (índice relativo al término más buscado; medias anuales del primer y último año) y por estado; «vermut» MX 12 meses por semana; consultas relacionadas top y rising (rising = crecimiento % vs periodo anterior) · Trends mide interés relativo, no volumen; las ciudades de Jalisco no alcanzan muestra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3/9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SEGMENTOS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FOTO DEL SEGMENTO  ·  VERMUT  ·  GUADALAJARA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Cuatro maneras de beber vermut en Guadalajara, </a:t>
            </a:r>
            <a:r>
              <a:rPr sz="2400" b="1">
                <a:solidFill>
                  <a:srgbClr val="8FC1FF"/>
                </a:solidFill>
                <a:latin typeface="Georgia"/>
              </a:rPr>
              <a:t>y dos crecen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Segmentos hipótesis del consumidor; cada uno validado con tres evidencias independientes (búsqueda, anaquel, quién pauta o escena).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2697480" cy="397763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1792" y="1901952"/>
            <a:ext cx="4572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192024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 spc="100">
                <a:solidFill>
                  <a:srgbClr val="8FC1FF"/>
                </a:solidFill>
                <a:latin typeface="Montserrat"/>
              </a:rPr>
              <a:t>LOS DE LA AMERICANA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377440" y="1920240"/>
            <a:ext cx="658368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377440" y="1938528"/>
            <a:ext cx="65836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00" b="1" spc="150">
                <a:solidFill>
                  <a:srgbClr val="3FBF7F"/>
                </a:solidFill>
                <a:latin typeface="Montserrat"/>
              </a:rPr>
              <a:t>CRECE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215798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8FA8D4"/>
                </a:solidFill>
                <a:latin typeface="Montserrat"/>
              </a:rPr>
              <a:t>25-39 · Americana, Lafayette, Providencia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2340864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50" b="0">
                <a:solidFill>
                  <a:srgbClr val="CFDCF2"/>
                </a:solidFill>
                <a:latin typeface="Montserrat"/>
              </a:rPr>
              <a:t>Copa de grifo con tapas a la hora del aperitivo; van a Vermut x M, Casa Curra y Don Ajenjo; conocen Benigno y Gran Canalla.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" y="30175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EVIDENCIA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3163824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Rising «vermut de grifo» y «cómo se toma»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792" y="3383280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Festival de Vermut GDL: 10 marcas (oct-2025)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" y="3602736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Bares (CDMX) pautan en Meta; marcas no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1792" y="3858768"/>
            <a:ext cx="23774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1792" y="39136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MARCAS AFINES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" y="4050791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1">
                <a:solidFill>
                  <a:srgbClr val="FFFFFF"/>
                </a:solidFill>
                <a:latin typeface="Montserrat"/>
              </a:rPr>
              <a:t>Benigno · Gran Canalla · LOCA! · Yzaguirre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2" y="43891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CÓMO HABLAN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" y="45262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CFDCF2"/>
                </a:solidFill>
                <a:latin typeface="Montserrat"/>
              </a:rPr>
              <a:t>«¿un vermú o qué?» · «haz una pausa»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1792" y="507492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1792" y="5093207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17320" y="5074920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hipótesis con 3 evidencias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792" y="5303520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630" b="0">
                <a:solidFill>
                  <a:srgbClr val="8FA8D4"/>
                </a:solidFill>
                <a:latin typeface="Montserrat"/>
              </a:rPr>
              <a:t>Tamaño: la fracción de los 25-59 (1.66 M) que sale a la Americana; sin medición.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300984" y="1783080"/>
            <a:ext cx="2697480" cy="397763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465576" y="1901952"/>
            <a:ext cx="4572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58183" y="192024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 spc="100">
                <a:solidFill>
                  <a:srgbClr val="4A88FA"/>
                </a:solidFill>
                <a:latin typeface="Montserrat"/>
              </a:rPr>
              <a:t>LOS DEL NEGRONI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221224" y="1920240"/>
            <a:ext cx="658368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221224" y="1938528"/>
            <a:ext cx="65836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00" b="1" spc="150">
                <a:solidFill>
                  <a:srgbClr val="9FB4DA"/>
                </a:solidFill>
                <a:latin typeface="Montserrat"/>
              </a:rPr>
              <a:t>ESTABLE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65576" y="215798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8FA8D4"/>
                </a:solidFill>
                <a:latin typeface="Montserrat"/>
              </a:rPr>
              <a:t>28-45 · coctelería en casa y bar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465576" y="2340864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50" b="0">
                <a:solidFill>
                  <a:srgbClr val="CFDCF2"/>
                </a:solidFill>
                <a:latin typeface="Montserrat"/>
              </a:rPr>
              <a:t>Compran vermut rojo y seco para mezclar con gin; buscan marca (Martini, Punt e Mes) y precio.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65576" y="30175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4A88FA"/>
                </a:solidFill>
                <a:latin typeface="Montserrat"/>
              </a:rPr>
              <a:t>EVIDENCIA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65576" y="3163824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4A88F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Top: «vermut martini», «vermut rojo», «vermut seco»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465576" y="3383280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4A88F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Punt e Mes y Cinzano seco en Chedraui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65576" y="3602736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4A88F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Gin en Jalisco 21 vs 24.7 del país: la coctelería no sobreíndexa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465576" y="3858768"/>
            <a:ext cx="23774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465576" y="39136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4A88FA"/>
                </a:solidFill>
                <a:latin typeface="Montserrat"/>
              </a:rPr>
              <a:t>MARCAS AFINES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65576" y="4050791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1">
                <a:solidFill>
                  <a:srgbClr val="FFFFFF"/>
                </a:solidFill>
                <a:latin typeface="Montserrat"/>
              </a:rPr>
              <a:t>Martini · Punt e Mes · Cinzano seco · Carpano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65576" y="43891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4A88FA"/>
                </a:solidFill>
                <a:latin typeface="Montserrat"/>
              </a:rPr>
              <a:t>CÓMO HABLAN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465576" y="45262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CFDCF2"/>
                </a:solidFill>
                <a:latin typeface="Montserrat"/>
              </a:rPr>
              <a:t>«un negroni bien hecho» · «receta»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465576" y="507492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465576" y="5093207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261104" y="5074920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hipótesis con 3 evidencias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465576" y="5303520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630" b="0">
                <a:solidFill>
                  <a:srgbClr val="8FA8D4"/>
                </a:solidFill>
                <a:latin typeface="Montserrat"/>
              </a:rPr>
              <a:t>Tamaño: hogares con bar en casa; sin medición.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144768" y="1783080"/>
            <a:ext cx="2697480" cy="397763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309359" y="1901952"/>
            <a:ext cx="4572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01968" y="192024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 spc="100">
                <a:solidFill>
                  <a:srgbClr val="8FC1FF"/>
                </a:solidFill>
                <a:latin typeface="Montserrat"/>
              </a:rPr>
              <a:t>LOS DEL SPRITZ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065008" y="1920240"/>
            <a:ext cx="658368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065008" y="1938528"/>
            <a:ext cx="65836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00" b="1" spc="150">
                <a:solidFill>
                  <a:srgbClr val="3FBF7F"/>
                </a:solidFill>
                <a:latin typeface="Montserrat"/>
              </a:rPr>
              <a:t>CRECE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09359" y="215798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8FA8D4"/>
                </a:solidFill>
                <a:latin typeface="Montserrat"/>
              </a:rPr>
              <a:t>22-35 · terraza y tardeo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309359" y="2340864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50" b="0">
                <a:solidFill>
                  <a:srgbClr val="CFDCF2"/>
                </a:solidFill>
                <a:latin typeface="Montserrat"/>
              </a:rPr>
              <a:t>Llegan al vermut por el aperol: naranja, hielo, soda, foto. La puerta de entrada más grande.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09359" y="30175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EVIDENCIA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09359" y="3163824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Aperol ×2.2 en 5 años; Jalisco 13 vs 11.7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309359" y="3383280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Aperol $283 y pack Aperol+Cinzano en súper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309359" y="3602736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Prissa: «30% OFF en Campari»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59" y="3858768"/>
            <a:ext cx="23774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09359" y="39136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MARCAS AFINES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309359" y="4050791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1">
                <a:solidFill>
                  <a:srgbClr val="FFFFFF"/>
                </a:solidFill>
                <a:latin typeface="Montserrat"/>
              </a:rPr>
              <a:t>Aperol · Cinzano blanco · Lillet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09359" y="43891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CÓMO HABLAN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309359" y="45262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CFDCF2"/>
                </a:solidFill>
                <a:latin typeface="Montserrat"/>
              </a:rPr>
              <a:t>«tardeo» · «spritz»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6309359" y="507492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09359" y="5093207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104888" y="5074920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hipótesis con 3 evidencias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09359" y="5303520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630" b="0">
                <a:solidFill>
                  <a:srgbClr val="8FA8D4"/>
                </a:solidFill>
                <a:latin typeface="Montserrat"/>
              </a:rPr>
              <a:t>Tamaño: la entrada más ancha; el aperol se busca 4 veces más que el vermut (índice 8.6 vs 2.1); Trends no mide botellas.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988552" y="1783080"/>
            <a:ext cx="2697480" cy="397763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9153144" y="1901952"/>
            <a:ext cx="4572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04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445752" y="192024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 spc="100">
                <a:solidFill>
                  <a:srgbClr val="9FB4DA"/>
                </a:solidFill>
                <a:latin typeface="Montserrat"/>
              </a:rPr>
              <a:t>LA MESA DE SIEMPRE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10908792" y="1920240"/>
            <a:ext cx="658368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908792" y="1938528"/>
            <a:ext cx="65836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00" b="1" spc="150">
                <a:solidFill>
                  <a:srgbClr val="E03030"/>
                </a:solidFill>
                <a:latin typeface="Montserrat"/>
              </a:rPr>
              <a:t>SIN SERIE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153144" y="215798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8FA8D4"/>
                </a:solidFill>
                <a:latin typeface="Montserrat"/>
              </a:rPr>
              <a:t>55+ · casa y cantina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153144" y="2340864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50" b="0">
                <a:solidFill>
                  <a:srgbClr val="CFDCF2"/>
                </a:solidFill>
                <a:latin typeface="Montserrat"/>
              </a:rPr>
              <a:t>Martini o Cinzano rojo con hielo, o generoso de cocina; compra en súper y no busca en internet.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153144" y="30175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9FB4DA"/>
                </a:solidFill>
                <a:latin typeface="Montserrat"/>
              </a:rPr>
              <a:t>EVIDENCIA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153144" y="3163824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9FB4D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60+ = 477 mil en tres municipios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153144" y="3383280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9FB4D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La Madrileña 74% de fortificados (generoso)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153144" y="3602736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9FB4D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«Ya no es cosa de abuelos» (prensa 2026)</a:t>
            </a:r>
          </a:p>
        </p:txBody>
      </p:sp>
      <p:sp>
        <p:nvSpPr>
          <p:cNvPr id="83" name="Rectangle 82"/>
          <p:cNvSpPr/>
          <p:nvPr/>
        </p:nvSpPr>
        <p:spPr>
          <a:xfrm>
            <a:off x="9153144" y="3858768"/>
            <a:ext cx="23774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153144" y="39136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9FB4DA"/>
                </a:solidFill>
                <a:latin typeface="Montserrat"/>
              </a:rPr>
              <a:t>MARCAS AFINES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153144" y="4050791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1">
                <a:solidFill>
                  <a:srgbClr val="FFFFFF"/>
                </a:solidFill>
                <a:latin typeface="Montserrat"/>
              </a:rPr>
              <a:t>Martini Rosso · Cinzano rojo · Tres Coronas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153144" y="43891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9FB4DA"/>
                </a:solidFill>
                <a:latin typeface="Montserrat"/>
              </a:rPr>
              <a:t>CÓMO HABLAN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153144" y="45262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CFDCF2"/>
                </a:solidFill>
                <a:latin typeface="Montserrat"/>
              </a:rPr>
              <a:t>«el de toda la vida»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9153144" y="507492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153144" y="5093207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9948672" y="5074920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hipótesis con 3 evidencias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153144" y="5303520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630" b="0">
                <a:solidFill>
                  <a:srgbClr val="8FA8D4"/>
                </a:solidFill>
                <a:latin typeface="Montserrat"/>
              </a:rPr>
              <a:t>Tamaño: 477 mil de 60+; compran generoso, no vermut de copa.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96" name="Rectangle 95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Audiense bautiza segmentos por lo que siguen en X; aquí se nombran por lo que beben. </a:t>
            </a:r>
            <a:r>
              <a:rPr sz="1250" b="1">
                <a:solidFill>
                  <a:srgbClr val="FFFFFF"/>
                </a:solidFill>
                <a:latin typeface="Montserrat"/>
              </a:rPr>
              <a:t>Los que crecen: la Americana y el spritz.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Segmentos = hipótesis; cada uno requiere tres evidencias de fuentes distintas (Google Trends 5 a, fichas Chedraui/La Europea 15-sep-2026, Meta Ad Library MX activos, Festival de Vermut GDL 2025, guía Vinos de mi Tierra 2026, rutas de vermut CDMX 2025-26, Censo 2020) · edades: rango de lectura, no medición · sin grafo de seguidores ni sexo del comprador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4/9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ANAQUEL Y PRECIO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FOTO DEL SEGMENTO  ·  VERMUT  ·  GUADALAJARA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De $225 a $519 la botella, </a:t>
            </a:r>
            <a:r>
              <a:rPr sz="2400" b="1">
                <a:solidFill>
                  <a:srgbClr val="8FC1FF"/>
                </a:solidFill>
                <a:latin typeface="Georgia"/>
              </a:rPr>
              <a:t>y los de Guadalajara no están en el súper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Lo que un tapatío encuentra hoy en Chedraui y La Europea, a qué precio, y lo que no encuentra.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12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cinzano-roj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" y="1883664"/>
            <a:ext cx="1152144" cy="11521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5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$225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Cinzano Rojo · Caffo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5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Rojo, blanco y extra seco al mismo precio; lista $322 (−30%). El vermut de entrada.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43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798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martini-ross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404" y="1883664"/>
            <a:ext cx="1152144" cy="11521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871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$289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71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Martini Rosso · Bacardí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71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La marca más buscada («vermut martini» = 100). Lista $413.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084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apero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8404" y="1883664"/>
            <a:ext cx="1152144" cy="115214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157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$283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57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Aperol · Campari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57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La puerta al aperitivo: ×2.2 en búsquedas en 5 años. Pack Aperol + Cinzano $362.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370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Picture 31" descr="punt-e-m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4404" y="1883664"/>
            <a:ext cx="1152144" cy="115214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443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$374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43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Punt e Mes · Branca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3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El vermut de barra de la coctelería; lista $535.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601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656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icture 37" descr="cinzano-sec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0404" y="1883664"/>
            <a:ext cx="1152144" cy="115214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729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$225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29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Cinzano Extra Seco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29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Para el martini y el negroni en casa: «vermut seco» tercera consulta más buscada.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1018520" y="141732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1018520" y="143560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7200" y="4443984"/>
            <a:ext cx="5532120" cy="13258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85800" y="4572000"/>
            <a:ext cx="4114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ESCALERA DE PRECIO · LA EUROPEA (IMPORTADOS)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983480" y="455371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83480" y="457200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5800" y="4773168"/>
            <a:ext cx="31089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FFFFFF"/>
                </a:solidFill>
                <a:latin typeface="Montserrat"/>
              </a:rPr>
              <a:t>Miró Rosso 1 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840480" y="4773168"/>
            <a:ext cx="19202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8FC1FF"/>
                </a:solidFill>
                <a:latin typeface="Montserrat"/>
              </a:rPr>
              <a:t>$361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5800" y="5001768"/>
            <a:ext cx="31089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FFFFFF"/>
                </a:solidFill>
                <a:latin typeface="Montserrat"/>
              </a:rPr>
              <a:t>Lustau Vermut Blanco 750 ml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40480" y="5001768"/>
            <a:ext cx="19202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8FC1FF"/>
                </a:solidFill>
                <a:latin typeface="Montserrat"/>
              </a:rPr>
              <a:t>$380 (de $633)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5800" y="5230368"/>
            <a:ext cx="31089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FFFFFF"/>
                </a:solidFill>
                <a:latin typeface="Montserrat"/>
              </a:rPr>
              <a:t>Yzaguirre Classic Blanc 1 L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40480" y="5230368"/>
            <a:ext cx="19202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8FC1FF"/>
                </a:solidFill>
                <a:latin typeface="Montserrat"/>
              </a:rPr>
              <a:t>$410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5800" y="5458968"/>
            <a:ext cx="31089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FFFFFF"/>
                </a:solidFill>
                <a:latin typeface="Montserrat"/>
              </a:rPr>
              <a:t>Dos Deus Reserve Red 750 ml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840480" y="5458968"/>
            <a:ext cx="19202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8FC1FF"/>
                </a:solidFill>
                <a:latin typeface="Montserrat"/>
              </a:rPr>
              <a:t>$519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199632" y="4443984"/>
            <a:ext cx="5532120" cy="13258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428232" y="4572000"/>
            <a:ext cx="4114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E03030"/>
                </a:solidFill>
                <a:latin typeface="Montserrat"/>
              </a:rPr>
              <a:t>LO QUE NO ESTÁ EN EL SÚPER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0744200" y="455371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744200" y="457200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428232" y="4773168"/>
            <a:ext cx="51206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1">
                <a:solidFill>
                  <a:srgbClr val="FFFFFF"/>
                </a:solidFill>
                <a:latin typeface="Montserrat"/>
              </a:rPr>
              <a:t>Benigno, LOCA! y Gran Canalla (Guadalajara) y las otras 14 marcas mexicanas </a:t>
            </a:r>
            <a:r>
              <a:rPr sz="800" b="0">
                <a:solidFill>
                  <a:srgbClr val="CFDCF2"/>
                </a:solidFill>
                <a:latin typeface="Montserrat"/>
              </a:rPr>
              <a:t>se venden en bar, tienda propia y festival: no aparecen en Chedraui ni en La Europea. </a:t>
            </a:r>
            <a:r>
              <a:rPr sz="800" b="1">
                <a:solidFill>
                  <a:srgbClr val="8FC1FF"/>
                </a:solidFill>
                <a:latin typeface="Montserrat"/>
              </a:rPr>
              <a:t>Tampoco Yzaguirre rojo, el que sube en búsquedas.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Entre $300 y $420 ya hay cinco referencias importadas: </a:t>
            </a:r>
            <a:r>
              <a:rPr sz="1250" b="1">
                <a:solidFill>
                  <a:srgbClr val="FFFFFF"/>
                </a:solidFill>
                <a:latin typeface="Montserrat"/>
              </a:rPr>
              <a:t>es el tramo disputado; la entrada se gana con marca y barra, no con precio.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Fotos y precios: API de fichas de Chedraui (VTEX) 15-sep-2026, precio vigente y precio de lista · La Europea: buscador del sitio 15-sep-2026 · marcas artesanales: guía Vinos de mi Tierra 2026 y Festival de Vermut GDL 2025 · Chedraui vende en línea en Guadalajara; no se auditó anaquel físico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5/9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QUIÉN LES HABLA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FOTO DEL SEGMENTO  ·  VERMUT  ·  GUADALAJARA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Los bares pautan, las marcas no: </a:t>
            </a:r>
            <a:r>
              <a:rPr sz="2400" b="1">
                <a:solidFill>
                  <a:srgbClr val="8FC1FF"/>
                </a:solidFill>
                <a:latin typeface="Georgia"/>
              </a:rPr>
              <a:t>nadie es dueño del mensaje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Quién anuncia vermut en Meta en México hoy, y quién mueve la escena en Guadalajara.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5532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20240"/>
            <a:ext cx="4114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8FC1FF"/>
                </a:solidFill>
                <a:latin typeface="Montserrat"/>
              </a:rPr>
              <a:t>META AD LIBRARY · «VERMUT» · MÉXICO · ACTIVOS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83480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83480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157984"/>
            <a:ext cx="1920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La Vermu del Barrio (CDMX)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2322576"/>
            <a:ext cx="19202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bar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97480" y="2176272"/>
            <a:ext cx="3108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30" b="0">
                <a:solidFill>
                  <a:srgbClr val="9FB4DA"/>
                </a:solidFill>
                <a:latin typeface="Montserrat"/>
              </a:rPr>
              <a:t>«Martes de vermut $70»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2505456"/>
            <a:ext cx="1920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Centenario 107 · Coyoacán (CDMX)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2670048"/>
            <a:ext cx="19202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restaurante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97480" y="2523744"/>
            <a:ext cx="3108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30" b="0">
                <a:solidFill>
                  <a:srgbClr val="9FB4DA"/>
                </a:solidFill>
                <a:latin typeface="Montserrat"/>
              </a:rPr>
              <a:t>«menú de bebidas para abrir el apetito»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2852928"/>
            <a:ext cx="1920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BullaMx (CDMX)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3017520"/>
            <a:ext cx="19202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restaurante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97480" y="2871216"/>
            <a:ext cx="3108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30" b="0">
                <a:solidFill>
                  <a:srgbClr val="9FB4DA"/>
                </a:solidFill>
                <a:latin typeface="Montserrat"/>
              </a:rPr>
              <a:t>dos anuncios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3200400"/>
            <a:ext cx="1920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Prissa Gourmet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364992"/>
            <a:ext cx="19202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retail gourmet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97480" y="3218688"/>
            <a:ext cx="3108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30" b="0">
                <a:solidFill>
                  <a:srgbClr val="9FB4DA"/>
                </a:solidFill>
                <a:latin typeface="Montserrat"/>
              </a:rPr>
              <a:t>carrusel Lanson · Kopke · Cinzano; «30% OFF en Campari»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3547872"/>
            <a:ext cx="1920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La Casa del Habano GDL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3712463"/>
            <a:ext cx="19202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lifestyle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97480" y="3566160"/>
            <a:ext cx="3108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30" b="0">
                <a:solidFill>
                  <a:srgbClr val="9FB4DA"/>
                </a:solidFill>
                <a:latin typeface="Montserrat"/>
              </a:rPr>
              <a:t>anuncio activo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3895344"/>
            <a:ext cx="1920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Club del vino · VinoTempo · The Wine Corner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4059935"/>
            <a:ext cx="19202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retail vino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7480" y="3913631"/>
            <a:ext cx="3108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30" b="0">
                <a:solidFill>
                  <a:srgbClr val="9FB4DA"/>
                </a:solidFill>
                <a:latin typeface="Montserrat"/>
              </a:rPr>
              <a:t>«vermouth» en catálogo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4242816"/>
            <a:ext cx="1920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E03030"/>
                </a:solidFill>
                <a:latin typeface="Montserrat"/>
              </a:rPr>
              <a:t>Marcas de vermut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" y="4407408"/>
            <a:ext cx="19202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—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97480" y="4261104"/>
            <a:ext cx="3108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30" b="0">
                <a:solidFill>
                  <a:srgbClr val="9FB4DA"/>
                </a:solidFill>
                <a:latin typeface="Montserrat"/>
              </a:rPr>
              <a:t>ninguna pauta en México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4617720"/>
            <a:ext cx="51206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18 anuncios activos con «vermut»; 6 relevantes; en Guadalajara sólo La Casa del Habano. Sin alcance por edad para México.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99632" y="1783080"/>
            <a:ext cx="5532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28232" y="1920240"/>
            <a:ext cx="4114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4A88FA"/>
                </a:solidFill>
                <a:latin typeface="Montserrat"/>
              </a:rPr>
              <a:t>LA ESCENA EN GUADALAJARA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744200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744200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28232" y="2157984"/>
            <a:ext cx="5120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Vermut x 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28232" y="2331720"/>
            <a:ext cx="51206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Progreso 500, Col. Americana. Vermutería; organizó el 1er Festival de Vermut GDL (23-26 oct 2025): taller, coctelería y 10 marcas en Casa Curra.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28232" y="2743200"/>
            <a:ext cx="5120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Don Ajenjo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28232" y="2916936"/>
            <a:ext cx="51206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Providencia. Vermutería con tapas y vermut de grifo; Safari Speakeasy arriba.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28232" y="3328415"/>
            <a:ext cx="5120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Marcas de la ciudad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28232" y="3502151"/>
            <a:ext cx="51206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Benigno («un vermut simple para una vida simple»), LOCA! («indomable»), Gran Canalla («rudo y sabroso»).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28232" y="3913631"/>
            <a:ext cx="5120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Lo que dice la prensa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28232" y="4087368"/>
            <a:ext cx="51206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«El vermut ya no es cosa de abuelos»; rutas de vermut en CDMX 2025-26; el spritz en toda terraza.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El mensaje está vacante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Ningún vermut pauta en México: la primera marca que enseñe «cómo se toma» tiene el espacio libre.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La barra ya educa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Martes de vermut a $70, festival, vermuterías: la ocasión la construyen los bares, sin marca detrás.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Guadalajara tiene comunidad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Vermutería, festival y tres marcas propias: no hay que crear la escena, hay que abastecerla.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Nadie es dueño del mensaje del vermut en México: </a:t>
            </a:r>
            <a:r>
              <a:rPr sz="1250" b="1">
                <a:solidFill>
                  <a:srgbClr val="FFFFFF"/>
                </a:solidFill>
                <a:latin typeface="Montserrat"/>
              </a:rPr>
              <a:t>lo escriben los bares, un martes a la vez.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Meta Ad Library (API) 15-sep-2026: «vermut» MX activos (18), «vermouth» MX (1,601, mayoría ruido), «aperitivo guadalajara» (2) · escena: festivalvermut.com, vinosdemitierra.com.mx (guía 2026), Mexico News Daily, Food &amp; Pleasure (ruta 2026), Dónde Ir (mar-2025) · Meta no publica alcance por edad y sexo para anuncios en México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6/9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CÓMO PIENSAN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FOTO DEL SEGMENTO  ·  VERMUT  ·  GUADALAJARA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FFFFFF"/>
                </a:solidFill>
                <a:latin typeface="Georgia"/>
              </a:rPr>
              <a:t>Abiertos, sociables y sin prisa: </a:t>
            </a:r>
            <a:r>
              <a:rPr sz="2200" b="1">
                <a:solidFill>
                  <a:srgbClr val="8FC1FF"/>
                </a:solidFill>
                <a:latin typeface="Georgia"/>
              </a:rPr>
              <a:t>el vermut es una pausa, no una peda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Personalidad, valores y necesidades del segmento que crece (la Americana y el spritz), derivados de cómo hablan y anclados a la encuesta de Passport.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65760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20240"/>
            <a:ext cx="2743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E03030"/>
                </a:solidFill>
                <a:latin typeface="Montserrat"/>
              </a:rPr>
              <a:t>PERSONALIDAD · BIG FIVE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10128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10128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E03030"/>
                </a:solidFill>
                <a:latin typeface="Montserrat"/>
              </a:rPr>
              <a:t>JUICIO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176272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Apertura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9000" y="2157984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E03030"/>
                </a:solidFill>
                <a:latin typeface="Montserrat"/>
              </a:rPr>
              <a:t>78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368296"/>
            <a:ext cx="3200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85800" y="2368296"/>
            <a:ext cx="2496312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2478024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prueban marcas nuevas, botánicos, «indomable»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2688336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Extraversión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2670048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E03030"/>
                </a:solidFill>
                <a:latin typeface="Montserrat"/>
              </a:rPr>
              <a:t>70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2880360"/>
            <a:ext cx="3200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85800" y="2880360"/>
            <a:ext cx="2240280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2990088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beben en grupo, en terraza, «con tus amigos»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200400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Amabilidad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29000" y="3182112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E03030"/>
                </a:solidFill>
                <a:latin typeface="Montserrat"/>
              </a:rPr>
              <a:t>72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5800" y="3392424"/>
            <a:ext cx="3200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85800" y="3392424"/>
            <a:ext cx="2304288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3502152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comunidad, «platicar con los productores»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3712464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Responsabilidad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29000" y="3694176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E03030"/>
                </a:solidFill>
                <a:latin typeface="Montserrat"/>
              </a:rPr>
              <a:t>52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" y="3904488"/>
            <a:ext cx="3200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85800" y="3904488"/>
            <a:ext cx="1664208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85800" y="4014216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planean poco: «haz una pausa»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5800" y="4224528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Neuroticismo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29000" y="4206240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E03030"/>
                </a:solidFill>
                <a:latin typeface="Montserrat"/>
              </a:rPr>
              <a:t>38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85800" y="4416552"/>
            <a:ext cx="3200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85800" y="4416552"/>
            <a:ext cx="1216152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85800" y="4526280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sin ansiedad de estatus: «simple»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279392" y="1783080"/>
            <a:ext cx="365760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07992" y="1920240"/>
            <a:ext cx="2743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8FC1FF"/>
                </a:solidFill>
                <a:latin typeface="Montserrat"/>
              </a:rPr>
              <a:t>VALORES Y NECESIDADES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132320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132320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E03030"/>
                </a:solidFill>
                <a:latin typeface="Montserrat"/>
              </a:rPr>
              <a:t>JUICIO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07992" y="2157984"/>
            <a:ext cx="32004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A8D4"/>
                </a:solidFill>
                <a:latin typeface="Montserrat"/>
              </a:rPr>
              <a:t>VALORES (SCHWARTZ)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07992" y="2304288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Hedonismo  </a:t>
            </a:r>
            <a:r>
              <a:rPr sz="720" b="0">
                <a:solidFill>
                  <a:srgbClr val="9FB4DA"/>
                </a:solidFill>
                <a:latin typeface="Montserrat"/>
              </a:rPr>
              <a:t>el placer de la tarde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07992" y="2523744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Estimulación  </a:t>
            </a:r>
            <a:r>
              <a:rPr sz="720" b="0">
                <a:solidFill>
                  <a:srgbClr val="9FB4DA"/>
                </a:solidFill>
                <a:latin typeface="Montserrat"/>
              </a:rPr>
              <a:t>probar lo nuevo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07992" y="2743200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Autodirección  </a:t>
            </a:r>
            <a:r>
              <a:rPr sz="720" b="0">
                <a:solidFill>
                  <a:srgbClr val="9FB4DA"/>
                </a:solidFill>
                <a:latin typeface="Montserrat"/>
              </a:rPr>
              <a:t>«a mi manera, con hielo y naranja»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07992" y="2962656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Benevolencia  </a:t>
            </a:r>
            <a:r>
              <a:rPr sz="720" b="0">
                <a:solidFill>
                  <a:srgbClr val="9FB4DA"/>
                </a:solidFill>
                <a:latin typeface="Montserrat"/>
              </a:rPr>
              <a:t>la mesa compartida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07992" y="3182112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Tradición reinterpretada  </a:t>
            </a:r>
            <a:r>
              <a:rPr sz="720" b="0">
                <a:solidFill>
                  <a:srgbClr val="9FB4DA"/>
                </a:solidFill>
                <a:latin typeface="Montserrat"/>
              </a:rPr>
              <a:t>lo del abuelo, sin el abuelo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07992" y="3474720"/>
            <a:ext cx="32004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A8D4"/>
                </a:solidFill>
                <a:latin typeface="Montserrat"/>
              </a:rPr>
              <a:t>NECESIDADES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507992" y="3621024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Cercanía  </a:t>
            </a:r>
            <a:r>
              <a:rPr sz="720" b="0">
                <a:solidFill>
                  <a:srgbClr val="9FB4DA"/>
                </a:solidFill>
                <a:latin typeface="Montserrat"/>
              </a:rPr>
              <a:t>conversación, no volumen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07992" y="3840480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Curiosidad  </a:t>
            </a:r>
            <a:r>
              <a:rPr sz="720" b="0">
                <a:solidFill>
                  <a:srgbClr val="9FB4DA"/>
                </a:solidFill>
                <a:latin typeface="Montserrat"/>
              </a:rPr>
              <a:t>«qué es», «cómo se toma»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07992" y="4059935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Autenticidad  </a:t>
            </a:r>
            <a:r>
              <a:rPr sz="720" b="0">
                <a:solidFill>
                  <a:srgbClr val="9FB4DA"/>
                </a:solidFill>
                <a:latin typeface="Montserrat"/>
              </a:rPr>
              <a:t>hecho aquí, 25 botánicos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07992" y="4279392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Pausa  </a:t>
            </a:r>
            <a:r>
              <a:rPr sz="720" b="0">
                <a:solidFill>
                  <a:srgbClr val="9FB4DA"/>
                </a:solidFill>
                <a:latin typeface="Montserrat"/>
              </a:rPr>
              <a:t>la hora del vermut como permiso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07992" y="4498848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Pertenencia  </a:t>
            </a:r>
            <a:r>
              <a:rPr sz="720" b="0">
                <a:solidFill>
                  <a:srgbClr val="9FB4DA"/>
                </a:solidFill>
                <a:latin typeface="Montserrat"/>
              </a:rPr>
              <a:t>el club, el martes, el festival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8101583" y="1783080"/>
            <a:ext cx="3630168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30183" y="1920240"/>
            <a:ext cx="2743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3FBF7F"/>
                </a:solidFill>
                <a:latin typeface="Montserrat"/>
              </a:rPr>
              <a:t>ANCLA · ENCUESTA PASSPORT MX 2025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927080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927080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330183" y="2176272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3FBF7F"/>
                </a:solidFill>
                <a:latin typeface="Montserrat"/>
              </a:rPr>
              <a:t>61%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189720" y="2194560"/>
            <a:ext cx="2423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espera estar mejor en cinco años: optimismo que paga la copa (martes de vermut medido: $70)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30183" y="2798064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3FBF7F"/>
                </a:solidFill>
                <a:latin typeface="Montserrat"/>
              </a:rPr>
              <a:t>78%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189720" y="2816352"/>
            <a:ext cx="2423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usa mensajería cada semana: el plan se arma en WhatsApp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330183" y="3419856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3FBF7F"/>
                </a:solidFill>
                <a:latin typeface="Montserrat"/>
              </a:rPr>
              <a:t>66%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189720" y="3438144"/>
            <a:ext cx="2423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preocupado por el clima: «local» y «botánicos de la región» pesan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330183" y="404164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3FBF7F"/>
                </a:solidFill>
                <a:latin typeface="Montserrat"/>
              </a:rPr>
              <a:t>1 de 3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189720" y="4059935"/>
            <a:ext cx="2423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con confianza financiera: el vermut compite por precio con la cerveza artesanal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57200" y="4956048"/>
            <a:ext cx="11274552" cy="82296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85800" y="5047488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CÓMO HABLAN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85800" y="5193792"/>
            <a:ext cx="5120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FFFFFF"/>
                </a:solidFill>
                <a:latin typeface="Montserrat"/>
              </a:rPr>
              <a:t>«¿Un vermú o qué?» · «haz una pausa y celebra» · «pretexto para echar drinks con tus amigos» · «un vermut simple para una vida simple» · «rudo y sabroso» · «crear comunidad»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199632" y="5047488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E03030"/>
                </a:solidFill>
                <a:latin typeface="Montserrat"/>
              </a:rPr>
              <a:t>PALABRAS QUE NO DIRÍAN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99632" y="5193792"/>
            <a:ext cx="5303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premium · exclusivo · lujo · sofisticado · shot · peda · antro · tendencia · must · élite · «para conocedores» · «el auténtico»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Hablarles de pausa, mesa y «cómo se toma»; </a:t>
            </a:r>
            <a:r>
              <a:rPr sz="1250" b="1">
                <a:solidFill>
                  <a:srgbClr val="FFFFFF"/>
                </a:solidFill>
                <a:latin typeface="Montserrat"/>
              </a:rPr>
              <a:t>nunca de lujo ni de conocedores.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Big Five, valores y necesidades: JUICIO derivado de los textos reales recogidos en la barrida (lemas, convocatoria, rutas, anuncios); los números 0-100 son una escala de lectura, no una medición (Benigno, LOCA!, Gran Canalla, Siempre; Festival de Vermut GDL; Food &amp; Pleasure, Dónde Ir, Time Out; Ad Library), en la lógica de IBM Watson que usa Audiense, sin medición psicométrica · ancla: Euromonitor Voice of the Consumer: Lifestyles Survey 2025, México (Passport AI 15-sep-2026), cifras nacionales, no de Guadalajara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7/9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HÁBITOS Y MOMENTO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FOTO DEL SEGMENTO  ·  VERMUT  ·  GUADALAJARA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FFFFFF"/>
                </a:solidFill>
                <a:latin typeface="Georgia"/>
              </a:rPr>
              <a:t>Se planea en WhatsApp, se descubre en la barra </a:t>
            </a:r>
            <a:r>
              <a:rPr sz="2200" b="1">
                <a:solidFill>
                  <a:srgbClr val="8FC1FF"/>
                </a:solidFill>
                <a:latin typeface="Georgia"/>
              </a:rPr>
              <a:t>y se bebe de dos a ocho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Dónde está el segmento en línea, cuándo bebe y con qué calendario; lo medido y lo que es lectura.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2697480" cy="10058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187451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93%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331720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31720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240280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hogares con celular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243230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Guadalajara, Censo 2020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00984" y="1783080"/>
            <a:ext cx="2697480" cy="10058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483864" y="187451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74%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75504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75504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83864" y="2240280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hogares con internet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83864" y="243230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tres municipios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44768" y="1783080"/>
            <a:ext cx="2697480" cy="10058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27648" y="187451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52%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19288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19288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648" y="2240280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hogares con TV de paga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27648" y="243230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Guadalajara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988552" y="1783080"/>
            <a:ext cx="2697480" cy="10058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71432" y="187451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78%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863072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863072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71432" y="2240280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usa mensajería cada semana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71432" y="243230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México, Passport 2025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7200" y="2926080"/>
            <a:ext cx="5532120" cy="1920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5800" y="3054096"/>
            <a:ext cx="3657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8FC1FF"/>
                </a:solidFill>
                <a:latin typeface="Montserrat"/>
              </a:rPr>
              <a:t>DÓNDE SE DESCUBRE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983480" y="3035808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983480" y="3054096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5800" y="327355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Instagram de los bares  </a:t>
            </a:r>
            <a:r>
              <a:rPr sz="720" b="0">
                <a:solidFill>
                  <a:srgbClr val="9FB4DA"/>
                </a:solidFill>
                <a:latin typeface="Montserrat"/>
              </a:rPr>
              <a:t>Vermut x M, Don Ajenjo y las marcas viven en IG; en Meta pautan bares y retail gourmet, ninguna marca.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363931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Prensa de rutas  </a:t>
            </a:r>
            <a:r>
              <a:rPr sz="720" b="0">
                <a:solidFill>
                  <a:srgbClr val="9FB4DA"/>
                </a:solidFill>
                <a:latin typeface="Montserrat"/>
              </a:rPr>
              <a:t>Food &amp; Pleasure, Dónde Ir, Time Out: «dónde tomar vermut» es el formato que educa.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" y="400507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Google  </a:t>
            </a:r>
            <a:r>
              <a:rPr sz="720" b="0">
                <a:solidFill>
                  <a:srgbClr val="9FB4DA"/>
                </a:solidFill>
                <a:latin typeface="Montserrat"/>
              </a:rPr>
              <a:t>«qué es», «cómo se toma», «precio»: la búsqueda llega después del primer sorbo en un bar.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5800" y="437083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El festival y el martes  </a:t>
            </a:r>
            <a:r>
              <a:rPr sz="720" b="0">
                <a:solidFill>
                  <a:srgbClr val="9FB4DA"/>
                </a:solidFill>
                <a:latin typeface="Montserrat"/>
              </a:rPr>
              <a:t>Festival de Vermut GDL (octubre) y martes/miércoles de vermut: la comunidad se reúne en persona.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199632" y="2926080"/>
            <a:ext cx="5532120" cy="1920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28232" y="3054096"/>
            <a:ext cx="3657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4A88FA"/>
                </a:solidFill>
                <a:latin typeface="Montserrat"/>
              </a:rPr>
              <a:t>CUÁNDO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0744200" y="3035808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744200" y="3054096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E03030"/>
                </a:solidFill>
                <a:latin typeface="Montserrat"/>
              </a:rPr>
              <a:t>JUICIO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28232" y="327355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La hora del vermut · 13-15 h  </a:t>
            </a:r>
            <a:r>
              <a:rPr sz="720" b="0">
                <a:solidFill>
                  <a:srgbClr val="9FB4DA"/>
                </a:solidFill>
                <a:latin typeface="Montserrat"/>
              </a:rPr>
              <a:t>Aperitivo antes de comer, con tapas: el formato español que Guadalajara adoptó.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28232" y="363931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El tardeo · 18-20 h  </a:t>
            </a:r>
            <a:r>
              <a:rPr sz="720" b="0">
                <a:solidFill>
                  <a:srgbClr val="9FB4DA"/>
                </a:solidFill>
                <a:latin typeface="Montserrat"/>
              </a:rPr>
              <a:t>Terraza, spritz y negroni; el momento del segmento joven.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28232" y="400507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Semana  </a:t>
            </a:r>
            <a:r>
              <a:rPr sz="720" b="0">
                <a:solidFill>
                  <a:srgbClr val="9FB4DA"/>
                </a:solidFill>
                <a:latin typeface="Montserrat"/>
              </a:rPr>
              <a:t>Martes y miércoles de vermut en los bares; fin de semana en terraza (Trends es semanal: no distingue el día).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28232" y="437083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Año  </a:t>
            </a:r>
            <a:r>
              <a:rPr sz="720" b="0">
                <a:solidFill>
                  <a:srgbClr val="9FB4DA"/>
                </a:solidFill>
                <a:latin typeface="Montserrat"/>
              </a:rPr>
              <a:t>Navidad (pico 85), primavera y julio en búsqueda; octubre por el festival.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El bar es el primer medio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El descubrimiento es en copa; la búsqueda y el súper vienen después.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IG y WhatsApp, no TV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Segmento conectado (74% internet) que planea en mensajería; la pauta útil es geolocalizada a la Americana.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Cuatro fechas al año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Navidad, primavera, julio y el festival de octubre: el calendario ya existe.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Primero la copa en el bar, luego la búsqueda, al final el súper: </a:t>
            </a:r>
            <a:r>
              <a:rPr sz="1250" b="1">
                <a:solidFill>
                  <a:srgbClr val="FFFFFF"/>
                </a:solidFill>
                <a:latin typeface="Montserrat"/>
              </a:rPr>
              <a:t>el orden de los medios es el orden del canal.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Censo 2020 ITER: VPH_CEL, VPH_INTER, VPH_STVP · Passport Lifestyles Survey 2025 México (mensajería semanal) · Meta Ad Library 15-sep-2026 · Google Trends 12 m por semana · horas y días: JUICIO desde el formato de las vermuterías (Vermut x M, Don Ajenjo, Carmel CDMX) y los anuncios («Martes de vermut»); Audiense mide día y hora con la actividad en X, aquí no hay esa fuente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8/9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QUÉ HACER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FOTO DEL SEGMENTO  ·  VERMUT  ·  GUADALAJARA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Entrar por la Americana con una marca importada </a:t>
            </a:r>
            <a:r>
              <a:rPr sz="2400" b="1">
                <a:solidFill>
                  <a:srgbClr val="8FC1FF"/>
                </a:solidFill>
                <a:latin typeface="Georgia"/>
              </a:rPr>
              <a:t>y enseñar a tomarlo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Tres decisiones para La Puerta del Sol en Guadalajara, y lo que esta foto no puede afirmar.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593592" cy="187451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58368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MARCA Y PRECIO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2167128"/>
            <a:ext cx="2606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FFFF"/>
                </a:solidFill>
                <a:latin typeface="Montserrat"/>
              </a:rPr>
              <a:t>Un vermut español entre $350 y $420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2651760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60" b="0">
                <a:solidFill>
                  <a:srgbClr val="9FB4DA"/>
                </a:solidFill>
                <a:latin typeface="Montserrat"/>
              </a:rPr>
              <a:t>Yzaguirre rojo sube en búsquedas y no está en anaquel; Lustau, Miró y Yzaguirre Blanc ya tienen importador (La Europea): confirmar quién los trae antes de elegir marca. Cinzano ($225) y Martini ($289) están a −30% de lista: si la promoción termina, el líder vuelve a $322.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1104" y="1783080"/>
            <a:ext cx="3593592" cy="187451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462272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62272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57216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CANAL Y PLAZA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57216" y="2167128"/>
            <a:ext cx="2606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FFFF"/>
                </a:solidFill>
                <a:latin typeface="Montserrat"/>
              </a:rPr>
              <a:t>Las barras primero, el anaquel después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57216" y="2651760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60" b="0">
                <a:solidFill>
                  <a:srgbClr val="9FB4DA"/>
                </a:solidFill>
                <a:latin typeface="Montserrat"/>
              </a:rPr>
              <a:t>Vermut x M, Casa Curra, Don Ajenjo y las barras de la Americana y Providencia primero; La Europea y Prissa después. Hay 956 bares en cinco municipios; cuántos sirven vermut es lo que mide la semana de ventas.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5008" y="1783080"/>
            <a:ext cx="3593592" cy="187451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66176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66176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4A88FA"/>
                </a:solidFill>
                <a:latin typeface="Montserrat"/>
              </a:rPr>
              <a:t>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1120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MENSAJE Y CALENDARIO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61120" y="2167128"/>
            <a:ext cx="2606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FFFF"/>
                </a:solidFill>
                <a:latin typeface="Montserrat"/>
              </a:rPr>
              <a:t>«Cómo se toma», no «qué marca»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61120" y="2651760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60" b="0">
                <a:solidFill>
                  <a:srgbClr val="9FB4DA"/>
                </a:solidFill>
                <a:latin typeface="Montserrat"/>
              </a:rPr>
              <a:t>La consulta que más crece es «cómo se toma el vermut» (base pequeña, +24,000%): serves con naranja, oliva y soda, en IG geolocalizado y con los bares. Fechas: Festival de Vermut GDL (octubre), Navidad, primavera y julio.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3822191"/>
            <a:ext cx="11274552" cy="73152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5800" y="3931920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3FBF7F"/>
                </a:solidFill>
                <a:latin typeface="Montserrat"/>
              </a:rPr>
              <a:t>A QUIÉN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4078224"/>
            <a:ext cx="1078992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1">
                <a:solidFill>
                  <a:srgbClr val="FFFFFF"/>
                </a:solidFill>
                <a:latin typeface="Montserrat"/>
              </a:rPr>
              <a:t>25-45 de la Americana y Providencia (segmentos 01-03) que ya piden spritz o negroni: </a:t>
            </a:r>
            <a:r>
              <a:rPr sz="850" b="0">
                <a:solidFill>
                  <a:srgbClr val="CFDCF2"/>
                </a:solidFill>
                <a:latin typeface="Montserrat"/>
              </a:rPr>
              <a:t>abiertos, sociables, sin prisa; les hablas de pausa, mesa y «cómo se toma», nunca de lujo. Los 60+ (477 mil) compran generoso y Martini en súper: no son el objetivo de una marca nueva.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57200" y="4663440"/>
            <a:ext cx="5532120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5800" y="4773168"/>
            <a:ext cx="5029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E03030"/>
                </a:solidFill>
                <a:latin typeface="Montserrat"/>
              </a:rPr>
              <a:t>LO QUE ESTA FOTO NO PUEDE AFIRMAR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" y="4937760"/>
            <a:ext cx="51206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780" b="0">
                <a:solidFill>
                  <a:srgbClr val="9FB4DA"/>
                </a:solidFill>
                <a:latin typeface="Montserrat"/>
              </a:rPr>
              <a:t>Cuánto vermut se vende de verdad en la ZMG (es prorrateo), el sexo del comprador, a quién siguen en redes (sin grafo de X ni Audiense), el alcance por edad en Meta para México, y los % de los Consumer Types de Passport.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199632" y="4663440"/>
            <a:ext cx="5532120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28232" y="4773168"/>
            <a:ext cx="5029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CÓMO SE CIERRA EL HUECO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8232" y="4937760"/>
            <a:ext cx="51206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780" b="0">
                <a:solidFill>
                  <a:srgbClr val="9FB4DA"/>
                </a:solidFill>
                <a:latin typeface="Montserrat"/>
              </a:rPr>
              <a:t>Un reporte de Audiense sobre seguidores de Vermut x M, Don Ajenjo y las tres marcas tapatías (plan gratuito) se ingiere en esta misma foto y da afinidades y día/hora; una semana de ventas de tres barras da el volumen real por copa.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Marca importada sin dueño en México, las barras de la Americana y un mensaje de «cómo se toma»: </a:t>
            </a:r>
            <a:r>
              <a:rPr sz="1250" b="1">
                <a:solidFill>
                  <a:srgbClr val="FFFFFF"/>
                </a:solidFill>
                <a:latin typeface="Montserrat"/>
              </a:rPr>
              <a:t>con eso se entra.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Síntesis de las láminas 2-8 · rangos de edad de los segmentos: lectura de la escena (rutas de vermut, festival), no medición · quién importa Lustau/Miró/Yzaguirre: por confirmar · precios Chedraui y La Europea 15-sep-2026 · Trends rising «vermut yzaguirre rojo» y «cómo se toma el vermut» · DENUE 2026 · Passport 2025 · Audiense: plan gratuito y Pro USD 62.99/mes (audiense.com/pricing, sep-2026) · estudio hermano: «Vermut, oporto y jerez · México» (15-sep-2026)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9/9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104</Slides>
  <Notes>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104</vt:i4>
      </vt:variant>
    </vt:vector>
  </HeadingPairs>
  <TitlesOfParts>
    <vt:vector size="106" baseType="lpstr"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Mauricio Pinto</dc:creator>
  <cp:revision>3</cp:revision>
  <dcterms:created xsi:type="dcterms:W3CDTF">2026-08-26T17:58:38Z</dcterms:created>
  <dcterms:modified xsi:type="dcterms:W3CDTF">2026-09-14T17:18:57Z</dcterms:modified>
</cp:coreProperties>
</file>