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embeddings/oleObject1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.bin" ContentType="application/vnd.openxmlformats-officedocument.oleObject"/>
  <Override PartName="/ppt/embeddings/oleObject20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94" r:id="rId2"/>
  </p:sldMasterIdLst>
  <p:notesMasterIdLst>
    <p:notesMasterId r:id="rId107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</p:sldIdLst>
  <p:sldSz cx="12191695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4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88FA"/>
    <a:srgbClr val="311410"/>
    <a:srgbClr val="69382B"/>
    <a:srgbClr val="B18C76"/>
    <a:srgbClr val="633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71F8AF-2B53-446D-89EE-CD01758EDB9E}" v="566" dt="2026-09-14T17:18:53.564"/>
    <p1510:client id="{982D3278-0389-4829-A2C6-D148416671EE}" v="468" dt="2026-09-14T17:19:00.5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024"/>
        <p:guide pos="3863"/>
      </p:guideLst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9" Type="http://schemas.openxmlformats.org/officeDocument/2006/relationships/slide" Target="slides/slide1.xml"/><Relationship Id="rId10" Type="http://schemas.openxmlformats.org/officeDocument/2006/relationships/slide" Target="slides/slide2.xml"/><Relationship Id="rId11" Type="http://schemas.openxmlformats.org/officeDocument/2006/relationships/slide" Target="slides/slide3.xml"/><Relationship Id="rId12" Type="http://schemas.openxmlformats.org/officeDocument/2006/relationships/slide" Target="slides/slide4.xml"/><Relationship Id="rId13" Type="http://schemas.openxmlformats.org/officeDocument/2006/relationships/slide" Target="slides/slide5.xml"/><Relationship Id="rId14" Type="http://schemas.openxmlformats.org/officeDocument/2006/relationships/slide" Target="slides/slide6.xml"/><Relationship Id="rId15" Type="http://schemas.openxmlformats.org/officeDocument/2006/relationships/slide" Target="slides/slide7.xml"/><Relationship Id="rId16" Type="http://schemas.openxmlformats.org/officeDocument/2006/relationships/slide" Target="slides/slide8.xml"/><Relationship Id="rId17" Type="http://schemas.openxmlformats.org/officeDocument/2006/relationships/slide" Target="slides/slide9.xml"/><Relationship Id="rId107" Type="http://schemas.openxmlformats.org/officeDocument/2006/relationships/notesMaster" Target="notesMasters/notesMaster1.xml"/><Relationship Id="rId108" Type="http://schemas.openxmlformats.org/officeDocument/2006/relationships/presProps" Target="presProps.xml"/><Relationship Id="rId109" Type="http://schemas.openxmlformats.org/officeDocument/2006/relationships/viewProps" Target="viewProps.xml"/><Relationship Id="rId110" Type="http://schemas.openxmlformats.org/officeDocument/2006/relationships/theme" Target="theme/theme1.xml"/><Relationship Id="rId111" Type="http://schemas.openxmlformats.org/officeDocument/2006/relationships/tableStyles" Target="tableStyles.xml"/><Relationship Id="rId112" Type="http://schemas.microsoft.com/office/2015/10/relationships/revisionInfo" Target="revisionInfo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8E19AD-0A32-B54E-BB86-B7FECB212FD4}" type="datetimeFigureOut">
              <a:rPr lang="es-CO" smtClean="0"/>
              <a:t>14/09/2026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43F87E-0DBF-2E41-92D9-E8FDB2386A12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94724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2.bin"/><Relationship Id="rId4" Type="http://schemas.openxmlformats.org/officeDocument/2006/relationships/image" Target="../media/image2.emf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3.bin"/><Relationship Id="rId4" Type="http://schemas.openxmlformats.org/officeDocument/2006/relationships/image" Target="../media/image2.emf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4.bin"/><Relationship Id="rId4" Type="http://schemas.openxmlformats.org/officeDocument/2006/relationships/image" Target="../media/image2.emf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5.bin"/><Relationship Id="rId4" Type="http://schemas.openxmlformats.org/officeDocument/2006/relationships/image" Target="../media/image2.emf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6.bin"/><Relationship Id="rId4" Type="http://schemas.openxmlformats.org/officeDocument/2006/relationships/image" Target="../media/image3.emf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7.bin"/><Relationship Id="rId4" Type="http://schemas.openxmlformats.org/officeDocument/2006/relationships/image" Target="../media/image3.emf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8.bin"/><Relationship Id="rId4" Type="http://schemas.openxmlformats.org/officeDocument/2006/relationships/image" Target="../media/image3.emf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tags" Target="../tags/tag10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4.emf"/><Relationship Id="rId6" Type="http://schemas.openxmlformats.org/officeDocument/2006/relationships/image" Target="../media/image5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tags" Target="../tags/tag12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0.bin"/><Relationship Id="rId5" Type="http://schemas.openxmlformats.org/officeDocument/2006/relationships/image" Target="../media/image6.emf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1.bin"/><Relationship Id="rId4" Type="http://schemas.openxmlformats.org/officeDocument/2006/relationships/image" Target="../media/image3.emf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2.bin"/><Relationship Id="rId4" Type="http://schemas.openxmlformats.org/officeDocument/2006/relationships/image" Target="../media/image2.emf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3.bin"/><Relationship Id="rId5" Type="http://schemas.openxmlformats.org/officeDocument/2006/relationships/image" Target="../media/image2.emf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2.emf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3.bin"/><Relationship Id="rId4" Type="http://schemas.openxmlformats.org/officeDocument/2006/relationships/image" Target="../media/image2.emf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4.bin"/><Relationship Id="rId4" Type="http://schemas.openxmlformats.org/officeDocument/2006/relationships/image" Target="../media/image2.emf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5.bin"/><Relationship Id="rId4" Type="http://schemas.openxmlformats.org/officeDocument/2006/relationships/image" Target="../media/image2.emf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5.bin"/><Relationship Id="rId4" Type="http://schemas.openxmlformats.org/officeDocument/2006/relationships/image" Target="../media/image3.emf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6.bin"/><Relationship Id="rId4" Type="http://schemas.openxmlformats.org/officeDocument/2006/relationships/image" Target="../media/image3.emf"/><Relationship Id="rId5" Type="http://schemas.openxmlformats.org/officeDocument/2006/relationships/image" Target="../media/image7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7.bin"/><Relationship Id="rId4" Type="http://schemas.openxmlformats.org/officeDocument/2006/relationships/image" Target="../media/image2.emf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3.bin"/><Relationship Id="rId5" Type="http://schemas.openxmlformats.org/officeDocument/2006/relationships/image" Target="../media/image2.emf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2.emf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8.bin"/><Relationship Id="rId4" Type="http://schemas.openxmlformats.org/officeDocument/2006/relationships/image" Target="../media/image2.emf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9.bin"/><Relationship Id="rId4" Type="http://schemas.openxmlformats.org/officeDocument/2006/relationships/image" Target="../media/image3.emf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20.bin"/><Relationship Id="rId4" Type="http://schemas.openxmlformats.org/officeDocument/2006/relationships/image" Target="../media/image3.emf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tags" Target="../tags/tag32.xml"/><Relationship Id="rId2" Type="http://schemas.openxmlformats.org/officeDocument/2006/relationships/tags" Target="../tags/tag33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4.emf"/><Relationship Id="rId6" Type="http://schemas.openxmlformats.org/officeDocument/2006/relationships/image" Target="../media/image5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0.bin"/><Relationship Id="rId5" Type="http://schemas.openxmlformats.org/officeDocument/2006/relationships/image" Target="../media/image6.emf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2.bin"/><Relationship Id="rId4" Type="http://schemas.openxmlformats.org/officeDocument/2006/relationships/image" Target="../media/image2.emf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3.bin"/><Relationship Id="rId4" Type="http://schemas.openxmlformats.org/officeDocument/2006/relationships/image" Target="../media/image2.emf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4.bin"/><Relationship Id="rId4" Type="http://schemas.openxmlformats.org/officeDocument/2006/relationships/image" Target="../media/image2.emf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5.bin"/><Relationship Id="rId4" Type="http://schemas.openxmlformats.org/officeDocument/2006/relationships/image" Target="../media/image2.emf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6.bin"/><Relationship Id="rId4" Type="http://schemas.openxmlformats.org/officeDocument/2006/relationships/image" Target="../media/image3.emf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7.bin"/><Relationship Id="rId4" Type="http://schemas.openxmlformats.org/officeDocument/2006/relationships/image" Target="../media/image3.emf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8.bin"/><Relationship Id="rId4" Type="http://schemas.openxmlformats.org/officeDocument/2006/relationships/image" Target="../media/image3.emf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4.emf"/><Relationship Id="rId6" Type="http://schemas.openxmlformats.org/officeDocument/2006/relationships/image" Target="../media/image5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0.bin"/><Relationship Id="rId5" Type="http://schemas.openxmlformats.org/officeDocument/2006/relationships/image" Target="../media/image6.emf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1.bin"/><Relationship Id="rId4" Type="http://schemas.openxmlformats.org/officeDocument/2006/relationships/image" Target="../media/image3.emf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2.bin"/><Relationship Id="rId4" Type="http://schemas.openxmlformats.org/officeDocument/2006/relationships/image" Target="../media/image2.emf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3.bin"/><Relationship Id="rId5" Type="http://schemas.openxmlformats.org/officeDocument/2006/relationships/image" Target="../media/image2.emf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2.emf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3.bin"/><Relationship Id="rId4" Type="http://schemas.openxmlformats.org/officeDocument/2006/relationships/image" Target="../media/image2.emf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4.bin"/><Relationship Id="rId4" Type="http://schemas.openxmlformats.org/officeDocument/2006/relationships/image" Target="../media/image2.emf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5.bin"/><Relationship Id="rId4" Type="http://schemas.openxmlformats.org/officeDocument/2006/relationships/image" Target="../media/image2.emf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5.bin"/><Relationship Id="rId4" Type="http://schemas.openxmlformats.org/officeDocument/2006/relationships/image" Target="../media/image3.emf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6.bin"/><Relationship Id="rId4" Type="http://schemas.openxmlformats.org/officeDocument/2006/relationships/image" Target="../media/image3.emf"/><Relationship Id="rId5" Type="http://schemas.openxmlformats.org/officeDocument/2006/relationships/image" Target="../media/image7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7.bin"/><Relationship Id="rId4" Type="http://schemas.openxmlformats.org/officeDocument/2006/relationships/image" Target="../media/image2.emf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3.bin"/><Relationship Id="rId5" Type="http://schemas.openxmlformats.org/officeDocument/2006/relationships/image" Target="../media/image2.emf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2.emf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8.bin"/><Relationship Id="rId4" Type="http://schemas.openxmlformats.org/officeDocument/2006/relationships/image" Target="../media/image2.emf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9.bin"/><Relationship Id="rId4" Type="http://schemas.openxmlformats.org/officeDocument/2006/relationships/image" Target="../media/image3.emf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20.bin"/><Relationship Id="rId4" Type="http://schemas.openxmlformats.org/officeDocument/2006/relationships/image" Target="../media/image3.emf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4.emf"/><Relationship Id="rId6" Type="http://schemas.openxmlformats.org/officeDocument/2006/relationships/image" Target="../media/image5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0.bin"/><Relationship Id="rId5" Type="http://schemas.openxmlformats.org/officeDocument/2006/relationships/image" Target="../media/image6.emf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jpe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800512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bg object 16"/>
          <p:cNvSpPr/>
          <p:nvPr/>
        </p:nvSpPr>
        <p:spPr>
          <a:xfrm>
            <a:off x="0" y="0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5" y="2599452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35D26-7715-4F9F-9AEA-36DEAB53CFC5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819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693481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4C03A-9AE1-4213-A9D4-EF5EFFA3430E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65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377584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7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6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4D4897-1AFC-41F3-AE7B-341EF4891209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61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675490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A2898-C872-48AF-867D-39C024BB28F5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59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658381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FD3BE-D1D0-40C7-A7ED-1EEFEFA5FC1B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534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F82117BB-D777-7450-A4B0-9E1303191B9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332721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82117BB-D777-7450-A4B0-9E1303191B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2" y="175527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2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482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6FD21628-8A73-AF3A-44B4-2EDD99010B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925263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FD21628-8A73-AF3A-44B4-2EDD99010B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5">
            <a:extLst>
              <a:ext uri="{FF2B5EF4-FFF2-40B4-BE49-F238E27FC236}">
                <a16:creationId xmlns:a16="http://schemas.microsoft.com/office/drawing/2014/main" id="{7DD45850-7033-D1BC-A7B5-6383FA6C6E0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312052" y="6598817"/>
            <a:ext cx="2804160" cy="169277"/>
          </a:xfrm>
        </p:spPr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013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3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 not remove" hidden="1">
            <a:extLst>
              <a:ext uri="{FF2B5EF4-FFF2-40B4-BE49-F238E27FC236}">
                <a16:creationId xmlns:a16="http://schemas.microsoft.com/office/drawing/2014/main" id="{2799E1FF-A9B3-AD23-BFA4-9732D807616A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14" name="think-cell data - do not delete" hidden="1">
            <a:extLst>
              <a:ext uri="{FF2B5EF4-FFF2-40B4-BE49-F238E27FC236}">
                <a16:creationId xmlns:a16="http://schemas.microsoft.com/office/drawing/2014/main" id="{B7C87E81-A02E-6450-40A5-111B0182FD49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31" imgH="231" progId="TCLayout.ActiveDocument.1">
                  <p:embed/>
                </p:oleObj>
              </mc:Choice>
              <mc:Fallback>
                <p:oleObj name="think-cell Slide" r:id="rId4" imgW="231" imgH="231" progId="TCLayout.ActiveDocument.1">
                  <p:embed/>
                  <p:pic>
                    <p:nvPicPr>
                      <p:cNvPr id="1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7C87E81-A02E-6450-40A5-111B0182FD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2" y="175527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2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9B4DA86-57E0-E70D-27CD-3BC3E27ED20B}"/>
              </a:ext>
            </a:extLst>
          </p:cNvPr>
          <p:cNvGrpSpPr/>
          <p:nvPr/>
        </p:nvGrpSpPr>
        <p:grpSpPr>
          <a:xfrm>
            <a:off x="11152268" y="75266"/>
            <a:ext cx="943527" cy="493062"/>
            <a:chOff x="10904660" y="296396"/>
            <a:chExt cx="962492" cy="508003"/>
          </a:xfrm>
        </p:grpSpPr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D1AF0C31-575E-D1D4-7DC4-45DF0A16827A}"/>
                </a:ext>
              </a:extLst>
            </p:cNvPr>
            <p:cNvSpPr txBox="1"/>
            <p:nvPr userDrawn="1"/>
          </p:nvSpPr>
          <p:spPr>
            <a:xfrm>
              <a:off x="10961116" y="654919"/>
              <a:ext cx="906036" cy="70631"/>
            </a:xfrm>
            <a:prstGeom prst="rect">
              <a:avLst/>
            </a:prstGeom>
          </p:spPr>
          <p:txBody>
            <a:bodyPr vert="horz" wrap="square" lIns="0" tIns="6931" rIns="0" bIns="0" rtlCol="0">
              <a:spAutoFit/>
            </a:bodyPr>
            <a:lstStyle/>
            <a:p>
              <a:pPr marL="7701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5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0" cap="none" spc="30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0" cap="none" spc="103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42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3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8" name="object 6">
              <a:extLst>
                <a:ext uri="{FF2B5EF4-FFF2-40B4-BE49-F238E27FC236}">
                  <a16:creationId xmlns:a16="http://schemas.microsoft.com/office/drawing/2014/main" id="{6F571EBC-CA2B-46DD-27F8-3199578F8594}"/>
                </a:ext>
              </a:extLst>
            </p:cNvPr>
            <p:cNvGrpSpPr/>
            <p:nvPr userDrawn="1"/>
          </p:nvGrpSpPr>
          <p:grpSpPr>
            <a:xfrm>
              <a:off x="10967652" y="401070"/>
              <a:ext cx="396526" cy="213489"/>
              <a:chOff x="18151078" y="674863"/>
              <a:chExt cx="586105" cy="325120"/>
            </a:xfrm>
          </p:grpSpPr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9D99E29D-8721-89F3-586A-8C4A216BC2D9}"/>
                  </a:ext>
                </a:extLst>
              </p:cNvPr>
              <p:cNvSpPr/>
              <p:nvPr/>
            </p:nvSpPr>
            <p:spPr>
              <a:xfrm>
                <a:off x="18151068" y="674871"/>
                <a:ext cx="336550" cy="325120"/>
              </a:xfrm>
              <a:custGeom>
                <a:avLst/>
                <a:gdLst/>
                <a:ahLst/>
                <a:cxnLst/>
                <a:rect l="l" t="t" r="r" b="b"/>
                <a:pathLst>
                  <a:path w="336550" h="325119">
                    <a:moveTo>
                      <a:pt x="221373" y="211975"/>
                    </a:moveTo>
                    <a:lnTo>
                      <a:pt x="215963" y="179184"/>
                    </a:lnTo>
                    <a:lnTo>
                      <a:pt x="214464" y="170167"/>
                    </a:lnTo>
                    <a:lnTo>
                      <a:pt x="196519" y="139128"/>
                    </a:lnTo>
                    <a:lnTo>
                      <a:pt x="195529" y="137401"/>
                    </a:lnTo>
                    <a:lnTo>
                      <a:pt x="167246" y="116014"/>
                    </a:lnTo>
                    <a:lnTo>
                      <a:pt x="145694" y="111290"/>
                    </a:lnTo>
                    <a:lnTo>
                      <a:pt x="145694" y="216014"/>
                    </a:lnTo>
                    <a:lnTo>
                      <a:pt x="143256" y="231051"/>
                    </a:lnTo>
                    <a:lnTo>
                      <a:pt x="143217" y="231216"/>
                    </a:lnTo>
                    <a:lnTo>
                      <a:pt x="136321" y="242824"/>
                    </a:lnTo>
                    <a:lnTo>
                      <a:pt x="136232" y="242976"/>
                    </a:lnTo>
                    <a:lnTo>
                      <a:pt x="125374" y="250558"/>
                    </a:lnTo>
                    <a:lnTo>
                      <a:pt x="111302" y="253250"/>
                    </a:lnTo>
                    <a:lnTo>
                      <a:pt x="97840" y="250558"/>
                    </a:lnTo>
                    <a:lnTo>
                      <a:pt x="97637" y="250558"/>
                    </a:lnTo>
                    <a:lnTo>
                      <a:pt x="86664" y="242824"/>
                    </a:lnTo>
                    <a:lnTo>
                      <a:pt x="79590" y="231216"/>
                    </a:lnTo>
                    <a:lnTo>
                      <a:pt x="79489" y="231051"/>
                    </a:lnTo>
                    <a:lnTo>
                      <a:pt x="76898" y="216014"/>
                    </a:lnTo>
                    <a:lnTo>
                      <a:pt x="79425" y="200863"/>
                    </a:lnTo>
                    <a:lnTo>
                      <a:pt x="86512" y="189255"/>
                    </a:lnTo>
                    <a:lnTo>
                      <a:pt x="97383" y="181813"/>
                    </a:lnTo>
                    <a:lnTo>
                      <a:pt x="111302" y="179184"/>
                    </a:lnTo>
                    <a:lnTo>
                      <a:pt x="125374" y="181813"/>
                    </a:lnTo>
                    <a:lnTo>
                      <a:pt x="136232" y="189255"/>
                    </a:lnTo>
                    <a:lnTo>
                      <a:pt x="143217" y="200863"/>
                    </a:lnTo>
                    <a:lnTo>
                      <a:pt x="145694" y="216014"/>
                    </a:lnTo>
                    <a:lnTo>
                      <a:pt x="145694" y="111290"/>
                    </a:lnTo>
                    <a:lnTo>
                      <a:pt x="132334" y="108356"/>
                    </a:lnTo>
                    <a:lnTo>
                      <a:pt x="114160" y="110439"/>
                    </a:lnTo>
                    <a:lnTo>
                      <a:pt x="98653" y="116459"/>
                    </a:lnTo>
                    <a:lnTo>
                      <a:pt x="86017" y="126123"/>
                    </a:lnTo>
                    <a:lnTo>
                      <a:pt x="76492" y="139128"/>
                    </a:lnTo>
                    <a:lnTo>
                      <a:pt x="76492" y="0"/>
                    </a:lnTo>
                    <a:lnTo>
                      <a:pt x="0" y="0"/>
                    </a:lnTo>
                    <a:lnTo>
                      <a:pt x="0" y="207505"/>
                    </a:lnTo>
                    <a:lnTo>
                      <a:pt x="7912" y="256070"/>
                    </a:lnTo>
                    <a:lnTo>
                      <a:pt x="30200" y="293052"/>
                    </a:lnTo>
                    <a:lnTo>
                      <a:pt x="64706" y="316611"/>
                    </a:lnTo>
                    <a:lnTo>
                      <a:pt x="109270" y="324878"/>
                    </a:lnTo>
                    <a:lnTo>
                      <a:pt x="155130" y="316458"/>
                    </a:lnTo>
                    <a:lnTo>
                      <a:pt x="190449" y="293052"/>
                    </a:lnTo>
                    <a:lnTo>
                      <a:pt x="213309" y="257263"/>
                    </a:lnTo>
                    <a:lnTo>
                      <a:pt x="214020" y="253250"/>
                    </a:lnTo>
                    <a:lnTo>
                      <a:pt x="221373" y="211975"/>
                    </a:lnTo>
                    <a:close/>
                  </a:path>
                  <a:path w="336550" h="325119">
                    <a:moveTo>
                      <a:pt x="332727" y="121310"/>
                    </a:moveTo>
                    <a:lnTo>
                      <a:pt x="251790" y="121310"/>
                    </a:lnTo>
                    <a:lnTo>
                      <a:pt x="251790" y="324878"/>
                    </a:lnTo>
                    <a:lnTo>
                      <a:pt x="332727" y="324878"/>
                    </a:lnTo>
                    <a:lnTo>
                      <a:pt x="332727" y="121310"/>
                    </a:lnTo>
                    <a:close/>
                  </a:path>
                  <a:path w="336550" h="325119">
                    <a:moveTo>
                      <a:pt x="336372" y="59397"/>
                    </a:moveTo>
                    <a:lnTo>
                      <a:pt x="333070" y="42011"/>
                    </a:lnTo>
                    <a:lnTo>
                      <a:pt x="323875" y="29044"/>
                    </a:lnTo>
                    <a:lnTo>
                      <a:pt x="309905" y="20929"/>
                    </a:lnTo>
                    <a:lnTo>
                      <a:pt x="292265" y="18122"/>
                    </a:lnTo>
                    <a:lnTo>
                      <a:pt x="275018" y="20929"/>
                    </a:lnTo>
                    <a:lnTo>
                      <a:pt x="261150" y="29044"/>
                    </a:lnTo>
                    <a:lnTo>
                      <a:pt x="251917" y="42011"/>
                    </a:lnTo>
                    <a:lnTo>
                      <a:pt x="248551" y="59397"/>
                    </a:lnTo>
                    <a:lnTo>
                      <a:pt x="251917" y="77050"/>
                    </a:lnTo>
                    <a:lnTo>
                      <a:pt x="261150" y="89852"/>
                    </a:lnTo>
                    <a:lnTo>
                      <a:pt x="275018" y="97637"/>
                    </a:lnTo>
                    <a:lnTo>
                      <a:pt x="292265" y="100279"/>
                    </a:lnTo>
                    <a:lnTo>
                      <a:pt x="309905" y="97637"/>
                    </a:lnTo>
                    <a:lnTo>
                      <a:pt x="323875" y="89852"/>
                    </a:lnTo>
                    <a:lnTo>
                      <a:pt x="333070" y="77050"/>
                    </a:lnTo>
                    <a:lnTo>
                      <a:pt x="336372" y="59397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55449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92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0" name="object 8">
                <a:extLst>
                  <a:ext uri="{FF2B5EF4-FFF2-40B4-BE49-F238E27FC236}">
                    <a16:creationId xmlns:a16="http://schemas.microsoft.com/office/drawing/2014/main" id="{BFAF1B56-4CA7-769B-118F-2319458EEC46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8513440" y="783226"/>
                <a:ext cx="223396" cy="216516"/>
              </a:xfrm>
              <a:prstGeom prst="rect">
                <a:avLst/>
              </a:prstGeom>
            </p:spPr>
          </p:pic>
        </p:grp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1051C1AA-9818-494A-17E6-2C6FE2EC9585}"/>
                </a:ext>
              </a:extLst>
            </p:cNvPr>
            <p:cNvSpPr/>
            <p:nvPr userDrawn="1"/>
          </p:nvSpPr>
          <p:spPr>
            <a:xfrm>
              <a:off x="11421370" y="419938"/>
              <a:ext cx="382347" cy="213489"/>
            </a:xfrm>
            <a:custGeom>
              <a:avLst/>
              <a:gdLst/>
              <a:ahLst/>
              <a:cxnLst/>
              <a:rect l="l" t="t" r="r" b="b"/>
              <a:pathLst>
                <a:path w="565150" h="325119">
                  <a:moveTo>
                    <a:pt x="336169" y="175905"/>
                  </a:moveTo>
                  <a:lnTo>
                    <a:pt x="263719" y="175905"/>
                  </a:lnTo>
                  <a:lnTo>
                    <a:pt x="264732" y="177238"/>
                  </a:lnTo>
                  <a:lnTo>
                    <a:pt x="437169" y="307503"/>
                  </a:lnTo>
                  <a:lnTo>
                    <a:pt x="478311" y="325058"/>
                  </a:lnTo>
                  <a:lnTo>
                    <a:pt x="520189" y="317735"/>
                  </a:lnTo>
                  <a:lnTo>
                    <a:pt x="552418" y="290210"/>
                  </a:lnTo>
                  <a:lnTo>
                    <a:pt x="554144" y="284115"/>
                  </a:lnTo>
                  <a:lnTo>
                    <a:pt x="486192" y="284115"/>
                  </a:lnTo>
                  <a:lnTo>
                    <a:pt x="478069" y="282578"/>
                  </a:lnTo>
                  <a:lnTo>
                    <a:pt x="470615" y="279156"/>
                  </a:lnTo>
                  <a:lnTo>
                    <a:pt x="462959" y="273650"/>
                  </a:lnTo>
                  <a:lnTo>
                    <a:pt x="336169" y="175905"/>
                  </a:lnTo>
                  <a:close/>
                </a:path>
                <a:path w="565150" h="325119">
                  <a:moveTo>
                    <a:pt x="78612" y="0"/>
                  </a:moveTo>
                  <a:lnTo>
                    <a:pt x="36658" y="11619"/>
                  </a:lnTo>
                  <a:lnTo>
                    <a:pt x="4040" y="52312"/>
                  </a:lnTo>
                  <a:lnTo>
                    <a:pt x="0" y="78421"/>
                  </a:lnTo>
                  <a:lnTo>
                    <a:pt x="303" y="95058"/>
                  </a:lnTo>
                  <a:lnTo>
                    <a:pt x="309" y="95365"/>
                  </a:lnTo>
                  <a:lnTo>
                    <a:pt x="436" y="102303"/>
                  </a:lnTo>
                  <a:lnTo>
                    <a:pt x="1243" y="136083"/>
                  </a:lnTo>
                  <a:lnTo>
                    <a:pt x="2639" y="196931"/>
                  </a:lnTo>
                  <a:lnTo>
                    <a:pt x="3717" y="240950"/>
                  </a:lnTo>
                  <a:lnTo>
                    <a:pt x="16278" y="293460"/>
                  </a:lnTo>
                  <a:lnTo>
                    <a:pt x="81704" y="324312"/>
                  </a:lnTo>
                  <a:lnTo>
                    <a:pt x="117190" y="309607"/>
                  </a:lnTo>
                  <a:lnTo>
                    <a:pt x="128036" y="300089"/>
                  </a:lnTo>
                  <a:lnTo>
                    <a:pt x="82491" y="300089"/>
                  </a:lnTo>
                  <a:lnTo>
                    <a:pt x="60273" y="295942"/>
                  </a:lnTo>
                  <a:lnTo>
                    <a:pt x="42605" y="282172"/>
                  </a:lnTo>
                  <a:lnTo>
                    <a:pt x="34648" y="260970"/>
                  </a:lnTo>
                  <a:lnTo>
                    <a:pt x="38375" y="95365"/>
                  </a:lnTo>
                  <a:lnTo>
                    <a:pt x="38653" y="79889"/>
                  </a:lnTo>
                  <a:lnTo>
                    <a:pt x="38679" y="78421"/>
                  </a:lnTo>
                  <a:lnTo>
                    <a:pt x="45135" y="57532"/>
                  </a:lnTo>
                  <a:lnTo>
                    <a:pt x="61416" y="44604"/>
                  </a:lnTo>
                  <a:lnTo>
                    <a:pt x="82073" y="41961"/>
                  </a:lnTo>
                  <a:lnTo>
                    <a:pt x="159175" y="41961"/>
                  </a:lnTo>
                  <a:lnTo>
                    <a:pt x="127441" y="18077"/>
                  </a:lnTo>
                  <a:lnTo>
                    <a:pt x="112975" y="8677"/>
                  </a:lnTo>
                  <a:lnTo>
                    <a:pt x="96275" y="2474"/>
                  </a:lnTo>
                  <a:lnTo>
                    <a:pt x="78612" y="0"/>
                  </a:lnTo>
                  <a:close/>
                </a:path>
                <a:path w="565150" h="325119">
                  <a:moveTo>
                    <a:pt x="263340" y="176175"/>
                  </a:moveTo>
                  <a:lnTo>
                    <a:pt x="226527" y="202464"/>
                  </a:lnTo>
                  <a:lnTo>
                    <a:pt x="188863" y="229819"/>
                  </a:lnTo>
                  <a:lnTo>
                    <a:pt x="104101" y="292425"/>
                  </a:lnTo>
                  <a:lnTo>
                    <a:pt x="82491" y="300089"/>
                  </a:lnTo>
                  <a:lnTo>
                    <a:pt x="128036" y="300089"/>
                  </a:lnTo>
                  <a:lnTo>
                    <a:pt x="177063" y="256688"/>
                  </a:lnTo>
                  <a:lnTo>
                    <a:pt x="206286" y="230522"/>
                  </a:lnTo>
                  <a:lnTo>
                    <a:pt x="236007" y="203610"/>
                  </a:lnTo>
                  <a:lnTo>
                    <a:pt x="264732" y="177238"/>
                  </a:lnTo>
                  <a:lnTo>
                    <a:pt x="263340" y="176175"/>
                  </a:lnTo>
                  <a:close/>
                </a:path>
                <a:path w="565150" h="325119">
                  <a:moveTo>
                    <a:pt x="542645" y="25510"/>
                  </a:moveTo>
                  <a:lnTo>
                    <a:pt x="489989" y="25510"/>
                  </a:lnTo>
                  <a:lnTo>
                    <a:pt x="509047" y="31969"/>
                  </a:lnTo>
                  <a:lnTo>
                    <a:pt x="523549" y="45681"/>
                  </a:lnTo>
                  <a:lnTo>
                    <a:pt x="529973" y="64610"/>
                  </a:lnTo>
                  <a:lnTo>
                    <a:pt x="527218" y="187166"/>
                  </a:lnTo>
                  <a:lnTo>
                    <a:pt x="526526" y="216085"/>
                  </a:lnTo>
                  <a:lnTo>
                    <a:pt x="526413" y="220793"/>
                  </a:lnTo>
                  <a:lnTo>
                    <a:pt x="523617" y="260008"/>
                  </a:lnTo>
                  <a:lnTo>
                    <a:pt x="486192" y="284115"/>
                  </a:lnTo>
                  <a:lnTo>
                    <a:pt x="554144" y="284115"/>
                  </a:lnTo>
                  <a:lnTo>
                    <a:pt x="564611" y="247159"/>
                  </a:lnTo>
                  <a:lnTo>
                    <a:pt x="564129" y="220793"/>
                  </a:lnTo>
                  <a:lnTo>
                    <a:pt x="563174" y="180403"/>
                  </a:lnTo>
                  <a:lnTo>
                    <a:pt x="562154" y="139220"/>
                  </a:lnTo>
                  <a:lnTo>
                    <a:pt x="561884" y="127011"/>
                  </a:lnTo>
                  <a:lnTo>
                    <a:pt x="561350" y="104786"/>
                  </a:lnTo>
                  <a:lnTo>
                    <a:pt x="561285" y="102303"/>
                  </a:lnTo>
                  <a:lnTo>
                    <a:pt x="561027" y="87914"/>
                  </a:lnTo>
                  <a:lnTo>
                    <a:pt x="560537" y="73582"/>
                  </a:lnTo>
                  <a:lnTo>
                    <a:pt x="559501" y="60704"/>
                  </a:lnTo>
                  <a:lnTo>
                    <a:pt x="542645" y="25510"/>
                  </a:lnTo>
                  <a:close/>
                </a:path>
                <a:path w="565150" h="325119">
                  <a:moveTo>
                    <a:pt x="263719" y="175905"/>
                  </a:moveTo>
                  <a:lnTo>
                    <a:pt x="263340" y="176175"/>
                  </a:lnTo>
                  <a:lnTo>
                    <a:pt x="264732" y="177238"/>
                  </a:lnTo>
                  <a:lnTo>
                    <a:pt x="263719" y="175905"/>
                  </a:lnTo>
                  <a:close/>
                </a:path>
                <a:path w="565150" h="325119">
                  <a:moveTo>
                    <a:pt x="159175" y="41961"/>
                  </a:moveTo>
                  <a:lnTo>
                    <a:pt x="82073" y="41961"/>
                  </a:lnTo>
                  <a:lnTo>
                    <a:pt x="101651" y="51929"/>
                  </a:lnTo>
                  <a:lnTo>
                    <a:pt x="263340" y="176175"/>
                  </a:lnTo>
                  <a:lnTo>
                    <a:pt x="263719" y="175905"/>
                  </a:lnTo>
                  <a:lnTo>
                    <a:pt x="336169" y="175905"/>
                  </a:lnTo>
                  <a:lnTo>
                    <a:pt x="302145" y="149675"/>
                  </a:lnTo>
                  <a:lnTo>
                    <a:pt x="300891" y="149675"/>
                  </a:lnTo>
                  <a:lnTo>
                    <a:pt x="299844" y="148387"/>
                  </a:lnTo>
                  <a:lnTo>
                    <a:pt x="300132" y="148123"/>
                  </a:lnTo>
                  <a:lnTo>
                    <a:pt x="295938" y="144890"/>
                  </a:lnTo>
                  <a:lnTo>
                    <a:pt x="159175" y="41961"/>
                  </a:lnTo>
                  <a:close/>
                </a:path>
                <a:path w="565150" h="325119">
                  <a:moveTo>
                    <a:pt x="300132" y="148123"/>
                  </a:moveTo>
                  <a:lnTo>
                    <a:pt x="299844" y="148387"/>
                  </a:lnTo>
                  <a:lnTo>
                    <a:pt x="300891" y="149675"/>
                  </a:lnTo>
                  <a:lnTo>
                    <a:pt x="301542" y="149210"/>
                  </a:lnTo>
                  <a:lnTo>
                    <a:pt x="300132" y="148123"/>
                  </a:lnTo>
                  <a:close/>
                </a:path>
                <a:path w="565150" h="325119">
                  <a:moveTo>
                    <a:pt x="301542" y="149210"/>
                  </a:moveTo>
                  <a:lnTo>
                    <a:pt x="300891" y="149675"/>
                  </a:lnTo>
                  <a:lnTo>
                    <a:pt x="302145" y="149675"/>
                  </a:lnTo>
                  <a:lnTo>
                    <a:pt x="301542" y="149210"/>
                  </a:lnTo>
                  <a:close/>
                </a:path>
                <a:path w="565150" h="325119">
                  <a:moveTo>
                    <a:pt x="471970" y="3543"/>
                  </a:moveTo>
                  <a:lnTo>
                    <a:pt x="437368" y="24768"/>
                  </a:lnTo>
                  <a:lnTo>
                    <a:pt x="358324" y="95058"/>
                  </a:lnTo>
                  <a:lnTo>
                    <a:pt x="328603" y="121969"/>
                  </a:lnTo>
                  <a:lnTo>
                    <a:pt x="300132" y="148123"/>
                  </a:lnTo>
                  <a:lnTo>
                    <a:pt x="301542" y="149210"/>
                  </a:lnTo>
                  <a:lnTo>
                    <a:pt x="332672" y="127011"/>
                  </a:lnTo>
                  <a:lnTo>
                    <a:pt x="397376" y="79889"/>
                  </a:lnTo>
                  <a:lnTo>
                    <a:pt x="455096" y="37155"/>
                  </a:lnTo>
                  <a:lnTo>
                    <a:pt x="463902" y="30098"/>
                  </a:lnTo>
                  <a:lnTo>
                    <a:pt x="469901" y="28338"/>
                  </a:lnTo>
                  <a:lnTo>
                    <a:pt x="489989" y="25510"/>
                  </a:lnTo>
                  <a:lnTo>
                    <a:pt x="542645" y="25510"/>
                  </a:lnTo>
                  <a:lnTo>
                    <a:pt x="541903" y="23961"/>
                  </a:lnTo>
                  <a:lnTo>
                    <a:pt x="509771" y="4091"/>
                  </a:lnTo>
                  <a:lnTo>
                    <a:pt x="471970" y="3543"/>
                  </a:lnTo>
                  <a:close/>
                </a:path>
              </a:pathLst>
            </a:custGeom>
            <a:solidFill>
              <a:srgbClr val="4987F9"/>
            </a:solidFill>
          </p:spPr>
          <p:txBody>
            <a:bodyPr wrap="square" lIns="0" tIns="0" rIns="0" bIns="0" rtlCol="0"/>
            <a:lstStyle/>
            <a:p>
              <a:pPr marL="0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92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8439EC4-5182-D8DA-D67B-B5A0A3CEA75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904660" y="296396"/>
              <a:ext cx="0" cy="508003"/>
            </a:xfrm>
            <a:prstGeom prst="line">
              <a:avLst/>
            </a:prstGeom>
            <a:ln>
              <a:solidFill>
                <a:srgbClr val="4987F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79788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 not remove" hidden="1">
            <a:extLst>
              <a:ext uri="{FF2B5EF4-FFF2-40B4-BE49-F238E27FC236}">
                <a16:creationId xmlns:a16="http://schemas.microsoft.com/office/drawing/2014/main" id="{A775B332-1B83-003D-1184-C5392084B10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374F1B0-2DDE-3058-41A7-B15D8E5B8C8D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74F1B0-2DDE-3058-41A7-B15D8E5B8C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17DEAA-78F0-9616-4D81-75845D442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8964D768-11E7-4256-AEB1-02D5729F2F6F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5D0FD4C-D5D9-EC4C-9DED-7757525E0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00C230-24CD-DB4A-EF03-47589BBE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64737270-A44A-4C4C-BBB6-C2EFCDCB21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959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A1498DC-FF14-EFC0-7192-59FA730BEC8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166823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A1498DC-FF14-EFC0-7192-59FA730BEC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FE9985-35C2-AE2F-55CB-2EB7BBF0F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7DA686BB-B6A7-480E-B605-5D13EDD2F515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215FD4-22CD-C09D-2CE8-416007BCA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639C96-A52E-99C2-1F22-B28779A26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ADCFCA27-D5C7-46C8-8023-D2B0D6EAB9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663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806711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CC9B85A6-1329-89CB-37DE-949E0960E0D6}"/>
              </a:ext>
            </a:extLst>
          </p:cNvPr>
          <p:cNvSpPr/>
          <p:nvPr userDrawn="1"/>
        </p:nvSpPr>
        <p:spPr>
          <a:xfrm>
            <a:off x="0" y="0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5" y="2599452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08C34-BB18-4EBD-A1F4-C3BED894A235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228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4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 not remove" hidden="1">
            <a:extLst>
              <a:ext uri="{FF2B5EF4-FFF2-40B4-BE49-F238E27FC236}">
                <a16:creationId xmlns:a16="http://schemas.microsoft.com/office/drawing/2014/main" id="{732D7D27-FE08-55FB-D36F-89247184AEA3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A0632-2326-4C9C-9E31-883C8D3A61E9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1601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o not remove" hidden="1">
            <a:extLst>
              <a:ext uri="{FF2B5EF4-FFF2-40B4-BE49-F238E27FC236}">
                <a16:creationId xmlns:a16="http://schemas.microsoft.com/office/drawing/2014/main" id="{8463CE2E-E704-7DD4-1EB9-D7CFF30CCF0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7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6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71D-A783-4DCF-B47A-EC9AF054DAA1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2812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5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687637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BEF86-B985-4E00-B472-F3BE92042FE6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7550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703430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7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6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FE132-E08A-4CCA-8235-0720C2490A8E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8532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858478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6C2B9-B692-4E54-8F91-3228AA1F635F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3624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125926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9E669-5325-44F6-ACFF-6C2EBC7F0EF3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1636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B89DDE68-CF49-0765-F743-9C743AE29F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411582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89DDE68-CF49-0765-F743-9C743AE29F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Marcador de pie de página 4">
            <a:extLst>
              <a:ext uri="{FF2B5EF4-FFF2-40B4-BE49-F238E27FC236}">
                <a16:creationId xmlns:a16="http://schemas.microsoft.com/office/drawing/2014/main" id="{A189FB35-E0D4-F459-8433-B5641865537D}"/>
              </a:ext>
            </a:extLst>
          </p:cNvPr>
          <p:cNvSpPr txBox="1">
            <a:spLocks/>
          </p:cNvSpPr>
          <p:nvPr userDrawn="1"/>
        </p:nvSpPr>
        <p:spPr>
          <a:xfrm>
            <a:off x="4037260" y="647991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GT"/>
            </a:defPPr>
            <a:lvl1pPr marL="0" algn="ctr" defTabSz="914400" rtl="0" eaLnBrk="1" latinLnBrk="0" hangingPunct="1">
              <a:defRPr sz="1200" b="0" i="0" kern="1200">
                <a:solidFill>
                  <a:schemeClr val="bg1">
                    <a:lumMod val="65000"/>
                  </a:schemeClr>
                </a:solidFill>
                <a:latin typeface="Avenir Next LT Pro Light" panose="020B03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US" u="none">
                <a:solidFill>
                  <a:schemeClr val="bg1">
                    <a:lumMod val="75000"/>
                  </a:schemeClr>
                </a:solidFill>
              </a:rPr>
              <a:t>PRIVILEGED &amp; CONFIDENTIAL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D52802F2-A0AB-4E69-747B-21E50A2CA9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1600" y="150716"/>
            <a:ext cx="1065342" cy="51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6581967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016450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CC9B85A6-1329-89CB-37DE-949E0960E0D6}"/>
              </a:ext>
            </a:extLst>
          </p:cNvPr>
          <p:cNvSpPr/>
          <p:nvPr userDrawn="1"/>
        </p:nvSpPr>
        <p:spPr>
          <a:xfrm>
            <a:off x="0" y="0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5" y="2599452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EB6FE-2158-469B-8C28-F06A69063D97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4342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6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 not remove" hidden="1">
            <a:extLst>
              <a:ext uri="{FF2B5EF4-FFF2-40B4-BE49-F238E27FC236}">
                <a16:creationId xmlns:a16="http://schemas.microsoft.com/office/drawing/2014/main" id="{732D7D27-FE08-55FB-D36F-89247184AEA3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168219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A0632-2326-4C9C-9E31-883C8D3A61E9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2137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3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o not remove" hidden="1">
            <a:extLst>
              <a:ext uri="{FF2B5EF4-FFF2-40B4-BE49-F238E27FC236}">
                <a16:creationId xmlns:a16="http://schemas.microsoft.com/office/drawing/2014/main" id="{8463CE2E-E704-7DD4-1EB9-D7CFF30CCF0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156508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7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6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71D-A783-4DCF-B47A-EC9AF054DAA1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847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683172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05C0E-AD59-4C3C-BDA6-C4999E263EAD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3657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72747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3A613-7512-4662-B2DE-FD0F9CADCEC5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7090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1D63BDC5-6404-6377-3999-13A1BA4EBAE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782753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D63BDC5-6404-6377-3999-13A1BA4EBA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5">
            <a:extLst>
              <a:ext uri="{FF2B5EF4-FFF2-40B4-BE49-F238E27FC236}">
                <a16:creationId xmlns:a16="http://schemas.microsoft.com/office/drawing/2014/main" id="{7DD45850-7033-D1BC-A7B5-6383FA6C6E0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312052" y="6598817"/>
            <a:ext cx="2804160" cy="169277"/>
          </a:xfrm>
        </p:spPr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8437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8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 not remove" hidden="1">
            <a:extLst>
              <a:ext uri="{FF2B5EF4-FFF2-40B4-BE49-F238E27FC236}">
                <a16:creationId xmlns:a16="http://schemas.microsoft.com/office/drawing/2014/main" id="{2799E1FF-A9B3-AD23-BFA4-9732D807616A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14" name="think-cell data - do not delete" hidden="1">
            <a:extLst>
              <a:ext uri="{FF2B5EF4-FFF2-40B4-BE49-F238E27FC236}">
                <a16:creationId xmlns:a16="http://schemas.microsoft.com/office/drawing/2014/main" id="{B7C87E81-A02E-6450-40A5-111B0182FD49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8091623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31" imgH="231" progId="TCLayout.ActiveDocument.1">
                  <p:embed/>
                </p:oleObj>
              </mc:Choice>
              <mc:Fallback>
                <p:oleObj name="think-cell Slide" r:id="rId4" imgW="231" imgH="231" progId="TCLayout.ActiveDocument.1">
                  <p:embed/>
                  <p:pic>
                    <p:nvPicPr>
                      <p:cNvPr id="1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7C87E81-A02E-6450-40A5-111B0182FD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2" y="175527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2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9B4DA86-57E0-E70D-27CD-3BC3E27ED20B}"/>
              </a:ext>
            </a:extLst>
          </p:cNvPr>
          <p:cNvGrpSpPr/>
          <p:nvPr/>
        </p:nvGrpSpPr>
        <p:grpSpPr>
          <a:xfrm>
            <a:off x="11152268" y="75266"/>
            <a:ext cx="943527" cy="493062"/>
            <a:chOff x="10904660" y="296396"/>
            <a:chExt cx="962492" cy="508003"/>
          </a:xfrm>
        </p:grpSpPr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D1AF0C31-575E-D1D4-7DC4-45DF0A16827A}"/>
                </a:ext>
              </a:extLst>
            </p:cNvPr>
            <p:cNvSpPr txBox="1"/>
            <p:nvPr userDrawn="1"/>
          </p:nvSpPr>
          <p:spPr>
            <a:xfrm>
              <a:off x="10961116" y="654919"/>
              <a:ext cx="906036" cy="70631"/>
            </a:xfrm>
            <a:prstGeom prst="rect">
              <a:avLst/>
            </a:prstGeom>
          </p:spPr>
          <p:txBody>
            <a:bodyPr vert="horz" wrap="square" lIns="0" tIns="6931" rIns="0" bIns="0" rtlCol="0">
              <a:spAutoFit/>
            </a:bodyPr>
            <a:lstStyle/>
            <a:p>
              <a:pPr marL="7701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5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0" cap="none" spc="30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0" cap="none" spc="103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42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3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8" name="object 6">
              <a:extLst>
                <a:ext uri="{FF2B5EF4-FFF2-40B4-BE49-F238E27FC236}">
                  <a16:creationId xmlns:a16="http://schemas.microsoft.com/office/drawing/2014/main" id="{6F571EBC-CA2B-46DD-27F8-3199578F8594}"/>
                </a:ext>
              </a:extLst>
            </p:cNvPr>
            <p:cNvGrpSpPr/>
            <p:nvPr userDrawn="1"/>
          </p:nvGrpSpPr>
          <p:grpSpPr>
            <a:xfrm>
              <a:off x="10967652" y="401070"/>
              <a:ext cx="396526" cy="213489"/>
              <a:chOff x="18151078" y="674863"/>
              <a:chExt cx="586105" cy="325120"/>
            </a:xfrm>
          </p:grpSpPr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9D99E29D-8721-89F3-586A-8C4A216BC2D9}"/>
                  </a:ext>
                </a:extLst>
              </p:cNvPr>
              <p:cNvSpPr/>
              <p:nvPr/>
            </p:nvSpPr>
            <p:spPr>
              <a:xfrm>
                <a:off x="18151068" y="674871"/>
                <a:ext cx="336550" cy="325120"/>
              </a:xfrm>
              <a:custGeom>
                <a:avLst/>
                <a:gdLst/>
                <a:ahLst/>
                <a:cxnLst/>
                <a:rect l="l" t="t" r="r" b="b"/>
                <a:pathLst>
                  <a:path w="336550" h="325119">
                    <a:moveTo>
                      <a:pt x="221373" y="211975"/>
                    </a:moveTo>
                    <a:lnTo>
                      <a:pt x="215963" y="179184"/>
                    </a:lnTo>
                    <a:lnTo>
                      <a:pt x="214464" y="170167"/>
                    </a:lnTo>
                    <a:lnTo>
                      <a:pt x="196519" y="139128"/>
                    </a:lnTo>
                    <a:lnTo>
                      <a:pt x="195529" y="137401"/>
                    </a:lnTo>
                    <a:lnTo>
                      <a:pt x="167246" y="116014"/>
                    </a:lnTo>
                    <a:lnTo>
                      <a:pt x="145694" y="111290"/>
                    </a:lnTo>
                    <a:lnTo>
                      <a:pt x="145694" y="216014"/>
                    </a:lnTo>
                    <a:lnTo>
                      <a:pt x="143256" y="231051"/>
                    </a:lnTo>
                    <a:lnTo>
                      <a:pt x="143217" y="231216"/>
                    </a:lnTo>
                    <a:lnTo>
                      <a:pt x="136321" y="242824"/>
                    </a:lnTo>
                    <a:lnTo>
                      <a:pt x="136232" y="242976"/>
                    </a:lnTo>
                    <a:lnTo>
                      <a:pt x="125374" y="250558"/>
                    </a:lnTo>
                    <a:lnTo>
                      <a:pt x="111302" y="253250"/>
                    </a:lnTo>
                    <a:lnTo>
                      <a:pt x="97840" y="250558"/>
                    </a:lnTo>
                    <a:lnTo>
                      <a:pt x="97637" y="250558"/>
                    </a:lnTo>
                    <a:lnTo>
                      <a:pt x="86664" y="242824"/>
                    </a:lnTo>
                    <a:lnTo>
                      <a:pt x="79590" y="231216"/>
                    </a:lnTo>
                    <a:lnTo>
                      <a:pt x="79489" y="231051"/>
                    </a:lnTo>
                    <a:lnTo>
                      <a:pt x="76898" y="216014"/>
                    </a:lnTo>
                    <a:lnTo>
                      <a:pt x="79425" y="200863"/>
                    </a:lnTo>
                    <a:lnTo>
                      <a:pt x="86512" y="189255"/>
                    </a:lnTo>
                    <a:lnTo>
                      <a:pt x="97383" y="181813"/>
                    </a:lnTo>
                    <a:lnTo>
                      <a:pt x="111302" y="179184"/>
                    </a:lnTo>
                    <a:lnTo>
                      <a:pt x="125374" y="181813"/>
                    </a:lnTo>
                    <a:lnTo>
                      <a:pt x="136232" y="189255"/>
                    </a:lnTo>
                    <a:lnTo>
                      <a:pt x="143217" y="200863"/>
                    </a:lnTo>
                    <a:lnTo>
                      <a:pt x="145694" y="216014"/>
                    </a:lnTo>
                    <a:lnTo>
                      <a:pt x="145694" y="111290"/>
                    </a:lnTo>
                    <a:lnTo>
                      <a:pt x="132334" y="108356"/>
                    </a:lnTo>
                    <a:lnTo>
                      <a:pt x="114160" y="110439"/>
                    </a:lnTo>
                    <a:lnTo>
                      <a:pt x="98653" y="116459"/>
                    </a:lnTo>
                    <a:lnTo>
                      <a:pt x="86017" y="126123"/>
                    </a:lnTo>
                    <a:lnTo>
                      <a:pt x="76492" y="139128"/>
                    </a:lnTo>
                    <a:lnTo>
                      <a:pt x="76492" y="0"/>
                    </a:lnTo>
                    <a:lnTo>
                      <a:pt x="0" y="0"/>
                    </a:lnTo>
                    <a:lnTo>
                      <a:pt x="0" y="207505"/>
                    </a:lnTo>
                    <a:lnTo>
                      <a:pt x="7912" y="256070"/>
                    </a:lnTo>
                    <a:lnTo>
                      <a:pt x="30200" y="293052"/>
                    </a:lnTo>
                    <a:lnTo>
                      <a:pt x="64706" y="316611"/>
                    </a:lnTo>
                    <a:lnTo>
                      <a:pt x="109270" y="324878"/>
                    </a:lnTo>
                    <a:lnTo>
                      <a:pt x="155130" y="316458"/>
                    </a:lnTo>
                    <a:lnTo>
                      <a:pt x="190449" y="293052"/>
                    </a:lnTo>
                    <a:lnTo>
                      <a:pt x="213309" y="257263"/>
                    </a:lnTo>
                    <a:lnTo>
                      <a:pt x="214020" y="253250"/>
                    </a:lnTo>
                    <a:lnTo>
                      <a:pt x="221373" y="211975"/>
                    </a:lnTo>
                    <a:close/>
                  </a:path>
                  <a:path w="336550" h="325119">
                    <a:moveTo>
                      <a:pt x="332727" y="121310"/>
                    </a:moveTo>
                    <a:lnTo>
                      <a:pt x="251790" y="121310"/>
                    </a:lnTo>
                    <a:lnTo>
                      <a:pt x="251790" y="324878"/>
                    </a:lnTo>
                    <a:lnTo>
                      <a:pt x="332727" y="324878"/>
                    </a:lnTo>
                    <a:lnTo>
                      <a:pt x="332727" y="121310"/>
                    </a:lnTo>
                    <a:close/>
                  </a:path>
                  <a:path w="336550" h="325119">
                    <a:moveTo>
                      <a:pt x="336372" y="59397"/>
                    </a:moveTo>
                    <a:lnTo>
                      <a:pt x="333070" y="42011"/>
                    </a:lnTo>
                    <a:lnTo>
                      <a:pt x="323875" y="29044"/>
                    </a:lnTo>
                    <a:lnTo>
                      <a:pt x="309905" y="20929"/>
                    </a:lnTo>
                    <a:lnTo>
                      <a:pt x="292265" y="18122"/>
                    </a:lnTo>
                    <a:lnTo>
                      <a:pt x="275018" y="20929"/>
                    </a:lnTo>
                    <a:lnTo>
                      <a:pt x="261150" y="29044"/>
                    </a:lnTo>
                    <a:lnTo>
                      <a:pt x="251917" y="42011"/>
                    </a:lnTo>
                    <a:lnTo>
                      <a:pt x="248551" y="59397"/>
                    </a:lnTo>
                    <a:lnTo>
                      <a:pt x="251917" y="77050"/>
                    </a:lnTo>
                    <a:lnTo>
                      <a:pt x="261150" y="89852"/>
                    </a:lnTo>
                    <a:lnTo>
                      <a:pt x="275018" y="97637"/>
                    </a:lnTo>
                    <a:lnTo>
                      <a:pt x="292265" y="100279"/>
                    </a:lnTo>
                    <a:lnTo>
                      <a:pt x="309905" y="97637"/>
                    </a:lnTo>
                    <a:lnTo>
                      <a:pt x="323875" y="89852"/>
                    </a:lnTo>
                    <a:lnTo>
                      <a:pt x="333070" y="77050"/>
                    </a:lnTo>
                    <a:lnTo>
                      <a:pt x="336372" y="59397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55449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92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0" name="object 8">
                <a:extLst>
                  <a:ext uri="{FF2B5EF4-FFF2-40B4-BE49-F238E27FC236}">
                    <a16:creationId xmlns:a16="http://schemas.microsoft.com/office/drawing/2014/main" id="{BFAF1B56-4CA7-769B-118F-2319458EEC46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8513440" y="783226"/>
                <a:ext cx="223396" cy="216516"/>
              </a:xfrm>
              <a:prstGeom prst="rect">
                <a:avLst/>
              </a:prstGeom>
            </p:spPr>
          </p:pic>
        </p:grp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1051C1AA-9818-494A-17E6-2C6FE2EC9585}"/>
                </a:ext>
              </a:extLst>
            </p:cNvPr>
            <p:cNvSpPr/>
            <p:nvPr userDrawn="1"/>
          </p:nvSpPr>
          <p:spPr>
            <a:xfrm>
              <a:off x="11421370" y="419938"/>
              <a:ext cx="382347" cy="213489"/>
            </a:xfrm>
            <a:custGeom>
              <a:avLst/>
              <a:gdLst/>
              <a:ahLst/>
              <a:cxnLst/>
              <a:rect l="l" t="t" r="r" b="b"/>
              <a:pathLst>
                <a:path w="565150" h="325119">
                  <a:moveTo>
                    <a:pt x="336169" y="175905"/>
                  </a:moveTo>
                  <a:lnTo>
                    <a:pt x="263719" y="175905"/>
                  </a:lnTo>
                  <a:lnTo>
                    <a:pt x="264732" y="177238"/>
                  </a:lnTo>
                  <a:lnTo>
                    <a:pt x="437169" y="307503"/>
                  </a:lnTo>
                  <a:lnTo>
                    <a:pt x="478311" y="325058"/>
                  </a:lnTo>
                  <a:lnTo>
                    <a:pt x="520189" y="317735"/>
                  </a:lnTo>
                  <a:lnTo>
                    <a:pt x="552418" y="290210"/>
                  </a:lnTo>
                  <a:lnTo>
                    <a:pt x="554144" y="284115"/>
                  </a:lnTo>
                  <a:lnTo>
                    <a:pt x="486192" y="284115"/>
                  </a:lnTo>
                  <a:lnTo>
                    <a:pt x="478069" y="282578"/>
                  </a:lnTo>
                  <a:lnTo>
                    <a:pt x="470615" y="279156"/>
                  </a:lnTo>
                  <a:lnTo>
                    <a:pt x="462959" y="273650"/>
                  </a:lnTo>
                  <a:lnTo>
                    <a:pt x="336169" y="175905"/>
                  </a:lnTo>
                  <a:close/>
                </a:path>
                <a:path w="565150" h="325119">
                  <a:moveTo>
                    <a:pt x="78612" y="0"/>
                  </a:moveTo>
                  <a:lnTo>
                    <a:pt x="36658" y="11619"/>
                  </a:lnTo>
                  <a:lnTo>
                    <a:pt x="4040" y="52312"/>
                  </a:lnTo>
                  <a:lnTo>
                    <a:pt x="0" y="78421"/>
                  </a:lnTo>
                  <a:lnTo>
                    <a:pt x="303" y="95058"/>
                  </a:lnTo>
                  <a:lnTo>
                    <a:pt x="309" y="95365"/>
                  </a:lnTo>
                  <a:lnTo>
                    <a:pt x="436" y="102303"/>
                  </a:lnTo>
                  <a:lnTo>
                    <a:pt x="1243" y="136083"/>
                  </a:lnTo>
                  <a:lnTo>
                    <a:pt x="2639" y="196931"/>
                  </a:lnTo>
                  <a:lnTo>
                    <a:pt x="3717" y="240950"/>
                  </a:lnTo>
                  <a:lnTo>
                    <a:pt x="16278" y="293460"/>
                  </a:lnTo>
                  <a:lnTo>
                    <a:pt x="81704" y="324312"/>
                  </a:lnTo>
                  <a:lnTo>
                    <a:pt x="117190" y="309607"/>
                  </a:lnTo>
                  <a:lnTo>
                    <a:pt x="128036" y="300089"/>
                  </a:lnTo>
                  <a:lnTo>
                    <a:pt x="82491" y="300089"/>
                  </a:lnTo>
                  <a:lnTo>
                    <a:pt x="60273" y="295942"/>
                  </a:lnTo>
                  <a:lnTo>
                    <a:pt x="42605" y="282172"/>
                  </a:lnTo>
                  <a:lnTo>
                    <a:pt x="34648" y="260970"/>
                  </a:lnTo>
                  <a:lnTo>
                    <a:pt x="38375" y="95365"/>
                  </a:lnTo>
                  <a:lnTo>
                    <a:pt x="38653" y="79889"/>
                  </a:lnTo>
                  <a:lnTo>
                    <a:pt x="38679" y="78421"/>
                  </a:lnTo>
                  <a:lnTo>
                    <a:pt x="45135" y="57532"/>
                  </a:lnTo>
                  <a:lnTo>
                    <a:pt x="61416" y="44604"/>
                  </a:lnTo>
                  <a:lnTo>
                    <a:pt x="82073" y="41961"/>
                  </a:lnTo>
                  <a:lnTo>
                    <a:pt x="159175" y="41961"/>
                  </a:lnTo>
                  <a:lnTo>
                    <a:pt x="127441" y="18077"/>
                  </a:lnTo>
                  <a:lnTo>
                    <a:pt x="112975" y="8677"/>
                  </a:lnTo>
                  <a:lnTo>
                    <a:pt x="96275" y="2474"/>
                  </a:lnTo>
                  <a:lnTo>
                    <a:pt x="78612" y="0"/>
                  </a:lnTo>
                  <a:close/>
                </a:path>
                <a:path w="565150" h="325119">
                  <a:moveTo>
                    <a:pt x="263340" y="176175"/>
                  </a:moveTo>
                  <a:lnTo>
                    <a:pt x="226527" y="202464"/>
                  </a:lnTo>
                  <a:lnTo>
                    <a:pt x="188863" y="229819"/>
                  </a:lnTo>
                  <a:lnTo>
                    <a:pt x="104101" y="292425"/>
                  </a:lnTo>
                  <a:lnTo>
                    <a:pt x="82491" y="300089"/>
                  </a:lnTo>
                  <a:lnTo>
                    <a:pt x="128036" y="300089"/>
                  </a:lnTo>
                  <a:lnTo>
                    <a:pt x="177063" y="256688"/>
                  </a:lnTo>
                  <a:lnTo>
                    <a:pt x="206286" y="230522"/>
                  </a:lnTo>
                  <a:lnTo>
                    <a:pt x="236007" y="203610"/>
                  </a:lnTo>
                  <a:lnTo>
                    <a:pt x="264732" y="177238"/>
                  </a:lnTo>
                  <a:lnTo>
                    <a:pt x="263340" y="176175"/>
                  </a:lnTo>
                  <a:close/>
                </a:path>
                <a:path w="565150" h="325119">
                  <a:moveTo>
                    <a:pt x="542645" y="25510"/>
                  </a:moveTo>
                  <a:lnTo>
                    <a:pt x="489989" y="25510"/>
                  </a:lnTo>
                  <a:lnTo>
                    <a:pt x="509047" y="31969"/>
                  </a:lnTo>
                  <a:lnTo>
                    <a:pt x="523549" y="45681"/>
                  </a:lnTo>
                  <a:lnTo>
                    <a:pt x="529973" y="64610"/>
                  </a:lnTo>
                  <a:lnTo>
                    <a:pt x="527218" y="187166"/>
                  </a:lnTo>
                  <a:lnTo>
                    <a:pt x="526526" y="216085"/>
                  </a:lnTo>
                  <a:lnTo>
                    <a:pt x="526413" y="220793"/>
                  </a:lnTo>
                  <a:lnTo>
                    <a:pt x="523617" y="260008"/>
                  </a:lnTo>
                  <a:lnTo>
                    <a:pt x="486192" y="284115"/>
                  </a:lnTo>
                  <a:lnTo>
                    <a:pt x="554144" y="284115"/>
                  </a:lnTo>
                  <a:lnTo>
                    <a:pt x="564611" y="247159"/>
                  </a:lnTo>
                  <a:lnTo>
                    <a:pt x="564129" y="220793"/>
                  </a:lnTo>
                  <a:lnTo>
                    <a:pt x="563174" y="180403"/>
                  </a:lnTo>
                  <a:lnTo>
                    <a:pt x="562154" y="139220"/>
                  </a:lnTo>
                  <a:lnTo>
                    <a:pt x="561884" y="127011"/>
                  </a:lnTo>
                  <a:lnTo>
                    <a:pt x="561350" y="104786"/>
                  </a:lnTo>
                  <a:lnTo>
                    <a:pt x="561285" y="102303"/>
                  </a:lnTo>
                  <a:lnTo>
                    <a:pt x="561027" y="87914"/>
                  </a:lnTo>
                  <a:lnTo>
                    <a:pt x="560537" y="73582"/>
                  </a:lnTo>
                  <a:lnTo>
                    <a:pt x="559501" y="60704"/>
                  </a:lnTo>
                  <a:lnTo>
                    <a:pt x="542645" y="25510"/>
                  </a:lnTo>
                  <a:close/>
                </a:path>
                <a:path w="565150" h="325119">
                  <a:moveTo>
                    <a:pt x="263719" y="175905"/>
                  </a:moveTo>
                  <a:lnTo>
                    <a:pt x="263340" y="176175"/>
                  </a:lnTo>
                  <a:lnTo>
                    <a:pt x="264732" y="177238"/>
                  </a:lnTo>
                  <a:lnTo>
                    <a:pt x="263719" y="175905"/>
                  </a:lnTo>
                  <a:close/>
                </a:path>
                <a:path w="565150" h="325119">
                  <a:moveTo>
                    <a:pt x="159175" y="41961"/>
                  </a:moveTo>
                  <a:lnTo>
                    <a:pt x="82073" y="41961"/>
                  </a:lnTo>
                  <a:lnTo>
                    <a:pt x="101651" y="51929"/>
                  </a:lnTo>
                  <a:lnTo>
                    <a:pt x="263340" y="176175"/>
                  </a:lnTo>
                  <a:lnTo>
                    <a:pt x="263719" y="175905"/>
                  </a:lnTo>
                  <a:lnTo>
                    <a:pt x="336169" y="175905"/>
                  </a:lnTo>
                  <a:lnTo>
                    <a:pt x="302145" y="149675"/>
                  </a:lnTo>
                  <a:lnTo>
                    <a:pt x="300891" y="149675"/>
                  </a:lnTo>
                  <a:lnTo>
                    <a:pt x="299844" y="148387"/>
                  </a:lnTo>
                  <a:lnTo>
                    <a:pt x="300132" y="148123"/>
                  </a:lnTo>
                  <a:lnTo>
                    <a:pt x="295938" y="144890"/>
                  </a:lnTo>
                  <a:lnTo>
                    <a:pt x="159175" y="41961"/>
                  </a:lnTo>
                  <a:close/>
                </a:path>
                <a:path w="565150" h="325119">
                  <a:moveTo>
                    <a:pt x="300132" y="148123"/>
                  </a:moveTo>
                  <a:lnTo>
                    <a:pt x="299844" y="148387"/>
                  </a:lnTo>
                  <a:lnTo>
                    <a:pt x="300891" y="149675"/>
                  </a:lnTo>
                  <a:lnTo>
                    <a:pt x="301542" y="149210"/>
                  </a:lnTo>
                  <a:lnTo>
                    <a:pt x="300132" y="148123"/>
                  </a:lnTo>
                  <a:close/>
                </a:path>
                <a:path w="565150" h="325119">
                  <a:moveTo>
                    <a:pt x="301542" y="149210"/>
                  </a:moveTo>
                  <a:lnTo>
                    <a:pt x="300891" y="149675"/>
                  </a:lnTo>
                  <a:lnTo>
                    <a:pt x="302145" y="149675"/>
                  </a:lnTo>
                  <a:lnTo>
                    <a:pt x="301542" y="149210"/>
                  </a:lnTo>
                  <a:close/>
                </a:path>
                <a:path w="565150" h="325119">
                  <a:moveTo>
                    <a:pt x="471970" y="3543"/>
                  </a:moveTo>
                  <a:lnTo>
                    <a:pt x="437368" y="24768"/>
                  </a:lnTo>
                  <a:lnTo>
                    <a:pt x="358324" y="95058"/>
                  </a:lnTo>
                  <a:lnTo>
                    <a:pt x="328603" y="121969"/>
                  </a:lnTo>
                  <a:lnTo>
                    <a:pt x="300132" y="148123"/>
                  </a:lnTo>
                  <a:lnTo>
                    <a:pt x="301542" y="149210"/>
                  </a:lnTo>
                  <a:lnTo>
                    <a:pt x="332672" y="127011"/>
                  </a:lnTo>
                  <a:lnTo>
                    <a:pt x="397376" y="79889"/>
                  </a:lnTo>
                  <a:lnTo>
                    <a:pt x="455096" y="37155"/>
                  </a:lnTo>
                  <a:lnTo>
                    <a:pt x="463902" y="30098"/>
                  </a:lnTo>
                  <a:lnTo>
                    <a:pt x="469901" y="28338"/>
                  </a:lnTo>
                  <a:lnTo>
                    <a:pt x="489989" y="25510"/>
                  </a:lnTo>
                  <a:lnTo>
                    <a:pt x="542645" y="25510"/>
                  </a:lnTo>
                  <a:lnTo>
                    <a:pt x="541903" y="23961"/>
                  </a:lnTo>
                  <a:lnTo>
                    <a:pt x="509771" y="4091"/>
                  </a:lnTo>
                  <a:lnTo>
                    <a:pt x="471970" y="3543"/>
                  </a:lnTo>
                  <a:close/>
                </a:path>
              </a:pathLst>
            </a:custGeom>
            <a:solidFill>
              <a:srgbClr val="4987F9"/>
            </a:solidFill>
          </p:spPr>
          <p:txBody>
            <a:bodyPr wrap="square" lIns="0" tIns="0" rIns="0" bIns="0" rtlCol="0"/>
            <a:lstStyle/>
            <a:p>
              <a:pPr marL="0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92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8439EC4-5182-D8DA-D67B-B5A0A3CEA75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904660" y="296396"/>
              <a:ext cx="0" cy="508003"/>
            </a:xfrm>
            <a:prstGeom prst="line">
              <a:avLst/>
            </a:prstGeom>
            <a:ln>
              <a:solidFill>
                <a:srgbClr val="4987F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830069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 not remove" hidden="1">
            <a:extLst>
              <a:ext uri="{FF2B5EF4-FFF2-40B4-BE49-F238E27FC236}">
                <a16:creationId xmlns:a16="http://schemas.microsoft.com/office/drawing/2014/main" id="{A775B332-1B83-003D-1184-C5392084B10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374F1B0-2DDE-3058-41A7-B15D8E5B8C8D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093759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74F1B0-2DDE-3058-41A7-B15D8E5B8C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17DEAA-78F0-9616-4D81-75845D442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8964D768-11E7-4256-AEB1-02D5729F2F6F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5D0FD4C-D5D9-EC4C-9DED-7757525E0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00C230-24CD-DB4A-EF03-47589BBE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64737270-A44A-4C4C-BBB6-C2EFCDCB21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9992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 1 1">
  <p:cSld name="Slide master 1 1 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63881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800512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bg object 16"/>
          <p:cNvSpPr/>
          <p:nvPr/>
        </p:nvSpPr>
        <p:spPr>
          <a:xfrm>
            <a:off x="0" y="1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6" y="2599453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35D26-7715-4F9F-9AEA-36DEAB53CFC5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4120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693481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1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4C03A-9AE1-4213-A9D4-EF5EFFA3430E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1654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377584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8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7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4D4897-1AFC-41F3-AE7B-341EF4891209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6293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675490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A2898-C872-48AF-867D-39C024BB28F5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5899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658381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FD3BE-D1D0-40C7-A7ED-1EEFEFA5FC1B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4186525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F82117BB-D777-7450-A4B0-9E1303191B9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332721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82117BB-D777-7450-A4B0-9E1303191B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3" y="175528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3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6788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6FD21628-8A73-AF3A-44B4-2EDD99010B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925263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FD21628-8A73-AF3A-44B4-2EDD99010B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5">
            <a:extLst>
              <a:ext uri="{FF2B5EF4-FFF2-40B4-BE49-F238E27FC236}">
                <a16:creationId xmlns:a16="http://schemas.microsoft.com/office/drawing/2014/main" id="{7DD45850-7033-D1BC-A7B5-6383FA6C6E0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312052" y="6598818"/>
            <a:ext cx="2804160" cy="169277"/>
          </a:xfrm>
        </p:spPr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631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3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 not remove" hidden="1">
            <a:extLst>
              <a:ext uri="{FF2B5EF4-FFF2-40B4-BE49-F238E27FC236}">
                <a16:creationId xmlns:a16="http://schemas.microsoft.com/office/drawing/2014/main" id="{2799E1FF-A9B3-AD23-BFA4-9732D807616A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14" name="think-cell data - do not delete" hidden="1">
            <a:extLst>
              <a:ext uri="{FF2B5EF4-FFF2-40B4-BE49-F238E27FC236}">
                <a16:creationId xmlns:a16="http://schemas.microsoft.com/office/drawing/2014/main" id="{B7C87E81-A02E-6450-40A5-111B0182FD49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31" imgH="231" progId="TCLayout.ActiveDocument.1">
                  <p:embed/>
                </p:oleObj>
              </mc:Choice>
              <mc:Fallback>
                <p:oleObj name="think-cell Slide" r:id="rId4" imgW="231" imgH="231" progId="TCLayout.ActiveDocument.1">
                  <p:embed/>
                  <p:pic>
                    <p:nvPicPr>
                      <p:cNvPr id="1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7C87E81-A02E-6450-40A5-111B0182FD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3" y="175528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3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9B4DA86-57E0-E70D-27CD-3BC3E27ED20B}"/>
              </a:ext>
            </a:extLst>
          </p:cNvPr>
          <p:cNvGrpSpPr/>
          <p:nvPr/>
        </p:nvGrpSpPr>
        <p:grpSpPr>
          <a:xfrm>
            <a:off x="11152269" y="75267"/>
            <a:ext cx="943527" cy="493062"/>
            <a:chOff x="10904660" y="296396"/>
            <a:chExt cx="962492" cy="508003"/>
          </a:xfrm>
        </p:grpSpPr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D1AF0C31-575E-D1D4-7DC4-45DF0A16827A}"/>
                </a:ext>
              </a:extLst>
            </p:cNvPr>
            <p:cNvSpPr txBox="1"/>
            <p:nvPr userDrawn="1"/>
          </p:nvSpPr>
          <p:spPr>
            <a:xfrm>
              <a:off x="10961116" y="654919"/>
              <a:ext cx="906036" cy="70631"/>
            </a:xfrm>
            <a:prstGeom prst="rect">
              <a:avLst/>
            </a:prstGeom>
          </p:spPr>
          <p:txBody>
            <a:bodyPr vert="horz" wrap="square" lIns="0" tIns="6931" rIns="0" bIns="0" rtlCol="0">
              <a:spAutoFit/>
            </a:bodyPr>
            <a:lstStyle/>
            <a:p>
              <a:pPr marL="7702" marR="0" lvl="0" indent="0" algn="l" defTabSz="554520" rtl="0" eaLnBrk="1" fontAlgn="auto" latinLnBrk="0" hangingPunct="1">
                <a:lnSpc>
                  <a:spcPct val="100000"/>
                </a:lnSpc>
                <a:spcBef>
                  <a:spcPts val="5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0" cap="none" spc="30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0" cap="none" spc="103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42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3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8" name="object 6">
              <a:extLst>
                <a:ext uri="{FF2B5EF4-FFF2-40B4-BE49-F238E27FC236}">
                  <a16:creationId xmlns:a16="http://schemas.microsoft.com/office/drawing/2014/main" id="{6F571EBC-CA2B-46DD-27F8-3199578F8594}"/>
                </a:ext>
              </a:extLst>
            </p:cNvPr>
            <p:cNvGrpSpPr/>
            <p:nvPr userDrawn="1"/>
          </p:nvGrpSpPr>
          <p:grpSpPr>
            <a:xfrm>
              <a:off x="10967652" y="401070"/>
              <a:ext cx="396526" cy="213489"/>
              <a:chOff x="18151078" y="674863"/>
              <a:chExt cx="586105" cy="325120"/>
            </a:xfrm>
          </p:grpSpPr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9D99E29D-8721-89F3-586A-8C4A216BC2D9}"/>
                  </a:ext>
                </a:extLst>
              </p:cNvPr>
              <p:cNvSpPr/>
              <p:nvPr/>
            </p:nvSpPr>
            <p:spPr>
              <a:xfrm>
                <a:off x="18151068" y="674871"/>
                <a:ext cx="336550" cy="325120"/>
              </a:xfrm>
              <a:custGeom>
                <a:avLst/>
                <a:gdLst/>
                <a:ahLst/>
                <a:cxnLst/>
                <a:rect l="l" t="t" r="r" b="b"/>
                <a:pathLst>
                  <a:path w="336550" h="325119">
                    <a:moveTo>
                      <a:pt x="221373" y="211975"/>
                    </a:moveTo>
                    <a:lnTo>
                      <a:pt x="215963" y="179184"/>
                    </a:lnTo>
                    <a:lnTo>
                      <a:pt x="214464" y="170167"/>
                    </a:lnTo>
                    <a:lnTo>
                      <a:pt x="196519" y="139128"/>
                    </a:lnTo>
                    <a:lnTo>
                      <a:pt x="195529" y="137401"/>
                    </a:lnTo>
                    <a:lnTo>
                      <a:pt x="167246" y="116014"/>
                    </a:lnTo>
                    <a:lnTo>
                      <a:pt x="145694" y="111290"/>
                    </a:lnTo>
                    <a:lnTo>
                      <a:pt x="145694" y="216014"/>
                    </a:lnTo>
                    <a:lnTo>
                      <a:pt x="143256" y="231051"/>
                    </a:lnTo>
                    <a:lnTo>
                      <a:pt x="143217" y="231216"/>
                    </a:lnTo>
                    <a:lnTo>
                      <a:pt x="136321" y="242824"/>
                    </a:lnTo>
                    <a:lnTo>
                      <a:pt x="136232" y="242976"/>
                    </a:lnTo>
                    <a:lnTo>
                      <a:pt x="125374" y="250558"/>
                    </a:lnTo>
                    <a:lnTo>
                      <a:pt x="111302" y="253250"/>
                    </a:lnTo>
                    <a:lnTo>
                      <a:pt x="97840" y="250558"/>
                    </a:lnTo>
                    <a:lnTo>
                      <a:pt x="97637" y="250558"/>
                    </a:lnTo>
                    <a:lnTo>
                      <a:pt x="86664" y="242824"/>
                    </a:lnTo>
                    <a:lnTo>
                      <a:pt x="79590" y="231216"/>
                    </a:lnTo>
                    <a:lnTo>
                      <a:pt x="79489" y="231051"/>
                    </a:lnTo>
                    <a:lnTo>
                      <a:pt x="76898" y="216014"/>
                    </a:lnTo>
                    <a:lnTo>
                      <a:pt x="79425" y="200863"/>
                    </a:lnTo>
                    <a:lnTo>
                      <a:pt x="86512" y="189255"/>
                    </a:lnTo>
                    <a:lnTo>
                      <a:pt x="97383" y="181813"/>
                    </a:lnTo>
                    <a:lnTo>
                      <a:pt x="111302" y="179184"/>
                    </a:lnTo>
                    <a:lnTo>
                      <a:pt x="125374" y="181813"/>
                    </a:lnTo>
                    <a:lnTo>
                      <a:pt x="136232" y="189255"/>
                    </a:lnTo>
                    <a:lnTo>
                      <a:pt x="143217" y="200863"/>
                    </a:lnTo>
                    <a:lnTo>
                      <a:pt x="145694" y="216014"/>
                    </a:lnTo>
                    <a:lnTo>
                      <a:pt x="145694" y="111290"/>
                    </a:lnTo>
                    <a:lnTo>
                      <a:pt x="132334" y="108356"/>
                    </a:lnTo>
                    <a:lnTo>
                      <a:pt x="114160" y="110439"/>
                    </a:lnTo>
                    <a:lnTo>
                      <a:pt x="98653" y="116459"/>
                    </a:lnTo>
                    <a:lnTo>
                      <a:pt x="86017" y="126123"/>
                    </a:lnTo>
                    <a:lnTo>
                      <a:pt x="76492" y="139128"/>
                    </a:lnTo>
                    <a:lnTo>
                      <a:pt x="76492" y="0"/>
                    </a:lnTo>
                    <a:lnTo>
                      <a:pt x="0" y="0"/>
                    </a:lnTo>
                    <a:lnTo>
                      <a:pt x="0" y="207505"/>
                    </a:lnTo>
                    <a:lnTo>
                      <a:pt x="7912" y="256070"/>
                    </a:lnTo>
                    <a:lnTo>
                      <a:pt x="30200" y="293052"/>
                    </a:lnTo>
                    <a:lnTo>
                      <a:pt x="64706" y="316611"/>
                    </a:lnTo>
                    <a:lnTo>
                      <a:pt x="109270" y="324878"/>
                    </a:lnTo>
                    <a:lnTo>
                      <a:pt x="155130" y="316458"/>
                    </a:lnTo>
                    <a:lnTo>
                      <a:pt x="190449" y="293052"/>
                    </a:lnTo>
                    <a:lnTo>
                      <a:pt x="213309" y="257263"/>
                    </a:lnTo>
                    <a:lnTo>
                      <a:pt x="214020" y="253250"/>
                    </a:lnTo>
                    <a:lnTo>
                      <a:pt x="221373" y="211975"/>
                    </a:lnTo>
                    <a:close/>
                  </a:path>
                  <a:path w="336550" h="325119">
                    <a:moveTo>
                      <a:pt x="332727" y="121310"/>
                    </a:moveTo>
                    <a:lnTo>
                      <a:pt x="251790" y="121310"/>
                    </a:lnTo>
                    <a:lnTo>
                      <a:pt x="251790" y="324878"/>
                    </a:lnTo>
                    <a:lnTo>
                      <a:pt x="332727" y="324878"/>
                    </a:lnTo>
                    <a:lnTo>
                      <a:pt x="332727" y="121310"/>
                    </a:lnTo>
                    <a:close/>
                  </a:path>
                  <a:path w="336550" h="325119">
                    <a:moveTo>
                      <a:pt x="336372" y="59397"/>
                    </a:moveTo>
                    <a:lnTo>
                      <a:pt x="333070" y="42011"/>
                    </a:lnTo>
                    <a:lnTo>
                      <a:pt x="323875" y="29044"/>
                    </a:lnTo>
                    <a:lnTo>
                      <a:pt x="309905" y="20929"/>
                    </a:lnTo>
                    <a:lnTo>
                      <a:pt x="292265" y="18122"/>
                    </a:lnTo>
                    <a:lnTo>
                      <a:pt x="275018" y="20929"/>
                    </a:lnTo>
                    <a:lnTo>
                      <a:pt x="261150" y="29044"/>
                    </a:lnTo>
                    <a:lnTo>
                      <a:pt x="251917" y="42011"/>
                    </a:lnTo>
                    <a:lnTo>
                      <a:pt x="248551" y="59397"/>
                    </a:lnTo>
                    <a:lnTo>
                      <a:pt x="251917" y="77050"/>
                    </a:lnTo>
                    <a:lnTo>
                      <a:pt x="261150" y="89852"/>
                    </a:lnTo>
                    <a:lnTo>
                      <a:pt x="275018" y="97637"/>
                    </a:lnTo>
                    <a:lnTo>
                      <a:pt x="292265" y="100279"/>
                    </a:lnTo>
                    <a:lnTo>
                      <a:pt x="309905" y="97637"/>
                    </a:lnTo>
                    <a:lnTo>
                      <a:pt x="323875" y="89852"/>
                    </a:lnTo>
                    <a:lnTo>
                      <a:pt x="333070" y="77050"/>
                    </a:lnTo>
                    <a:lnTo>
                      <a:pt x="336372" y="59397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55452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92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0" name="object 8">
                <a:extLst>
                  <a:ext uri="{FF2B5EF4-FFF2-40B4-BE49-F238E27FC236}">
                    <a16:creationId xmlns:a16="http://schemas.microsoft.com/office/drawing/2014/main" id="{BFAF1B56-4CA7-769B-118F-2319458EEC46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8513440" y="783226"/>
                <a:ext cx="223396" cy="216516"/>
              </a:xfrm>
              <a:prstGeom prst="rect">
                <a:avLst/>
              </a:prstGeom>
            </p:spPr>
          </p:pic>
        </p:grp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1051C1AA-9818-494A-17E6-2C6FE2EC9585}"/>
                </a:ext>
              </a:extLst>
            </p:cNvPr>
            <p:cNvSpPr/>
            <p:nvPr userDrawn="1"/>
          </p:nvSpPr>
          <p:spPr>
            <a:xfrm>
              <a:off x="11421370" y="419938"/>
              <a:ext cx="382347" cy="213489"/>
            </a:xfrm>
            <a:custGeom>
              <a:avLst/>
              <a:gdLst/>
              <a:ahLst/>
              <a:cxnLst/>
              <a:rect l="l" t="t" r="r" b="b"/>
              <a:pathLst>
                <a:path w="565150" h="325119">
                  <a:moveTo>
                    <a:pt x="336169" y="175905"/>
                  </a:moveTo>
                  <a:lnTo>
                    <a:pt x="263719" y="175905"/>
                  </a:lnTo>
                  <a:lnTo>
                    <a:pt x="264732" y="177238"/>
                  </a:lnTo>
                  <a:lnTo>
                    <a:pt x="437169" y="307503"/>
                  </a:lnTo>
                  <a:lnTo>
                    <a:pt x="478311" y="325058"/>
                  </a:lnTo>
                  <a:lnTo>
                    <a:pt x="520189" y="317735"/>
                  </a:lnTo>
                  <a:lnTo>
                    <a:pt x="552418" y="290210"/>
                  </a:lnTo>
                  <a:lnTo>
                    <a:pt x="554144" y="284115"/>
                  </a:lnTo>
                  <a:lnTo>
                    <a:pt x="486192" y="284115"/>
                  </a:lnTo>
                  <a:lnTo>
                    <a:pt x="478069" y="282578"/>
                  </a:lnTo>
                  <a:lnTo>
                    <a:pt x="470615" y="279156"/>
                  </a:lnTo>
                  <a:lnTo>
                    <a:pt x="462959" y="273650"/>
                  </a:lnTo>
                  <a:lnTo>
                    <a:pt x="336169" y="175905"/>
                  </a:lnTo>
                  <a:close/>
                </a:path>
                <a:path w="565150" h="325119">
                  <a:moveTo>
                    <a:pt x="78612" y="0"/>
                  </a:moveTo>
                  <a:lnTo>
                    <a:pt x="36658" y="11619"/>
                  </a:lnTo>
                  <a:lnTo>
                    <a:pt x="4040" y="52312"/>
                  </a:lnTo>
                  <a:lnTo>
                    <a:pt x="0" y="78421"/>
                  </a:lnTo>
                  <a:lnTo>
                    <a:pt x="303" y="95058"/>
                  </a:lnTo>
                  <a:lnTo>
                    <a:pt x="309" y="95365"/>
                  </a:lnTo>
                  <a:lnTo>
                    <a:pt x="436" y="102303"/>
                  </a:lnTo>
                  <a:lnTo>
                    <a:pt x="1243" y="136083"/>
                  </a:lnTo>
                  <a:lnTo>
                    <a:pt x="2639" y="196931"/>
                  </a:lnTo>
                  <a:lnTo>
                    <a:pt x="3717" y="240950"/>
                  </a:lnTo>
                  <a:lnTo>
                    <a:pt x="16278" y="293460"/>
                  </a:lnTo>
                  <a:lnTo>
                    <a:pt x="81704" y="324312"/>
                  </a:lnTo>
                  <a:lnTo>
                    <a:pt x="117190" y="309607"/>
                  </a:lnTo>
                  <a:lnTo>
                    <a:pt x="128036" y="300089"/>
                  </a:lnTo>
                  <a:lnTo>
                    <a:pt x="82491" y="300089"/>
                  </a:lnTo>
                  <a:lnTo>
                    <a:pt x="60273" y="295942"/>
                  </a:lnTo>
                  <a:lnTo>
                    <a:pt x="42605" y="282172"/>
                  </a:lnTo>
                  <a:lnTo>
                    <a:pt x="34648" y="260970"/>
                  </a:lnTo>
                  <a:lnTo>
                    <a:pt x="38375" y="95365"/>
                  </a:lnTo>
                  <a:lnTo>
                    <a:pt x="38653" y="79889"/>
                  </a:lnTo>
                  <a:lnTo>
                    <a:pt x="38679" y="78421"/>
                  </a:lnTo>
                  <a:lnTo>
                    <a:pt x="45135" y="57532"/>
                  </a:lnTo>
                  <a:lnTo>
                    <a:pt x="61416" y="44604"/>
                  </a:lnTo>
                  <a:lnTo>
                    <a:pt x="82073" y="41961"/>
                  </a:lnTo>
                  <a:lnTo>
                    <a:pt x="159175" y="41961"/>
                  </a:lnTo>
                  <a:lnTo>
                    <a:pt x="127441" y="18077"/>
                  </a:lnTo>
                  <a:lnTo>
                    <a:pt x="112975" y="8677"/>
                  </a:lnTo>
                  <a:lnTo>
                    <a:pt x="96275" y="2474"/>
                  </a:lnTo>
                  <a:lnTo>
                    <a:pt x="78612" y="0"/>
                  </a:lnTo>
                  <a:close/>
                </a:path>
                <a:path w="565150" h="325119">
                  <a:moveTo>
                    <a:pt x="263340" y="176175"/>
                  </a:moveTo>
                  <a:lnTo>
                    <a:pt x="226527" y="202464"/>
                  </a:lnTo>
                  <a:lnTo>
                    <a:pt x="188863" y="229819"/>
                  </a:lnTo>
                  <a:lnTo>
                    <a:pt x="104101" y="292425"/>
                  </a:lnTo>
                  <a:lnTo>
                    <a:pt x="82491" y="300089"/>
                  </a:lnTo>
                  <a:lnTo>
                    <a:pt x="128036" y="300089"/>
                  </a:lnTo>
                  <a:lnTo>
                    <a:pt x="177063" y="256688"/>
                  </a:lnTo>
                  <a:lnTo>
                    <a:pt x="206286" y="230522"/>
                  </a:lnTo>
                  <a:lnTo>
                    <a:pt x="236007" y="203610"/>
                  </a:lnTo>
                  <a:lnTo>
                    <a:pt x="264732" y="177238"/>
                  </a:lnTo>
                  <a:lnTo>
                    <a:pt x="263340" y="176175"/>
                  </a:lnTo>
                  <a:close/>
                </a:path>
                <a:path w="565150" h="325119">
                  <a:moveTo>
                    <a:pt x="542645" y="25510"/>
                  </a:moveTo>
                  <a:lnTo>
                    <a:pt x="489989" y="25510"/>
                  </a:lnTo>
                  <a:lnTo>
                    <a:pt x="509047" y="31969"/>
                  </a:lnTo>
                  <a:lnTo>
                    <a:pt x="523549" y="45681"/>
                  </a:lnTo>
                  <a:lnTo>
                    <a:pt x="529973" y="64610"/>
                  </a:lnTo>
                  <a:lnTo>
                    <a:pt x="527218" y="187166"/>
                  </a:lnTo>
                  <a:lnTo>
                    <a:pt x="526526" y="216085"/>
                  </a:lnTo>
                  <a:lnTo>
                    <a:pt x="526413" y="220793"/>
                  </a:lnTo>
                  <a:lnTo>
                    <a:pt x="523617" y="260008"/>
                  </a:lnTo>
                  <a:lnTo>
                    <a:pt x="486192" y="284115"/>
                  </a:lnTo>
                  <a:lnTo>
                    <a:pt x="554144" y="284115"/>
                  </a:lnTo>
                  <a:lnTo>
                    <a:pt x="564611" y="247159"/>
                  </a:lnTo>
                  <a:lnTo>
                    <a:pt x="564129" y="220793"/>
                  </a:lnTo>
                  <a:lnTo>
                    <a:pt x="563174" y="180403"/>
                  </a:lnTo>
                  <a:lnTo>
                    <a:pt x="562154" y="139220"/>
                  </a:lnTo>
                  <a:lnTo>
                    <a:pt x="561884" y="127011"/>
                  </a:lnTo>
                  <a:lnTo>
                    <a:pt x="561350" y="104786"/>
                  </a:lnTo>
                  <a:lnTo>
                    <a:pt x="561285" y="102303"/>
                  </a:lnTo>
                  <a:lnTo>
                    <a:pt x="561027" y="87914"/>
                  </a:lnTo>
                  <a:lnTo>
                    <a:pt x="560537" y="73582"/>
                  </a:lnTo>
                  <a:lnTo>
                    <a:pt x="559501" y="60704"/>
                  </a:lnTo>
                  <a:lnTo>
                    <a:pt x="542645" y="25510"/>
                  </a:lnTo>
                  <a:close/>
                </a:path>
                <a:path w="565150" h="325119">
                  <a:moveTo>
                    <a:pt x="263719" y="175905"/>
                  </a:moveTo>
                  <a:lnTo>
                    <a:pt x="263340" y="176175"/>
                  </a:lnTo>
                  <a:lnTo>
                    <a:pt x="264732" y="177238"/>
                  </a:lnTo>
                  <a:lnTo>
                    <a:pt x="263719" y="175905"/>
                  </a:lnTo>
                  <a:close/>
                </a:path>
                <a:path w="565150" h="325119">
                  <a:moveTo>
                    <a:pt x="159175" y="41961"/>
                  </a:moveTo>
                  <a:lnTo>
                    <a:pt x="82073" y="41961"/>
                  </a:lnTo>
                  <a:lnTo>
                    <a:pt x="101651" y="51929"/>
                  </a:lnTo>
                  <a:lnTo>
                    <a:pt x="263340" y="176175"/>
                  </a:lnTo>
                  <a:lnTo>
                    <a:pt x="263719" y="175905"/>
                  </a:lnTo>
                  <a:lnTo>
                    <a:pt x="336169" y="175905"/>
                  </a:lnTo>
                  <a:lnTo>
                    <a:pt x="302145" y="149675"/>
                  </a:lnTo>
                  <a:lnTo>
                    <a:pt x="300891" y="149675"/>
                  </a:lnTo>
                  <a:lnTo>
                    <a:pt x="299844" y="148387"/>
                  </a:lnTo>
                  <a:lnTo>
                    <a:pt x="300132" y="148123"/>
                  </a:lnTo>
                  <a:lnTo>
                    <a:pt x="295938" y="144890"/>
                  </a:lnTo>
                  <a:lnTo>
                    <a:pt x="159175" y="41961"/>
                  </a:lnTo>
                  <a:close/>
                </a:path>
                <a:path w="565150" h="325119">
                  <a:moveTo>
                    <a:pt x="300132" y="148123"/>
                  </a:moveTo>
                  <a:lnTo>
                    <a:pt x="299844" y="148387"/>
                  </a:lnTo>
                  <a:lnTo>
                    <a:pt x="300891" y="149675"/>
                  </a:lnTo>
                  <a:lnTo>
                    <a:pt x="301542" y="149210"/>
                  </a:lnTo>
                  <a:lnTo>
                    <a:pt x="300132" y="148123"/>
                  </a:lnTo>
                  <a:close/>
                </a:path>
                <a:path w="565150" h="325119">
                  <a:moveTo>
                    <a:pt x="301542" y="149210"/>
                  </a:moveTo>
                  <a:lnTo>
                    <a:pt x="300891" y="149675"/>
                  </a:lnTo>
                  <a:lnTo>
                    <a:pt x="302145" y="149675"/>
                  </a:lnTo>
                  <a:lnTo>
                    <a:pt x="301542" y="149210"/>
                  </a:lnTo>
                  <a:close/>
                </a:path>
                <a:path w="565150" h="325119">
                  <a:moveTo>
                    <a:pt x="471970" y="3543"/>
                  </a:moveTo>
                  <a:lnTo>
                    <a:pt x="437368" y="24768"/>
                  </a:lnTo>
                  <a:lnTo>
                    <a:pt x="358324" y="95058"/>
                  </a:lnTo>
                  <a:lnTo>
                    <a:pt x="328603" y="121969"/>
                  </a:lnTo>
                  <a:lnTo>
                    <a:pt x="300132" y="148123"/>
                  </a:lnTo>
                  <a:lnTo>
                    <a:pt x="301542" y="149210"/>
                  </a:lnTo>
                  <a:lnTo>
                    <a:pt x="332672" y="127011"/>
                  </a:lnTo>
                  <a:lnTo>
                    <a:pt x="397376" y="79889"/>
                  </a:lnTo>
                  <a:lnTo>
                    <a:pt x="455096" y="37155"/>
                  </a:lnTo>
                  <a:lnTo>
                    <a:pt x="463902" y="30098"/>
                  </a:lnTo>
                  <a:lnTo>
                    <a:pt x="469901" y="28338"/>
                  </a:lnTo>
                  <a:lnTo>
                    <a:pt x="489989" y="25510"/>
                  </a:lnTo>
                  <a:lnTo>
                    <a:pt x="542645" y="25510"/>
                  </a:lnTo>
                  <a:lnTo>
                    <a:pt x="541903" y="23961"/>
                  </a:lnTo>
                  <a:lnTo>
                    <a:pt x="509771" y="4091"/>
                  </a:lnTo>
                  <a:lnTo>
                    <a:pt x="471970" y="3543"/>
                  </a:lnTo>
                  <a:close/>
                </a:path>
              </a:pathLst>
            </a:custGeom>
            <a:solidFill>
              <a:srgbClr val="4987F9"/>
            </a:solidFill>
          </p:spPr>
          <p:txBody>
            <a:bodyPr wrap="square" lIns="0" tIns="0" rIns="0" bIns="0" rtlCol="0"/>
            <a:lstStyle/>
            <a:p>
              <a:pPr marL="0" marR="0" lvl="0" indent="0" algn="l" defTabSz="554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92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8439EC4-5182-D8DA-D67B-B5A0A3CEA75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904660" y="296396"/>
              <a:ext cx="0" cy="508003"/>
            </a:xfrm>
            <a:prstGeom prst="line">
              <a:avLst/>
            </a:prstGeom>
            <a:ln>
              <a:solidFill>
                <a:srgbClr val="4987F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932797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 not remove" hidden="1">
            <a:extLst>
              <a:ext uri="{FF2B5EF4-FFF2-40B4-BE49-F238E27FC236}">
                <a16:creationId xmlns:a16="http://schemas.microsoft.com/office/drawing/2014/main" id="{A775B332-1B83-003D-1184-C5392084B10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374F1B0-2DDE-3058-41A7-B15D8E5B8C8D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74F1B0-2DDE-3058-41A7-B15D8E5B8C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17DEAA-78F0-9616-4D81-75845D442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8964D768-11E7-4256-AEB1-02D5729F2F6F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5D0FD4C-D5D9-EC4C-9DED-7757525E0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00C230-24CD-DB4A-EF03-47589BBE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64737270-A44A-4C4C-BBB6-C2EFCDCB21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5504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A1498DC-FF14-EFC0-7192-59FA730BEC8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166823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A1498DC-FF14-EFC0-7192-59FA730BEC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FE9985-35C2-AE2F-55CB-2EB7BBF0F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7DA686BB-B6A7-480E-B605-5D13EDD2F515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215FD4-22CD-C09D-2CE8-416007BCA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639C96-A52E-99C2-1F22-B28779A26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ADCFCA27-D5C7-46C8-8023-D2B0D6EAB9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9007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806711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CC9B85A6-1329-89CB-37DE-949E0960E0D6}"/>
              </a:ext>
            </a:extLst>
          </p:cNvPr>
          <p:cNvSpPr/>
          <p:nvPr userDrawn="1"/>
        </p:nvSpPr>
        <p:spPr>
          <a:xfrm>
            <a:off x="0" y="1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6" y="2599453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08C34-BB18-4EBD-A1F4-C3BED894A235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8961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4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 not remove" hidden="1">
            <a:extLst>
              <a:ext uri="{FF2B5EF4-FFF2-40B4-BE49-F238E27FC236}">
                <a16:creationId xmlns:a16="http://schemas.microsoft.com/office/drawing/2014/main" id="{732D7D27-FE08-55FB-D36F-89247184AEA3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1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A0632-2326-4C9C-9E31-883C8D3A61E9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5868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o not remove" hidden="1">
            <a:extLst>
              <a:ext uri="{FF2B5EF4-FFF2-40B4-BE49-F238E27FC236}">
                <a16:creationId xmlns:a16="http://schemas.microsoft.com/office/drawing/2014/main" id="{8463CE2E-E704-7DD4-1EB9-D7CFF30CCF0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8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7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71D-A783-4DCF-B47A-EC9AF054DAA1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46109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5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687637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1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BEF86-B985-4E00-B472-F3BE92042FE6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65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703430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8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7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FE132-E08A-4CCA-8235-0720C2490A8E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37648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858478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6C2B9-B692-4E54-8F91-3228AA1F635F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20486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125926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9E669-5325-44F6-ACFF-6C2EBC7F0EF3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1880317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B89DDE68-CF49-0765-F743-9C743AE29F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411582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89DDE68-CF49-0765-F743-9C743AE29F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Marcador de pie de página 4">
            <a:extLst>
              <a:ext uri="{FF2B5EF4-FFF2-40B4-BE49-F238E27FC236}">
                <a16:creationId xmlns:a16="http://schemas.microsoft.com/office/drawing/2014/main" id="{A189FB35-E0D4-F459-8433-B5641865537D}"/>
              </a:ext>
            </a:extLst>
          </p:cNvPr>
          <p:cNvSpPr txBox="1">
            <a:spLocks/>
          </p:cNvSpPr>
          <p:nvPr userDrawn="1"/>
        </p:nvSpPr>
        <p:spPr>
          <a:xfrm>
            <a:off x="4037260" y="64799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GT"/>
            </a:defPPr>
            <a:lvl1pPr marL="0" algn="ctr" defTabSz="914400" rtl="0" eaLnBrk="1" latinLnBrk="0" hangingPunct="1">
              <a:defRPr sz="1200" b="0" i="0" kern="1200">
                <a:solidFill>
                  <a:schemeClr val="bg1">
                    <a:lumMod val="65000"/>
                  </a:schemeClr>
                </a:solidFill>
                <a:latin typeface="Avenir Next LT Pro Light" panose="020B03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US" sz="1200" u="none">
                <a:solidFill>
                  <a:schemeClr val="bg1">
                    <a:lumMod val="75000"/>
                  </a:schemeClr>
                </a:solidFill>
              </a:rPr>
              <a:t>PRIVILEGED &amp; CONFIDENTIAL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D52802F2-A0AB-4E69-747B-21E50A2CA9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1600" y="150716"/>
            <a:ext cx="1065342" cy="51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531327"/>
      </p:ext>
    </p:extLst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016450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CC9B85A6-1329-89CB-37DE-949E0960E0D6}"/>
              </a:ext>
            </a:extLst>
          </p:cNvPr>
          <p:cNvSpPr/>
          <p:nvPr userDrawn="1"/>
        </p:nvSpPr>
        <p:spPr>
          <a:xfrm>
            <a:off x="0" y="1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6" y="2599453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EB6FE-2158-469B-8C28-F06A69063D97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49711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6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 not remove" hidden="1">
            <a:extLst>
              <a:ext uri="{FF2B5EF4-FFF2-40B4-BE49-F238E27FC236}">
                <a16:creationId xmlns:a16="http://schemas.microsoft.com/office/drawing/2014/main" id="{732D7D27-FE08-55FB-D36F-89247184AEA3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168219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1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A0632-2326-4C9C-9E31-883C8D3A61E9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1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3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o not remove" hidden="1">
            <a:extLst>
              <a:ext uri="{FF2B5EF4-FFF2-40B4-BE49-F238E27FC236}">
                <a16:creationId xmlns:a16="http://schemas.microsoft.com/office/drawing/2014/main" id="{8463CE2E-E704-7DD4-1EB9-D7CFF30CCF0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156508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8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7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71D-A783-4DCF-B47A-EC9AF054DAA1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39626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683172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05C0E-AD59-4C3C-BDA6-C4999E263EAD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67489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72747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3A613-7512-4662-B2DE-FD0F9CADCEC5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93004734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1D63BDC5-6404-6377-3999-13A1BA4EBAE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782753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D63BDC5-6404-6377-3999-13A1BA4EBA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5">
            <a:extLst>
              <a:ext uri="{FF2B5EF4-FFF2-40B4-BE49-F238E27FC236}">
                <a16:creationId xmlns:a16="http://schemas.microsoft.com/office/drawing/2014/main" id="{7DD45850-7033-D1BC-A7B5-6383FA6C6E0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312052" y="6598818"/>
            <a:ext cx="2804160" cy="169277"/>
          </a:xfrm>
        </p:spPr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86668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8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 not remove" hidden="1">
            <a:extLst>
              <a:ext uri="{FF2B5EF4-FFF2-40B4-BE49-F238E27FC236}">
                <a16:creationId xmlns:a16="http://schemas.microsoft.com/office/drawing/2014/main" id="{2799E1FF-A9B3-AD23-BFA4-9732D807616A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14" name="think-cell data - do not delete" hidden="1">
            <a:extLst>
              <a:ext uri="{FF2B5EF4-FFF2-40B4-BE49-F238E27FC236}">
                <a16:creationId xmlns:a16="http://schemas.microsoft.com/office/drawing/2014/main" id="{B7C87E81-A02E-6450-40A5-111B0182FD49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8091623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31" imgH="231" progId="TCLayout.ActiveDocument.1">
                  <p:embed/>
                </p:oleObj>
              </mc:Choice>
              <mc:Fallback>
                <p:oleObj name="think-cell Slide" r:id="rId4" imgW="231" imgH="231" progId="TCLayout.ActiveDocument.1">
                  <p:embed/>
                  <p:pic>
                    <p:nvPicPr>
                      <p:cNvPr id="1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7C87E81-A02E-6450-40A5-111B0182FD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3" y="175528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3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9B4DA86-57E0-E70D-27CD-3BC3E27ED20B}"/>
              </a:ext>
            </a:extLst>
          </p:cNvPr>
          <p:cNvGrpSpPr/>
          <p:nvPr/>
        </p:nvGrpSpPr>
        <p:grpSpPr>
          <a:xfrm>
            <a:off x="11152269" y="75267"/>
            <a:ext cx="943527" cy="493062"/>
            <a:chOff x="10904660" y="296396"/>
            <a:chExt cx="962492" cy="508003"/>
          </a:xfrm>
        </p:grpSpPr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D1AF0C31-575E-D1D4-7DC4-45DF0A16827A}"/>
                </a:ext>
              </a:extLst>
            </p:cNvPr>
            <p:cNvSpPr txBox="1"/>
            <p:nvPr userDrawn="1"/>
          </p:nvSpPr>
          <p:spPr>
            <a:xfrm>
              <a:off x="10961116" y="654919"/>
              <a:ext cx="906036" cy="70631"/>
            </a:xfrm>
            <a:prstGeom prst="rect">
              <a:avLst/>
            </a:prstGeom>
          </p:spPr>
          <p:txBody>
            <a:bodyPr vert="horz" wrap="square" lIns="0" tIns="6931" rIns="0" bIns="0" rtlCol="0">
              <a:spAutoFit/>
            </a:bodyPr>
            <a:lstStyle/>
            <a:p>
              <a:pPr marL="7702" marR="0" lvl="0" indent="0" algn="l" defTabSz="554520" rtl="0" eaLnBrk="1" fontAlgn="auto" latinLnBrk="0" hangingPunct="1">
                <a:lnSpc>
                  <a:spcPct val="100000"/>
                </a:lnSpc>
                <a:spcBef>
                  <a:spcPts val="5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0" cap="none" spc="30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0" cap="none" spc="103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42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3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8" name="object 6">
              <a:extLst>
                <a:ext uri="{FF2B5EF4-FFF2-40B4-BE49-F238E27FC236}">
                  <a16:creationId xmlns:a16="http://schemas.microsoft.com/office/drawing/2014/main" id="{6F571EBC-CA2B-46DD-27F8-3199578F8594}"/>
                </a:ext>
              </a:extLst>
            </p:cNvPr>
            <p:cNvGrpSpPr/>
            <p:nvPr userDrawn="1"/>
          </p:nvGrpSpPr>
          <p:grpSpPr>
            <a:xfrm>
              <a:off x="10967652" y="401070"/>
              <a:ext cx="396526" cy="213489"/>
              <a:chOff x="18151078" y="674863"/>
              <a:chExt cx="586105" cy="325120"/>
            </a:xfrm>
          </p:grpSpPr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9D99E29D-8721-89F3-586A-8C4A216BC2D9}"/>
                  </a:ext>
                </a:extLst>
              </p:cNvPr>
              <p:cNvSpPr/>
              <p:nvPr/>
            </p:nvSpPr>
            <p:spPr>
              <a:xfrm>
                <a:off x="18151068" y="674871"/>
                <a:ext cx="336550" cy="325120"/>
              </a:xfrm>
              <a:custGeom>
                <a:avLst/>
                <a:gdLst/>
                <a:ahLst/>
                <a:cxnLst/>
                <a:rect l="l" t="t" r="r" b="b"/>
                <a:pathLst>
                  <a:path w="336550" h="325119">
                    <a:moveTo>
                      <a:pt x="221373" y="211975"/>
                    </a:moveTo>
                    <a:lnTo>
                      <a:pt x="215963" y="179184"/>
                    </a:lnTo>
                    <a:lnTo>
                      <a:pt x="214464" y="170167"/>
                    </a:lnTo>
                    <a:lnTo>
                      <a:pt x="196519" y="139128"/>
                    </a:lnTo>
                    <a:lnTo>
                      <a:pt x="195529" y="137401"/>
                    </a:lnTo>
                    <a:lnTo>
                      <a:pt x="167246" y="116014"/>
                    </a:lnTo>
                    <a:lnTo>
                      <a:pt x="145694" y="111290"/>
                    </a:lnTo>
                    <a:lnTo>
                      <a:pt x="145694" y="216014"/>
                    </a:lnTo>
                    <a:lnTo>
                      <a:pt x="143256" y="231051"/>
                    </a:lnTo>
                    <a:lnTo>
                      <a:pt x="143217" y="231216"/>
                    </a:lnTo>
                    <a:lnTo>
                      <a:pt x="136321" y="242824"/>
                    </a:lnTo>
                    <a:lnTo>
                      <a:pt x="136232" y="242976"/>
                    </a:lnTo>
                    <a:lnTo>
                      <a:pt x="125374" y="250558"/>
                    </a:lnTo>
                    <a:lnTo>
                      <a:pt x="111302" y="253250"/>
                    </a:lnTo>
                    <a:lnTo>
                      <a:pt x="97840" y="250558"/>
                    </a:lnTo>
                    <a:lnTo>
                      <a:pt x="97637" y="250558"/>
                    </a:lnTo>
                    <a:lnTo>
                      <a:pt x="86664" y="242824"/>
                    </a:lnTo>
                    <a:lnTo>
                      <a:pt x="79590" y="231216"/>
                    </a:lnTo>
                    <a:lnTo>
                      <a:pt x="79489" y="231051"/>
                    </a:lnTo>
                    <a:lnTo>
                      <a:pt x="76898" y="216014"/>
                    </a:lnTo>
                    <a:lnTo>
                      <a:pt x="79425" y="200863"/>
                    </a:lnTo>
                    <a:lnTo>
                      <a:pt x="86512" y="189255"/>
                    </a:lnTo>
                    <a:lnTo>
                      <a:pt x="97383" y="181813"/>
                    </a:lnTo>
                    <a:lnTo>
                      <a:pt x="111302" y="179184"/>
                    </a:lnTo>
                    <a:lnTo>
                      <a:pt x="125374" y="181813"/>
                    </a:lnTo>
                    <a:lnTo>
                      <a:pt x="136232" y="189255"/>
                    </a:lnTo>
                    <a:lnTo>
                      <a:pt x="143217" y="200863"/>
                    </a:lnTo>
                    <a:lnTo>
                      <a:pt x="145694" y="216014"/>
                    </a:lnTo>
                    <a:lnTo>
                      <a:pt x="145694" y="111290"/>
                    </a:lnTo>
                    <a:lnTo>
                      <a:pt x="132334" y="108356"/>
                    </a:lnTo>
                    <a:lnTo>
                      <a:pt x="114160" y="110439"/>
                    </a:lnTo>
                    <a:lnTo>
                      <a:pt x="98653" y="116459"/>
                    </a:lnTo>
                    <a:lnTo>
                      <a:pt x="86017" y="126123"/>
                    </a:lnTo>
                    <a:lnTo>
                      <a:pt x="76492" y="139128"/>
                    </a:lnTo>
                    <a:lnTo>
                      <a:pt x="76492" y="0"/>
                    </a:lnTo>
                    <a:lnTo>
                      <a:pt x="0" y="0"/>
                    </a:lnTo>
                    <a:lnTo>
                      <a:pt x="0" y="207505"/>
                    </a:lnTo>
                    <a:lnTo>
                      <a:pt x="7912" y="256070"/>
                    </a:lnTo>
                    <a:lnTo>
                      <a:pt x="30200" y="293052"/>
                    </a:lnTo>
                    <a:lnTo>
                      <a:pt x="64706" y="316611"/>
                    </a:lnTo>
                    <a:lnTo>
                      <a:pt x="109270" y="324878"/>
                    </a:lnTo>
                    <a:lnTo>
                      <a:pt x="155130" y="316458"/>
                    </a:lnTo>
                    <a:lnTo>
                      <a:pt x="190449" y="293052"/>
                    </a:lnTo>
                    <a:lnTo>
                      <a:pt x="213309" y="257263"/>
                    </a:lnTo>
                    <a:lnTo>
                      <a:pt x="214020" y="253250"/>
                    </a:lnTo>
                    <a:lnTo>
                      <a:pt x="221373" y="211975"/>
                    </a:lnTo>
                    <a:close/>
                  </a:path>
                  <a:path w="336550" h="325119">
                    <a:moveTo>
                      <a:pt x="332727" y="121310"/>
                    </a:moveTo>
                    <a:lnTo>
                      <a:pt x="251790" y="121310"/>
                    </a:lnTo>
                    <a:lnTo>
                      <a:pt x="251790" y="324878"/>
                    </a:lnTo>
                    <a:lnTo>
                      <a:pt x="332727" y="324878"/>
                    </a:lnTo>
                    <a:lnTo>
                      <a:pt x="332727" y="121310"/>
                    </a:lnTo>
                    <a:close/>
                  </a:path>
                  <a:path w="336550" h="325119">
                    <a:moveTo>
                      <a:pt x="336372" y="59397"/>
                    </a:moveTo>
                    <a:lnTo>
                      <a:pt x="333070" y="42011"/>
                    </a:lnTo>
                    <a:lnTo>
                      <a:pt x="323875" y="29044"/>
                    </a:lnTo>
                    <a:lnTo>
                      <a:pt x="309905" y="20929"/>
                    </a:lnTo>
                    <a:lnTo>
                      <a:pt x="292265" y="18122"/>
                    </a:lnTo>
                    <a:lnTo>
                      <a:pt x="275018" y="20929"/>
                    </a:lnTo>
                    <a:lnTo>
                      <a:pt x="261150" y="29044"/>
                    </a:lnTo>
                    <a:lnTo>
                      <a:pt x="251917" y="42011"/>
                    </a:lnTo>
                    <a:lnTo>
                      <a:pt x="248551" y="59397"/>
                    </a:lnTo>
                    <a:lnTo>
                      <a:pt x="251917" y="77050"/>
                    </a:lnTo>
                    <a:lnTo>
                      <a:pt x="261150" y="89852"/>
                    </a:lnTo>
                    <a:lnTo>
                      <a:pt x="275018" y="97637"/>
                    </a:lnTo>
                    <a:lnTo>
                      <a:pt x="292265" y="100279"/>
                    </a:lnTo>
                    <a:lnTo>
                      <a:pt x="309905" y="97637"/>
                    </a:lnTo>
                    <a:lnTo>
                      <a:pt x="323875" y="89852"/>
                    </a:lnTo>
                    <a:lnTo>
                      <a:pt x="333070" y="77050"/>
                    </a:lnTo>
                    <a:lnTo>
                      <a:pt x="336372" y="59397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55452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92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0" name="object 8">
                <a:extLst>
                  <a:ext uri="{FF2B5EF4-FFF2-40B4-BE49-F238E27FC236}">
                    <a16:creationId xmlns:a16="http://schemas.microsoft.com/office/drawing/2014/main" id="{BFAF1B56-4CA7-769B-118F-2319458EEC46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8513440" y="783226"/>
                <a:ext cx="223396" cy="216516"/>
              </a:xfrm>
              <a:prstGeom prst="rect">
                <a:avLst/>
              </a:prstGeom>
            </p:spPr>
          </p:pic>
        </p:grp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1051C1AA-9818-494A-17E6-2C6FE2EC9585}"/>
                </a:ext>
              </a:extLst>
            </p:cNvPr>
            <p:cNvSpPr/>
            <p:nvPr userDrawn="1"/>
          </p:nvSpPr>
          <p:spPr>
            <a:xfrm>
              <a:off x="11421370" y="419938"/>
              <a:ext cx="382347" cy="213489"/>
            </a:xfrm>
            <a:custGeom>
              <a:avLst/>
              <a:gdLst/>
              <a:ahLst/>
              <a:cxnLst/>
              <a:rect l="l" t="t" r="r" b="b"/>
              <a:pathLst>
                <a:path w="565150" h="325119">
                  <a:moveTo>
                    <a:pt x="336169" y="175905"/>
                  </a:moveTo>
                  <a:lnTo>
                    <a:pt x="263719" y="175905"/>
                  </a:lnTo>
                  <a:lnTo>
                    <a:pt x="264732" y="177238"/>
                  </a:lnTo>
                  <a:lnTo>
                    <a:pt x="437169" y="307503"/>
                  </a:lnTo>
                  <a:lnTo>
                    <a:pt x="478311" y="325058"/>
                  </a:lnTo>
                  <a:lnTo>
                    <a:pt x="520189" y="317735"/>
                  </a:lnTo>
                  <a:lnTo>
                    <a:pt x="552418" y="290210"/>
                  </a:lnTo>
                  <a:lnTo>
                    <a:pt x="554144" y="284115"/>
                  </a:lnTo>
                  <a:lnTo>
                    <a:pt x="486192" y="284115"/>
                  </a:lnTo>
                  <a:lnTo>
                    <a:pt x="478069" y="282578"/>
                  </a:lnTo>
                  <a:lnTo>
                    <a:pt x="470615" y="279156"/>
                  </a:lnTo>
                  <a:lnTo>
                    <a:pt x="462959" y="273650"/>
                  </a:lnTo>
                  <a:lnTo>
                    <a:pt x="336169" y="175905"/>
                  </a:lnTo>
                  <a:close/>
                </a:path>
                <a:path w="565150" h="325119">
                  <a:moveTo>
                    <a:pt x="78612" y="0"/>
                  </a:moveTo>
                  <a:lnTo>
                    <a:pt x="36658" y="11619"/>
                  </a:lnTo>
                  <a:lnTo>
                    <a:pt x="4040" y="52312"/>
                  </a:lnTo>
                  <a:lnTo>
                    <a:pt x="0" y="78421"/>
                  </a:lnTo>
                  <a:lnTo>
                    <a:pt x="303" y="95058"/>
                  </a:lnTo>
                  <a:lnTo>
                    <a:pt x="309" y="95365"/>
                  </a:lnTo>
                  <a:lnTo>
                    <a:pt x="436" y="102303"/>
                  </a:lnTo>
                  <a:lnTo>
                    <a:pt x="1243" y="136083"/>
                  </a:lnTo>
                  <a:lnTo>
                    <a:pt x="2639" y="196931"/>
                  </a:lnTo>
                  <a:lnTo>
                    <a:pt x="3717" y="240950"/>
                  </a:lnTo>
                  <a:lnTo>
                    <a:pt x="16278" y="293460"/>
                  </a:lnTo>
                  <a:lnTo>
                    <a:pt x="81704" y="324312"/>
                  </a:lnTo>
                  <a:lnTo>
                    <a:pt x="117190" y="309607"/>
                  </a:lnTo>
                  <a:lnTo>
                    <a:pt x="128036" y="300089"/>
                  </a:lnTo>
                  <a:lnTo>
                    <a:pt x="82491" y="300089"/>
                  </a:lnTo>
                  <a:lnTo>
                    <a:pt x="60273" y="295942"/>
                  </a:lnTo>
                  <a:lnTo>
                    <a:pt x="42605" y="282172"/>
                  </a:lnTo>
                  <a:lnTo>
                    <a:pt x="34648" y="260970"/>
                  </a:lnTo>
                  <a:lnTo>
                    <a:pt x="38375" y="95365"/>
                  </a:lnTo>
                  <a:lnTo>
                    <a:pt x="38653" y="79889"/>
                  </a:lnTo>
                  <a:lnTo>
                    <a:pt x="38679" y="78421"/>
                  </a:lnTo>
                  <a:lnTo>
                    <a:pt x="45135" y="57532"/>
                  </a:lnTo>
                  <a:lnTo>
                    <a:pt x="61416" y="44604"/>
                  </a:lnTo>
                  <a:lnTo>
                    <a:pt x="82073" y="41961"/>
                  </a:lnTo>
                  <a:lnTo>
                    <a:pt x="159175" y="41961"/>
                  </a:lnTo>
                  <a:lnTo>
                    <a:pt x="127441" y="18077"/>
                  </a:lnTo>
                  <a:lnTo>
                    <a:pt x="112975" y="8677"/>
                  </a:lnTo>
                  <a:lnTo>
                    <a:pt x="96275" y="2474"/>
                  </a:lnTo>
                  <a:lnTo>
                    <a:pt x="78612" y="0"/>
                  </a:lnTo>
                  <a:close/>
                </a:path>
                <a:path w="565150" h="325119">
                  <a:moveTo>
                    <a:pt x="263340" y="176175"/>
                  </a:moveTo>
                  <a:lnTo>
                    <a:pt x="226527" y="202464"/>
                  </a:lnTo>
                  <a:lnTo>
                    <a:pt x="188863" y="229819"/>
                  </a:lnTo>
                  <a:lnTo>
                    <a:pt x="104101" y="292425"/>
                  </a:lnTo>
                  <a:lnTo>
                    <a:pt x="82491" y="300089"/>
                  </a:lnTo>
                  <a:lnTo>
                    <a:pt x="128036" y="300089"/>
                  </a:lnTo>
                  <a:lnTo>
                    <a:pt x="177063" y="256688"/>
                  </a:lnTo>
                  <a:lnTo>
                    <a:pt x="206286" y="230522"/>
                  </a:lnTo>
                  <a:lnTo>
                    <a:pt x="236007" y="203610"/>
                  </a:lnTo>
                  <a:lnTo>
                    <a:pt x="264732" y="177238"/>
                  </a:lnTo>
                  <a:lnTo>
                    <a:pt x="263340" y="176175"/>
                  </a:lnTo>
                  <a:close/>
                </a:path>
                <a:path w="565150" h="325119">
                  <a:moveTo>
                    <a:pt x="542645" y="25510"/>
                  </a:moveTo>
                  <a:lnTo>
                    <a:pt x="489989" y="25510"/>
                  </a:lnTo>
                  <a:lnTo>
                    <a:pt x="509047" y="31969"/>
                  </a:lnTo>
                  <a:lnTo>
                    <a:pt x="523549" y="45681"/>
                  </a:lnTo>
                  <a:lnTo>
                    <a:pt x="529973" y="64610"/>
                  </a:lnTo>
                  <a:lnTo>
                    <a:pt x="527218" y="187166"/>
                  </a:lnTo>
                  <a:lnTo>
                    <a:pt x="526526" y="216085"/>
                  </a:lnTo>
                  <a:lnTo>
                    <a:pt x="526413" y="220793"/>
                  </a:lnTo>
                  <a:lnTo>
                    <a:pt x="523617" y="260008"/>
                  </a:lnTo>
                  <a:lnTo>
                    <a:pt x="486192" y="284115"/>
                  </a:lnTo>
                  <a:lnTo>
                    <a:pt x="554144" y="284115"/>
                  </a:lnTo>
                  <a:lnTo>
                    <a:pt x="564611" y="247159"/>
                  </a:lnTo>
                  <a:lnTo>
                    <a:pt x="564129" y="220793"/>
                  </a:lnTo>
                  <a:lnTo>
                    <a:pt x="563174" y="180403"/>
                  </a:lnTo>
                  <a:lnTo>
                    <a:pt x="562154" y="139220"/>
                  </a:lnTo>
                  <a:lnTo>
                    <a:pt x="561884" y="127011"/>
                  </a:lnTo>
                  <a:lnTo>
                    <a:pt x="561350" y="104786"/>
                  </a:lnTo>
                  <a:lnTo>
                    <a:pt x="561285" y="102303"/>
                  </a:lnTo>
                  <a:lnTo>
                    <a:pt x="561027" y="87914"/>
                  </a:lnTo>
                  <a:lnTo>
                    <a:pt x="560537" y="73582"/>
                  </a:lnTo>
                  <a:lnTo>
                    <a:pt x="559501" y="60704"/>
                  </a:lnTo>
                  <a:lnTo>
                    <a:pt x="542645" y="25510"/>
                  </a:lnTo>
                  <a:close/>
                </a:path>
                <a:path w="565150" h="325119">
                  <a:moveTo>
                    <a:pt x="263719" y="175905"/>
                  </a:moveTo>
                  <a:lnTo>
                    <a:pt x="263340" y="176175"/>
                  </a:lnTo>
                  <a:lnTo>
                    <a:pt x="264732" y="177238"/>
                  </a:lnTo>
                  <a:lnTo>
                    <a:pt x="263719" y="175905"/>
                  </a:lnTo>
                  <a:close/>
                </a:path>
                <a:path w="565150" h="325119">
                  <a:moveTo>
                    <a:pt x="159175" y="41961"/>
                  </a:moveTo>
                  <a:lnTo>
                    <a:pt x="82073" y="41961"/>
                  </a:lnTo>
                  <a:lnTo>
                    <a:pt x="101651" y="51929"/>
                  </a:lnTo>
                  <a:lnTo>
                    <a:pt x="263340" y="176175"/>
                  </a:lnTo>
                  <a:lnTo>
                    <a:pt x="263719" y="175905"/>
                  </a:lnTo>
                  <a:lnTo>
                    <a:pt x="336169" y="175905"/>
                  </a:lnTo>
                  <a:lnTo>
                    <a:pt x="302145" y="149675"/>
                  </a:lnTo>
                  <a:lnTo>
                    <a:pt x="300891" y="149675"/>
                  </a:lnTo>
                  <a:lnTo>
                    <a:pt x="299844" y="148387"/>
                  </a:lnTo>
                  <a:lnTo>
                    <a:pt x="300132" y="148123"/>
                  </a:lnTo>
                  <a:lnTo>
                    <a:pt x="295938" y="144890"/>
                  </a:lnTo>
                  <a:lnTo>
                    <a:pt x="159175" y="41961"/>
                  </a:lnTo>
                  <a:close/>
                </a:path>
                <a:path w="565150" h="325119">
                  <a:moveTo>
                    <a:pt x="300132" y="148123"/>
                  </a:moveTo>
                  <a:lnTo>
                    <a:pt x="299844" y="148387"/>
                  </a:lnTo>
                  <a:lnTo>
                    <a:pt x="300891" y="149675"/>
                  </a:lnTo>
                  <a:lnTo>
                    <a:pt x="301542" y="149210"/>
                  </a:lnTo>
                  <a:lnTo>
                    <a:pt x="300132" y="148123"/>
                  </a:lnTo>
                  <a:close/>
                </a:path>
                <a:path w="565150" h="325119">
                  <a:moveTo>
                    <a:pt x="301542" y="149210"/>
                  </a:moveTo>
                  <a:lnTo>
                    <a:pt x="300891" y="149675"/>
                  </a:lnTo>
                  <a:lnTo>
                    <a:pt x="302145" y="149675"/>
                  </a:lnTo>
                  <a:lnTo>
                    <a:pt x="301542" y="149210"/>
                  </a:lnTo>
                  <a:close/>
                </a:path>
                <a:path w="565150" h="325119">
                  <a:moveTo>
                    <a:pt x="471970" y="3543"/>
                  </a:moveTo>
                  <a:lnTo>
                    <a:pt x="437368" y="24768"/>
                  </a:lnTo>
                  <a:lnTo>
                    <a:pt x="358324" y="95058"/>
                  </a:lnTo>
                  <a:lnTo>
                    <a:pt x="328603" y="121969"/>
                  </a:lnTo>
                  <a:lnTo>
                    <a:pt x="300132" y="148123"/>
                  </a:lnTo>
                  <a:lnTo>
                    <a:pt x="301542" y="149210"/>
                  </a:lnTo>
                  <a:lnTo>
                    <a:pt x="332672" y="127011"/>
                  </a:lnTo>
                  <a:lnTo>
                    <a:pt x="397376" y="79889"/>
                  </a:lnTo>
                  <a:lnTo>
                    <a:pt x="455096" y="37155"/>
                  </a:lnTo>
                  <a:lnTo>
                    <a:pt x="463902" y="30098"/>
                  </a:lnTo>
                  <a:lnTo>
                    <a:pt x="469901" y="28338"/>
                  </a:lnTo>
                  <a:lnTo>
                    <a:pt x="489989" y="25510"/>
                  </a:lnTo>
                  <a:lnTo>
                    <a:pt x="542645" y="25510"/>
                  </a:lnTo>
                  <a:lnTo>
                    <a:pt x="541903" y="23961"/>
                  </a:lnTo>
                  <a:lnTo>
                    <a:pt x="509771" y="4091"/>
                  </a:lnTo>
                  <a:lnTo>
                    <a:pt x="471970" y="3543"/>
                  </a:lnTo>
                  <a:close/>
                </a:path>
              </a:pathLst>
            </a:custGeom>
            <a:solidFill>
              <a:srgbClr val="4987F9"/>
            </a:solidFill>
          </p:spPr>
          <p:txBody>
            <a:bodyPr wrap="square" lIns="0" tIns="0" rIns="0" bIns="0" rtlCol="0"/>
            <a:lstStyle/>
            <a:p>
              <a:pPr marL="0" marR="0" lvl="0" indent="0" algn="l" defTabSz="554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92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8439EC4-5182-D8DA-D67B-B5A0A3CEA75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904660" y="296396"/>
              <a:ext cx="0" cy="508003"/>
            </a:xfrm>
            <a:prstGeom prst="line">
              <a:avLst/>
            </a:prstGeom>
            <a:ln>
              <a:solidFill>
                <a:srgbClr val="4987F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322847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 not remove" hidden="1">
            <a:extLst>
              <a:ext uri="{FF2B5EF4-FFF2-40B4-BE49-F238E27FC236}">
                <a16:creationId xmlns:a16="http://schemas.microsoft.com/office/drawing/2014/main" id="{A775B332-1B83-003D-1184-C5392084B10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374F1B0-2DDE-3058-41A7-B15D8E5B8C8D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093759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74F1B0-2DDE-3058-41A7-B15D8E5B8C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17DEAA-78F0-9616-4D81-75845D442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8964D768-11E7-4256-AEB1-02D5729F2F6F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5D0FD4C-D5D9-EC4C-9DED-7757525E0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00C230-24CD-DB4A-EF03-47589BBE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64737270-A44A-4C4C-BBB6-C2EFCDCB21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36652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">
  <p:cSld name="Slide master 1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72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7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156971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 1">
  <p:cSld name="Slide master 1 1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500342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 2">
  <p:cSld name="Slide master 1 2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228377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 1 1 1">
  <p:cSld name="Slide master 1 1 1 1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19705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 1 1">
  <p:cSld name="Slide master 1 1 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434652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343530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theme" Target="../theme/theme1.xml"/><Relationship Id="rId29" Type="http://schemas.openxmlformats.org/officeDocument/2006/relationships/tags" Target="../tags/tag1.xml"/><Relationship Id="rId30" Type="http://schemas.openxmlformats.org/officeDocument/2006/relationships/oleObject" Target="../embeddings/oleObject1.bin"/><Relationship Id="rId31" Type="http://schemas.openxmlformats.org/officeDocument/2006/relationships/image" Target="../media/image1.emf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9.xml"/><Relationship Id="rId3" Type="http://schemas.openxmlformats.org/officeDocument/2006/relationships/slideLayout" Target="../slideLayouts/slideLayout30.xml"/><Relationship Id="rId4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4.xml"/><Relationship Id="rId8" Type="http://schemas.openxmlformats.org/officeDocument/2006/relationships/slideLayout" Target="../slideLayouts/slideLayout35.xml"/><Relationship Id="rId9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49.xml"/><Relationship Id="rId23" Type="http://schemas.openxmlformats.org/officeDocument/2006/relationships/slideLayout" Target="../slideLayouts/slideLayout50.xml"/><Relationship Id="rId24" Type="http://schemas.openxmlformats.org/officeDocument/2006/relationships/slideLayout" Target="../slideLayouts/slideLayout51.xml"/><Relationship Id="rId25" Type="http://schemas.openxmlformats.org/officeDocument/2006/relationships/slideLayout" Target="../slideLayouts/slideLayout52.xml"/><Relationship Id="rId26" Type="http://schemas.openxmlformats.org/officeDocument/2006/relationships/slideLayout" Target="../slideLayouts/slideLayout53.xml"/><Relationship Id="rId27" Type="http://schemas.openxmlformats.org/officeDocument/2006/relationships/slideLayout" Target="../slideLayouts/slideLayout54.xml"/><Relationship Id="rId28" Type="http://schemas.openxmlformats.org/officeDocument/2006/relationships/slideLayout" Target="../slideLayouts/slideLayout55.xml"/><Relationship Id="rId29" Type="http://schemas.openxmlformats.org/officeDocument/2006/relationships/slideLayout" Target="../slideLayouts/slideLayout56.xml"/><Relationship Id="rId30" Type="http://schemas.openxmlformats.org/officeDocument/2006/relationships/slideLayout" Target="../slideLayouts/slideLayout57.xml"/><Relationship Id="rId31" Type="http://schemas.openxmlformats.org/officeDocument/2006/relationships/slideLayout" Target="../slideLayouts/slideLayout58.xml"/><Relationship Id="rId32" Type="http://schemas.openxmlformats.org/officeDocument/2006/relationships/slideLayout" Target="../slideLayouts/slideLayout59.xml"/><Relationship Id="rId33" Type="http://schemas.openxmlformats.org/officeDocument/2006/relationships/theme" Target="../theme/theme2.xml"/><Relationship Id="rId34" Type="http://schemas.openxmlformats.org/officeDocument/2006/relationships/tags" Target="../tags/tag36.xml"/><Relationship Id="rId35" Type="http://schemas.openxmlformats.org/officeDocument/2006/relationships/oleObject" Target="../embeddings/oleObject1.bin"/><Relationship Id="rId36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7EFF47B0-61E6-9628-C07D-43A632526F14}"/>
              </a:ext>
            </a:extLst>
          </p:cNvPr>
          <p:cNvGraphicFramePr>
            <a:graphicFrameLocks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95654019"/>
              </p:ext>
            </p:extLst>
          </p:nvPr>
        </p:nvGraphicFramePr>
        <p:xfrm>
          <a:off x="963" y="963"/>
          <a:ext cx="963" cy="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405" imgH="405" progId="TCLayout.ActiveDocument.1">
                  <p:embed/>
                </p:oleObj>
              </mc:Choice>
              <mc:Fallback>
                <p:oleObj name="think-cell Slide" r:id="rId30" imgW="405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EFF47B0-61E6-9628-C07D-43A632526F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963" y="963"/>
                        <a:ext cx="963" cy="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691E2AAE-E0C1-E977-AE4F-888DCC644C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4391" y="296228"/>
            <a:ext cx="10425085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7EAEAE-3064-4AF6-916E-99D6E1E3BAFD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04961" y="6516439"/>
            <a:ext cx="2804160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 rtl="0">
              <a:defRPr sz="1100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9" name="Grupo 66">
            <a:extLst>
              <a:ext uri="{FF2B5EF4-FFF2-40B4-BE49-F238E27FC236}">
                <a16:creationId xmlns:a16="http://schemas.microsoft.com/office/drawing/2014/main" id="{9D1B17DD-1835-1E51-37C3-DCBDEBC2ECBF}"/>
              </a:ext>
            </a:extLst>
          </p:cNvPr>
          <p:cNvGrpSpPr/>
          <p:nvPr userDrawn="1"/>
        </p:nvGrpSpPr>
        <p:grpSpPr>
          <a:xfrm>
            <a:off x="10617200" y="285925"/>
            <a:ext cx="1347180" cy="571899"/>
            <a:chOff x="1628301" y="1476142"/>
            <a:chExt cx="3735070" cy="1585595"/>
          </a:xfrm>
        </p:grpSpPr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0D7B963D-D1AA-1192-A794-CE498EE5FF6A}"/>
                </a:ext>
              </a:extLst>
            </p:cNvPr>
            <p:cNvSpPr/>
            <p:nvPr/>
          </p:nvSpPr>
          <p:spPr>
            <a:xfrm>
              <a:off x="1628301" y="1476142"/>
              <a:ext cx="3735070" cy="1585595"/>
            </a:xfrm>
            <a:custGeom>
              <a:avLst/>
              <a:gdLst/>
              <a:ahLst/>
              <a:cxnLst/>
              <a:rect l="l" t="t" r="r" b="b"/>
              <a:pathLst>
                <a:path w="3735070" h="1585595">
                  <a:moveTo>
                    <a:pt x="3734765" y="0"/>
                  </a:moveTo>
                  <a:lnTo>
                    <a:pt x="0" y="0"/>
                  </a:lnTo>
                  <a:lnTo>
                    <a:pt x="0" y="1585564"/>
                  </a:lnTo>
                  <a:lnTo>
                    <a:pt x="3361489" y="1585564"/>
                  </a:lnTo>
                  <a:lnTo>
                    <a:pt x="3408311" y="1582655"/>
                  </a:lnTo>
                  <a:lnTo>
                    <a:pt x="3453398" y="1574163"/>
                  </a:lnTo>
                  <a:lnTo>
                    <a:pt x="3496399" y="1560438"/>
                  </a:lnTo>
                  <a:lnTo>
                    <a:pt x="3536966" y="1541828"/>
                  </a:lnTo>
                  <a:lnTo>
                    <a:pt x="3574748" y="1518684"/>
                  </a:lnTo>
                  <a:lnTo>
                    <a:pt x="3609395" y="1491356"/>
                  </a:lnTo>
                  <a:lnTo>
                    <a:pt x="3640557" y="1460193"/>
                  </a:lnTo>
                  <a:lnTo>
                    <a:pt x="3667886" y="1425546"/>
                  </a:lnTo>
                  <a:lnTo>
                    <a:pt x="3691029" y="1387765"/>
                  </a:lnTo>
                  <a:lnTo>
                    <a:pt x="3709639" y="1347198"/>
                  </a:lnTo>
                  <a:lnTo>
                    <a:pt x="3723365" y="1304196"/>
                  </a:lnTo>
                  <a:lnTo>
                    <a:pt x="3731857" y="1259109"/>
                  </a:lnTo>
                  <a:lnTo>
                    <a:pt x="3734765" y="1212287"/>
                  </a:lnTo>
                  <a:lnTo>
                    <a:pt x="3734765" y="0"/>
                  </a:lnTo>
                  <a:close/>
                </a:path>
              </a:pathLst>
            </a:custGeom>
            <a:solidFill>
              <a:srgbClr val="FFFFFF"/>
            </a:solidFill>
            <a:effectLst>
              <a:outerShdw blurRad="401052" dist="38100" dir="13500000" algn="br" rotWithShape="0">
                <a:prstClr val="black">
                  <a:alpha val="13274"/>
                </a:prstClr>
              </a:outerShdw>
            </a:effectLst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28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334DEA25-83BB-3F4E-D0B7-F97E46DC3A95}"/>
                </a:ext>
              </a:extLst>
            </p:cNvPr>
            <p:cNvSpPr txBox="1"/>
            <p:nvPr/>
          </p:nvSpPr>
          <p:spPr>
            <a:xfrm>
              <a:off x="1893550" y="2612230"/>
              <a:ext cx="3267924" cy="192224"/>
            </a:xfrm>
            <a:prstGeom prst="rect">
              <a:avLst/>
            </a:prstGeom>
          </p:spPr>
          <p:txBody>
            <a:bodyPr vert="horz" wrap="square" lIns="0" tIns="7701" rIns="0" bIns="0" rtlCol="0">
              <a:spAutoFit/>
            </a:bodyPr>
            <a:lstStyle/>
            <a:p>
              <a:pPr marL="7701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1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1200" cap="none" spc="7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1200" cap="none" spc="224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120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1200" cap="none" spc="224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120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12" name="object 5">
              <a:extLst>
                <a:ext uri="{FF2B5EF4-FFF2-40B4-BE49-F238E27FC236}">
                  <a16:creationId xmlns:a16="http://schemas.microsoft.com/office/drawing/2014/main" id="{EE6B9360-D47F-D648-93CA-58B1C20ADD5B}"/>
                </a:ext>
              </a:extLst>
            </p:cNvPr>
            <p:cNvGrpSpPr/>
            <p:nvPr/>
          </p:nvGrpSpPr>
          <p:grpSpPr>
            <a:xfrm>
              <a:off x="2111636" y="1796828"/>
              <a:ext cx="2747010" cy="688975"/>
              <a:chOff x="2111636" y="1796828"/>
              <a:chExt cx="2747010" cy="688975"/>
            </a:xfrm>
          </p:grpSpPr>
          <p:sp>
            <p:nvSpPr>
              <p:cNvPr id="13" name="object 6">
                <a:extLst>
                  <a:ext uri="{FF2B5EF4-FFF2-40B4-BE49-F238E27FC236}">
                    <a16:creationId xmlns:a16="http://schemas.microsoft.com/office/drawing/2014/main" id="{EF253508-E95E-9104-4CF0-F4BD958C333C}"/>
                  </a:ext>
                </a:extLst>
              </p:cNvPr>
              <p:cNvSpPr/>
              <p:nvPr/>
            </p:nvSpPr>
            <p:spPr>
              <a:xfrm>
                <a:off x="2111629" y="1796840"/>
                <a:ext cx="1241425" cy="688975"/>
              </a:xfrm>
              <a:custGeom>
                <a:avLst/>
                <a:gdLst/>
                <a:ahLst/>
                <a:cxnLst/>
                <a:rect l="l" t="t" r="r" b="b"/>
                <a:pathLst>
                  <a:path w="1241425" h="688975">
                    <a:moveTo>
                      <a:pt x="469150" y="449224"/>
                    </a:moveTo>
                    <a:lnTo>
                      <a:pt x="464235" y="396557"/>
                    </a:lnTo>
                    <a:lnTo>
                      <a:pt x="450189" y="349427"/>
                    </a:lnTo>
                    <a:lnTo>
                      <a:pt x="428104" y="308800"/>
                    </a:lnTo>
                    <a:lnTo>
                      <a:pt x="415886" y="294843"/>
                    </a:lnTo>
                    <a:lnTo>
                      <a:pt x="399021" y="275564"/>
                    </a:lnTo>
                    <a:lnTo>
                      <a:pt x="364007" y="250685"/>
                    </a:lnTo>
                    <a:lnTo>
                      <a:pt x="324129" y="235077"/>
                    </a:lnTo>
                    <a:lnTo>
                      <a:pt x="308762" y="233184"/>
                    </a:lnTo>
                    <a:lnTo>
                      <a:pt x="308762" y="457796"/>
                    </a:lnTo>
                    <a:lnTo>
                      <a:pt x="303580" y="489673"/>
                    </a:lnTo>
                    <a:lnTo>
                      <a:pt x="303530" y="490029"/>
                    </a:lnTo>
                    <a:lnTo>
                      <a:pt x="288721" y="514946"/>
                    </a:lnTo>
                    <a:lnTo>
                      <a:pt x="265709" y="531012"/>
                    </a:lnTo>
                    <a:lnTo>
                      <a:pt x="235851" y="536714"/>
                    </a:lnTo>
                    <a:lnTo>
                      <a:pt x="207340" y="531012"/>
                    </a:lnTo>
                    <a:lnTo>
                      <a:pt x="206908" y="531012"/>
                    </a:lnTo>
                    <a:lnTo>
                      <a:pt x="183654" y="514629"/>
                    </a:lnTo>
                    <a:lnTo>
                      <a:pt x="168440" y="489673"/>
                    </a:lnTo>
                    <a:lnTo>
                      <a:pt x="162953" y="457796"/>
                    </a:lnTo>
                    <a:lnTo>
                      <a:pt x="168325" y="425704"/>
                    </a:lnTo>
                    <a:lnTo>
                      <a:pt x="183324" y="401091"/>
                    </a:lnTo>
                    <a:lnTo>
                      <a:pt x="206375" y="385318"/>
                    </a:lnTo>
                    <a:lnTo>
                      <a:pt x="235851" y="379755"/>
                    </a:lnTo>
                    <a:lnTo>
                      <a:pt x="265709" y="385318"/>
                    </a:lnTo>
                    <a:lnTo>
                      <a:pt x="288721" y="401091"/>
                    </a:lnTo>
                    <a:lnTo>
                      <a:pt x="303530" y="425704"/>
                    </a:lnTo>
                    <a:lnTo>
                      <a:pt x="308762" y="457796"/>
                    </a:lnTo>
                    <a:lnTo>
                      <a:pt x="308762" y="233184"/>
                    </a:lnTo>
                    <a:lnTo>
                      <a:pt x="241947" y="234061"/>
                    </a:lnTo>
                    <a:lnTo>
                      <a:pt x="182283" y="267284"/>
                    </a:lnTo>
                    <a:lnTo>
                      <a:pt x="162102" y="294843"/>
                    </a:lnTo>
                    <a:lnTo>
                      <a:pt x="162102" y="0"/>
                    </a:lnTo>
                    <a:lnTo>
                      <a:pt x="0" y="0"/>
                    </a:lnTo>
                    <a:lnTo>
                      <a:pt x="0" y="439788"/>
                    </a:lnTo>
                    <a:lnTo>
                      <a:pt x="4292" y="494068"/>
                    </a:lnTo>
                    <a:lnTo>
                      <a:pt x="16764" y="542696"/>
                    </a:lnTo>
                    <a:lnTo>
                      <a:pt x="36868" y="585203"/>
                    </a:lnTo>
                    <a:lnTo>
                      <a:pt x="64008" y="621080"/>
                    </a:lnTo>
                    <a:lnTo>
                      <a:pt x="97624" y="649846"/>
                    </a:lnTo>
                    <a:lnTo>
                      <a:pt x="137134" y="671004"/>
                    </a:lnTo>
                    <a:lnTo>
                      <a:pt x="181978" y="684060"/>
                    </a:lnTo>
                    <a:lnTo>
                      <a:pt x="231571" y="688517"/>
                    </a:lnTo>
                    <a:lnTo>
                      <a:pt x="281305" y="684060"/>
                    </a:lnTo>
                    <a:lnTo>
                      <a:pt x="282232" y="684060"/>
                    </a:lnTo>
                    <a:lnTo>
                      <a:pt x="328764" y="670661"/>
                    </a:lnTo>
                    <a:lnTo>
                      <a:pt x="369316" y="649439"/>
                    </a:lnTo>
                    <a:lnTo>
                      <a:pt x="403618" y="621080"/>
                    </a:lnTo>
                    <a:lnTo>
                      <a:pt x="431520" y="586003"/>
                    </a:lnTo>
                    <a:lnTo>
                      <a:pt x="452043" y="545236"/>
                    </a:lnTo>
                    <a:lnTo>
                      <a:pt x="464781" y="499402"/>
                    </a:lnTo>
                    <a:lnTo>
                      <a:pt x="469150" y="449224"/>
                    </a:lnTo>
                    <a:close/>
                  </a:path>
                  <a:path w="1241425" h="688975">
                    <a:moveTo>
                      <a:pt x="705154" y="257098"/>
                    </a:moveTo>
                    <a:lnTo>
                      <a:pt x="533615" y="257098"/>
                    </a:lnTo>
                    <a:lnTo>
                      <a:pt x="533615" y="688517"/>
                    </a:lnTo>
                    <a:lnTo>
                      <a:pt x="705154" y="688517"/>
                    </a:lnTo>
                    <a:lnTo>
                      <a:pt x="705154" y="257098"/>
                    </a:lnTo>
                    <a:close/>
                  </a:path>
                  <a:path w="1241425" h="688975">
                    <a:moveTo>
                      <a:pt x="712876" y="125882"/>
                    </a:moveTo>
                    <a:lnTo>
                      <a:pt x="705866" y="89052"/>
                    </a:lnTo>
                    <a:lnTo>
                      <a:pt x="686396" y="61556"/>
                    </a:lnTo>
                    <a:lnTo>
                      <a:pt x="656793" y="44348"/>
                    </a:lnTo>
                    <a:lnTo>
                      <a:pt x="619391" y="38392"/>
                    </a:lnTo>
                    <a:lnTo>
                      <a:pt x="582841" y="44348"/>
                    </a:lnTo>
                    <a:lnTo>
                      <a:pt x="553453" y="61556"/>
                    </a:lnTo>
                    <a:lnTo>
                      <a:pt x="533869" y="89052"/>
                    </a:lnTo>
                    <a:lnTo>
                      <a:pt x="526757" y="125882"/>
                    </a:lnTo>
                    <a:lnTo>
                      <a:pt x="533869" y="163296"/>
                    </a:lnTo>
                    <a:lnTo>
                      <a:pt x="553453" y="190423"/>
                    </a:lnTo>
                    <a:lnTo>
                      <a:pt x="582841" y="206933"/>
                    </a:lnTo>
                    <a:lnTo>
                      <a:pt x="619391" y="212509"/>
                    </a:lnTo>
                    <a:lnTo>
                      <a:pt x="656793" y="206933"/>
                    </a:lnTo>
                    <a:lnTo>
                      <a:pt x="686396" y="190423"/>
                    </a:lnTo>
                    <a:lnTo>
                      <a:pt x="705866" y="163296"/>
                    </a:lnTo>
                    <a:lnTo>
                      <a:pt x="712876" y="125882"/>
                    </a:lnTo>
                    <a:close/>
                  </a:path>
                  <a:path w="1241425" h="688975">
                    <a:moveTo>
                      <a:pt x="1241412" y="243382"/>
                    </a:moveTo>
                    <a:lnTo>
                      <a:pt x="1076731" y="243382"/>
                    </a:lnTo>
                    <a:lnTo>
                      <a:pt x="1076731" y="314566"/>
                    </a:lnTo>
                    <a:lnTo>
                      <a:pt x="1074153" y="310426"/>
                    </a:lnTo>
                    <a:lnTo>
                      <a:pt x="1074153" y="457796"/>
                    </a:lnTo>
                    <a:lnTo>
                      <a:pt x="1069111" y="488276"/>
                    </a:lnTo>
                    <a:lnTo>
                      <a:pt x="1055077" y="511835"/>
                    </a:lnTo>
                    <a:lnTo>
                      <a:pt x="1033627" y="527024"/>
                    </a:lnTo>
                    <a:lnTo>
                      <a:pt x="1006398" y="532422"/>
                    </a:lnTo>
                    <a:lnTo>
                      <a:pt x="979525" y="527024"/>
                    </a:lnTo>
                    <a:lnTo>
                      <a:pt x="958049" y="511835"/>
                    </a:lnTo>
                    <a:lnTo>
                      <a:pt x="943800" y="488276"/>
                    </a:lnTo>
                    <a:lnTo>
                      <a:pt x="938644" y="457796"/>
                    </a:lnTo>
                    <a:lnTo>
                      <a:pt x="943800" y="427824"/>
                    </a:lnTo>
                    <a:lnTo>
                      <a:pt x="979525" y="389420"/>
                    </a:lnTo>
                    <a:lnTo>
                      <a:pt x="1034262" y="389420"/>
                    </a:lnTo>
                    <a:lnTo>
                      <a:pt x="1033805" y="389420"/>
                    </a:lnTo>
                    <a:lnTo>
                      <a:pt x="1055077" y="404202"/>
                    </a:lnTo>
                    <a:lnTo>
                      <a:pt x="1069111" y="427469"/>
                    </a:lnTo>
                    <a:lnTo>
                      <a:pt x="1074153" y="457796"/>
                    </a:lnTo>
                    <a:lnTo>
                      <a:pt x="1074153" y="310426"/>
                    </a:lnTo>
                    <a:lnTo>
                      <a:pt x="1054112" y="278142"/>
                    </a:lnTo>
                    <a:lnTo>
                      <a:pt x="1025055" y="251523"/>
                    </a:lnTo>
                    <a:lnTo>
                      <a:pt x="989888" y="235204"/>
                    </a:lnTo>
                    <a:lnTo>
                      <a:pt x="948931" y="229666"/>
                    </a:lnTo>
                    <a:lnTo>
                      <a:pt x="906780" y="235496"/>
                    </a:lnTo>
                    <a:lnTo>
                      <a:pt x="868426" y="252209"/>
                    </a:lnTo>
                    <a:lnTo>
                      <a:pt x="834859" y="278612"/>
                    </a:lnTo>
                    <a:lnTo>
                      <a:pt x="807059" y="313474"/>
                    </a:lnTo>
                    <a:lnTo>
                      <a:pt x="785990" y="355625"/>
                    </a:lnTo>
                    <a:lnTo>
                      <a:pt x="772629" y="403847"/>
                    </a:lnTo>
                    <a:lnTo>
                      <a:pt x="767969" y="456946"/>
                    </a:lnTo>
                    <a:lnTo>
                      <a:pt x="772566" y="511835"/>
                    </a:lnTo>
                    <a:lnTo>
                      <a:pt x="772591" y="512165"/>
                    </a:lnTo>
                    <a:lnTo>
                      <a:pt x="785837" y="561746"/>
                    </a:lnTo>
                    <a:lnTo>
                      <a:pt x="806780" y="604621"/>
                    </a:lnTo>
                    <a:lnTo>
                      <a:pt x="834491" y="639775"/>
                    </a:lnTo>
                    <a:lnTo>
                      <a:pt x="868045" y="666165"/>
                    </a:lnTo>
                    <a:lnTo>
                      <a:pt x="906500" y="682752"/>
                    </a:lnTo>
                    <a:lnTo>
                      <a:pt x="948931" y="688517"/>
                    </a:lnTo>
                    <a:lnTo>
                      <a:pt x="991514" y="682218"/>
                    </a:lnTo>
                    <a:lnTo>
                      <a:pt x="1027734" y="663867"/>
                    </a:lnTo>
                    <a:lnTo>
                      <a:pt x="1057363" y="634250"/>
                    </a:lnTo>
                    <a:lnTo>
                      <a:pt x="1080160" y="594169"/>
                    </a:lnTo>
                    <a:lnTo>
                      <a:pt x="1080160" y="688517"/>
                    </a:lnTo>
                    <a:lnTo>
                      <a:pt x="1241412" y="688517"/>
                    </a:lnTo>
                    <a:lnTo>
                      <a:pt x="1241412" y="594169"/>
                    </a:lnTo>
                    <a:lnTo>
                      <a:pt x="1241412" y="532422"/>
                    </a:lnTo>
                    <a:lnTo>
                      <a:pt x="1241412" y="384048"/>
                    </a:lnTo>
                    <a:lnTo>
                      <a:pt x="1241412" y="314566"/>
                    </a:lnTo>
                    <a:lnTo>
                      <a:pt x="1241412" y="243382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28" b="0" i="0" u="none" strike="noStrike" kern="1200" cap="none" spc="0" normalizeH="0" baseline="0" noProof="0">
                  <a:ln>
                    <a:noFill/>
                  </a:ln>
                  <a:solidFill>
                    <a:srgbClr val="1A1A1A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  <p:sp>
            <p:nvSpPr>
              <p:cNvPr id="14" name="object 7">
                <a:extLst>
                  <a:ext uri="{FF2B5EF4-FFF2-40B4-BE49-F238E27FC236}">
                    <a16:creationId xmlns:a16="http://schemas.microsoft.com/office/drawing/2014/main" id="{C4448787-0152-3313-38BF-6A13D5911E0D}"/>
                  </a:ext>
                </a:extLst>
              </p:cNvPr>
              <p:cNvSpPr/>
              <p:nvPr/>
            </p:nvSpPr>
            <p:spPr>
              <a:xfrm>
                <a:off x="3661655" y="1796983"/>
                <a:ext cx="1196975" cy="688975"/>
              </a:xfrm>
              <a:custGeom>
                <a:avLst/>
                <a:gdLst/>
                <a:ahLst/>
                <a:cxnLst/>
                <a:rect l="l" t="t" r="r" b="b"/>
                <a:pathLst>
                  <a:path w="1196975" h="688975">
                    <a:moveTo>
                      <a:pt x="712875" y="372018"/>
                    </a:moveTo>
                    <a:lnTo>
                      <a:pt x="558732" y="372018"/>
                    </a:lnTo>
                    <a:lnTo>
                      <a:pt x="560952" y="374740"/>
                    </a:lnTo>
                    <a:lnTo>
                      <a:pt x="560399" y="375250"/>
                    </a:lnTo>
                    <a:lnTo>
                      <a:pt x="926271" y="650994"/>
                    </a:lnTo>
                    <a:lnTo>
                      <a:pt x="963831" y="674735"/>
                    </a:lnTo>
                    <a:lnTo>
                      <a:pt x="1003865" y="687040"/>
                    </a:lnTo>
                    <a:lnTo>
                      <a:pt x="1044504" y="688742"/>
                    </a:lnTo>
                    <a:lnTo>
                      <a:pt x="1083881" y="680677"/>
                    </a:lnTo>
                    <a:lnTo>
                      <a:pt x="1120129" y="663677"/>
                    </a:lnTo>
                    <a:lnTo>
                      <a:pt x="1151381" y="638578"/>
                    </a:lnTo>
                    <a:lnTo>
                      <a:pt x="1175771" y="606212"/>
                    </a:lnTo>
                    <a:lnTo>
                      <a:pt x="1177896" y="600945"/>
                    </a:lnTo>
                    <a:lnTo>
                      <a:pt x="1030684" y="600945"/>
                    </a:lnTo>
                    <a:lnTo>
                      <a:pt x="1004659" y="594602"/>
                    </a:lnTo>
                    <a:lnTo>
                      <a:pt x="981044" y="579090"/>
                    </a:lnTo>
                    <a:lnTo>
                      <a:pt x="712875" y="372018"/>
                    </a:lnTo>
                    <a:close/>
                  </a:path>
                  <a:path w="1196975" h="688975">
                    <a:moveTo>
                      <a:pt x="149833" y="0"/>
                    </a:moveTo>
                    <a:lnTo>
                      <a:pt x="108811" y="8805"/>
                    </a:lnTo>
                    <a:lnTo>
                      <a:pt x="71141" y="27531"/>
                    </a:lnTo>
                    <a:lnTo>
                      <a:pt x="39127" y="55744"/>
                    </a:lnTo>
                    <a:lnTo>
                      <a:pt x="15073" y="93011"/>
                    </a:lnTo>
                    <a:lnTo>
                      <a:pt x="451" y="154737"/>
                    </a:lnTo>
                    <a:lnTo>
                      <a:pt x="397" y="155166"/>
                    </a:lnTo>
                    <a:lnTo>
                      <a:pt x="297" y="155960"/>
                    </a:lnTo>
                    <a:lnTo>
                      <a:pt x="213" y="165417"/>
                    </a:lnTo>
                    <a:lnTo>
                      <a:pt x="118" y="176151"/>
                    </a:lnTo>
                    <a:lnTo>
                      <a:pt x="0" y="189521"/>
                    </a:lnTo>
                    <a:lnTo>
                      <a:pt x="845" y="221379"/>
                    </a:lnTo>
                    <a:lnTo>
                      <a:pt x="2156" y="275003"/>
                    </a:lnTo>
                    <a:lnTo>
                      <a:pt x="5609" y="425293"/>
                    </a:lnTo>
                    <a:lnTo>
                      <a:pt x="6588" y="465996"/>
                    </a:lnTo>
                    <a:lnTo>
                      <a:pt x="7421" y="498651"/>
                    </a:lnTo>
                    <a:lnTo>
                      <a:pt x="7471" y="500621"/>
                    </a:lnTo>
                    <a:lnTo>
                      <a:pt x="7592" y="504017"/>
                    </a:lnTo>
                    <a:lnTo>
                      <a:pt x="7715" y="507510"/>
                    </a:lnTo>
                    <a:lnTo>
                      <a:pt x="8123" y="523018"/>
                    </a:lnTo>
                    <a:lnTo>
                      <a:pt x="8172" y="524846"/>
                    </a:lnTo>
                    <a:lnTo>
                      <a:pt x="8279" y="528906"/>
                    </a:lnTo>
                    <a:lnTo>
                      <a:pt x="8560" y="535542"/>
                    </a:lnTo>
                    <a:lnTo>
                      <a:pt x="14476" y="579090"/>
                    </a:lnTo>
                    <a:lnTo>
                      <a:pt x="14534" y="579518"/>
                    </a:lnTo>
                    <a:lnTo>
                      <a:pt x="31994" y="616728"/>
                    </a:lnTo>
                    <a:lnTo>
                      <a:pt x="60466" y="649724"/>
                    </a:lnTo>
                    <a:lnTo>
                      <a:pt x="95542" y="672673"/>
                    </a:lnTo>
                    <a:lnTo>
                      <a:pt x="135436" y="685333"/>
                    </a:lnTo>
                    <a:lnTo>
                      <a:pt x="177708" y="686063"/>
                    </a:lnTo>
                    <a:lnTo>
                      <a:pt x="219915" y="673223"/>
                    </a:lnTo>
                    <a:lnTo>
                      <a:pt x="243611" y="658558"/>
                    </a:lnTo>
                    <a:lnTo>
                      <a:pt x="267427" y="639029"/>
                    </a:lnTo>
                    <a:lnTo>
                      <a:pt x="271818" y="635046"/>
                    </a:lnTo>
                    <a:lnTo>
                      <a:pt x="157268" y="635046"/>
                    </a:lnTo>
                    <a:lnTo>
                      <a:pt x="122433" y="624692"/>
                    </a:lnTo>
                    <a:lnTo>
                      <a:pt x="94537" y="602135"/>
                    </a:lnTo>
                    <a:lnTo>
                      <a:pt x="76959" y="571158"/>
                    </a:lnTo>
                    <a:lnTo>
                      <a:pt x="73133" y="536008"/>
                    </a:lnTo>
                    <a:lnTo>
                      <a:pt x="73082" y="535542"/>
                    </a:lnTo>
                    <a:lnTo>
                      <a:pt x="73266" y="530898"/>
                    </a:lnTo>
                    <a:lnTo>
                      <a:pt x="73345" y="528906"/>
                    </a:lnTo>
                    <a:lnTo>
                      <a:pt x="73850" y="507510"/>
                    </a:lnTo>
                    <a:lnTo>
                      <a:pt x="74160" y="500621"/>
                    </a:lnTo>
                    <a:lnTo>
                      <a:pt x="75070" y="459389"/>
                    </a:lnTo>
                    <a:lnTo>
                      <a:pt x="76510" y="400428"/>
                    </a:lnTo>
                    <a:lnTo>
                      <a:pt x="78876" y="306282"/>
                    </a:lnTo>
                    <a:lnTo>
                      <a:pt x="79876" y="264396"/>
                    </a:lnTo>
                    <a:lnTo>
                      <a:pt x="80787" y="221379"/>
                    </a:lnTo>
                    <a:lnTo>
                      <a:pt x="81888" y="165417"/>
                    </a:lnTo>
                    <a:lnTo>
                      <a:pt x="90408" y="130237"/>
                    </a:lnTo>
                    <a:lnTo>
                      <a:pt x="113702" y="103322"/>
                    </a:lnTo>
                    <a:lnTo>
                      <a:pt x="146113" y="88654"/>
                    </a:lnTo>
                    <a:lnTo>
                      <a:pt x="338467" y="88654"/>
                    </a:lnTo>
                    <a:lnTo>
                      <a:pt x="269966" y="37442"/>
                    </a:lnTo>
                    <a:lnTo>
                      <a:pt x="232715" y="13884"/>
                    </a:lnTo>
                    <a:lnTo>
                      <a:pt x="191975" y="1570"/>
                    </a:lnTo>
                    <a:lnTo>
                      <a:pt x="192495" y="1570"/>
                    </a:lnTo>
                    <a:lnTo>
                      <a:pt x="149833" y="0"/>
                    </a:lnTo>
                    <a:close/>
                  </a:path>
                  <a:path w="1196975" h="688975">
                    <a:moveTo>
                      <a:pt x="557396" y="372966"/>
                    </a:moveTo>
                    <a:lnTo>
                      <a:pt x="518886" y="400301"/>
                    </a:lnTo>
                    <a:lnTo>
                      <a:pt x="399942" y="486296"/>
                    </a:lnTo>
                    <a:lnTo>
                      <a:pt x="223648" y="616728"/>
                    </a:lnTo>
                    <a:lnTo>
                      <a:pt x="203011" y="627870"/>
                    </a:lnTo>
                    <a:lnTo>
                      <a:pt x="180845" y="634491"/>
                    </a:lnTo>
                    <a:lnTo>
                      <a:pt x="157268" y="635046"/>
                    </a:lnTo>
                    <a:lnTo>
                      <a:pt x="271818" y="635046"/>
                    </a:lnTo>
                    <a:lnTo>
                      <a:pt x="290379" y="618210"/>
                    </a:lnTo>
                    <a:lnTo>
                      <a:pt x="419061" y="504017"/>
                    </a:lnTo>
                    <a:lnTo>
                      <a:pt x="490261" y="439664"/>
                    </a:lnTo>
                    <a:lnTo>
                      <a:pt x="560399" y="375250"/>
                    </a:lnTo>
                    <a:lnTo>
                      <a:pt x="557396" y="372966"/>
                    </a:lnTo>
                    <a:close/>
                  </a:path>
                  <a:path w="1196975" h="688975">
                    <a:moveTo>
                      <a:pt x="1149956" y="53181"/>
                    </a:moveTo>
                    <a:lnTo>
                      <a:pt x="1036089" y="53181"/>
                    </a:lnTo>
                    <a:lnTo>
                      <a:pt x="1072683" y="63129"/>
                    </a:lnTo>
                    <a:lnTo>
                      <a:pt x="1101804" y="86180"/>
                    </a:lnTo>
                    <a:lnTo>
                      <a:pt x="1119781" y="119409"/>
                    </a:lnTo>
                    <a:lnTo>
                      <a:pt x="1122945" y="159888"/>
                    </a:lnTo>
                    <a:lnTo>
                      <a:pt x="1119083" y="311693"/>
                    </a:lnTo>
                    <a:lnTo>
                      <a:pt x="1117735" y="366908"/>
                    </a:lnTo>
                    <a:lnTo>
                      <a:pt x="1116378" y="425293"/>
                    </a:lnTo>
                    <a:lnTo>
                      <a:pt x="1115484" y="465996"/>
                    </a:lnTo>
                    <a:lnTo>
                      <a:pt x="1114359" y="523018"/>
                    </a:lnTo>
                    <a:lnTo>
                      <a:pt x="1111992" y="541561"/>
                    </a:lnTo>
                    <a:lnTo>
                      <a:pt x="1082161" y="585750"/>
                    </a:lnTo>
                    <a:lnTo>
                      <a:pt x="1030684" y="600945"/>
                    </a:lnTo>
                    <a:lnTo>
                      <a:pt x="1177896" y="600945"/>
                    </a:lnTo>
                    <a:lnTo>
                      <a:pt x="1191430" y="567414"/>
                    </a:lnTo>
                    <a:lnTo>
                      <a:pt x="1196493" y="523018"/>
                    </a:lnTo>
                    <a:lnTo>
                      <a:pt x="1196211" y="507510"/>
                    </a:lnTo>
                    <a:lnTo>
                      <a:pt x="1196087" y="500621"/>
                    </a:lnTo>
                    <a:lnTo>
                      <a:pt x="1196051" y="498651"/>
                    </a:lnTo>
                    <a:lnTo>
                      <a:pt x="1195947" y="492951"/>
                    </a:lnTo>
                    <a:lnTo>
                      <a:pt x="1195827" y="486296"/>
                    </a:lnTo>
                    <a:lnTo>
                      <a:pt x="1195713" y="480046"/>
                    </a:lnTo>
                    <a:lnTo>
                      <a:pt x="1194640" y="433175"/>
                    </a:lnTo>
                    <a:lnTo>
                      <a:pt x="1192175" y="336122"/>
                    </a:lnTo>
                    <a:lnTo>
                      <a:pt x="1191024" y="288658"/>
                    </a:lnTo>
                    <a:lnTo>
                      <a:pt x="1190147" y="246242"/>
                    </a:lnTo>
                    <a:lnTo>
                      <a:pt x="1190070" y="242722"/>
                    </a:lnTo>
                    <a:lnTo>
                      <a:pt x="1189368" y="216007"/>
                    </a:lnTo>
                    <a:lnTo>
                      <a:pt x="1188895" y="189521"/>
                    </a:lnTo>
                    <a:lnTo>
                      <a:pt x="1185582" y="127858"/>
                    </a:lnTo>
                    <a:lnTo>
                      <a:pt x="1172034" y="84278"/>
                    </a:lnTo>
                    <a:lnTo>
                      <a:pt x="1149956" y="53181"/>
                    </a:lnTo>
                    <a:close/>
                  </a:path>
                  <a:path w="1196975" h="688975">
                    <a:moveTo>
                      <a:pt x="558732" y="372018"/>
                    </a:moveTo>
                    <a:lnTo>
                      <a:pt x="557396" y="372966"/>
                    </a:lnTo>
                    <a:lnTo>
                      <a:pt x="560399" y="375250"/>
                    </a:lnTo>
                    <a:lnTo>
                      <a:pt x="560952" y="374740"/>
                    </a:lnTo>
                    <a:lnTo>
                      <a:pt x="558732" y="372018"/>
                    </a:lnTo>
                    <a:close/>
                  </a:path>
                  <a:path w="1196975" h="688975">
                    <a:moveTo>
                      <a:pt x="338467" y="88654"/>
                    </a:moveTo>
                    <a:lnTo>
                      <a:pt x="146113" y="88654"/>
                    </a:lnTo>
                    <a:lnTo>
                      <a:pt x="181979" y="90215"/>
                    </a:lnTo>
                    <a:lnTo>
                      <a:pt x="191277" y="93638"/>
                    </a:lnTo>
                    <a:lnTo>
                      <a:pt x="198821" y="97491"/>
                    </a:lnTo>
                    <a:lnTo>
                      <a:pt x="206248" y="102488"/>
                    </a:lnTo>
                    <a:lnTo>
                      <a:pt x="557396" y="372966"/>
                    </a:lnTo>
                    <a:lnTo>
                      <a:pt x="558732" y="372018"/>
                    </a:lnTo>
                    <a:lnTo>
                      <a:pt x="712875" y="372018"/>
                    </a:lnTo>
                    <a:lnTo>
                      <a:pt x="640304" y="316428"/>
                    </a:lnTo>
                    <a:lnTo>
                      <a:pt x="637504" y="316428"/>
                    </a:lnTo>
                    <a:lnTo>
                      <a:pt x="635295" y="313695"/>
                    </a:lnTo>
                    <a:lnTo>
                      <a:pt x="635944" y="313097"/>
                    </a:lnTo>
                    <a:lnTo>
                      <a:pt x="338467" y="88654"/>
                    </a:lnTo>
                    <a:close/>
                  </a:path>
                  <a:path w="1196975" h="688975">
                    <a:moveTo>
                      <a:pt x="635944" y="313097"/>
                    </a:moveTo>
                    <a:lnTo>
                      <a:pt x="635295" y="313695"/>
                    </a:lnTo>
                    <a:lnTo>
                      <a:pt x="637504" y="316428"/>
                    </a:lnTo>
                    <a:lnTo>
                      <a:pt x="638955" y="315398"/>
                    </a:lnTo>
                    <a:lnTo>
                      <a:pt x="635944" y="313097"/>
                    </a:lnTo>
                    <a:close/>
                  </a:path>
                  <a:path w="1196975" h="688975">
                    <a:moveTo>
                      <a:pt x="638955" y="315398"/>
                    </a:moveTo>
                    <a:lnTo>
                      <a:pt x="637504" y="316428"/>
                    </a:lnTo>
                    <a:lnTo>
                      <a:pt x="640304" y="316428"/>
                    </a:lnTo>
                    <a:lnTo>
                      <a:pt x="638955" y="315398"/>
                    </a:lnTo>
                    <a:close/>
                  </a:path>
                  <a:path w="1196975" h="688975">
                    <a:moveTo>
                      <a:pt x="1029896" y="1570"/>
                    </a:moveTo>
                    <a:lnTo>
                      <a:pt x="987379" y="10182"/>
                    </a:lnTo>
                    <a:lnTo>
                      <a:pt x="948071" y="33065"/>
                    </a:lnTo>
                    <a:lnTo>
                      <a:pt x="829908" y="137314"/>
                    </a:lnTo>
                    <a:lnTo>
                      <a:pt x="712648" y="242722"/>
                    </a:lnTo>
                    <a:lnTo>
                      <a:pt x="635944" y="313097"/>
                    </a:lnTo>
                    <a:lnTo>
                      <a:pt x="638955" y="315398"/>
                    </a:lnTo>
                    <a:lnTo>
                      <a:pt x="754404" y="232675"/>
                    </a:lnTo>
                    <a:lnTo>
                      <a:pt x="953610" y="85838"/>
                    </a:lnTo>
                    <a:lnTo>
                      <a:pt x="963731" y="78255"/>
                    </a:lnTo>
                    <a:lnTo>
                      <a:pt x="973795" y="70948"/>
                    </a:lnTo>
                    <a:lnTo>
                      <a:pt x="984287" y="64443"/>
                    </a:lnTo>
                    <a:lnTo>
                      <a:pt x="995693" y="59263"/>
                    </a:lnTo>
                    <a:lnTo>
                      <a:pt x="1036089" y="53181"/>
                    </a:lnTo>
                    <a:lnTo>
                      <a:pt x="1149956" y="53181"/>
                    </a:lnTo>
                    <a:lnTo>
                      <a:pt x="1146690" y="48581"/>
                    </a:lnTo>
                    <a:lnTo>
                      <a:pt x="1112552" y="22047"/>
                    </a:lnTo>
                    <a:lnTo>
                      <a:pt x="1072620" y="5950"/>
                    </a:lnTo>
                    <a:lnTo>
                      <a:pt x="1029896" y="1570"/>
                    </a:lnTo>
                    <a:close/>
                  </a:path>
                </a:pathLst>
              </a:custGeom>
              <a:solidFill>
                <a:srgbClr val="4987F9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28" b="0" i="0" u="none" strike="noStrike" kern="1200" cap="none" spc="0" normalizeH="0" baseline="0" noProof="0">
                  <a:ln>
                    <a:noFill/>
                  </a:ln>
                  <a:solidFill>
                    <a:srgbClr val="1A1A1A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34223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92" r:id="rId27"/>
  </p:sldLayoutIdLst>
  <p:hf hdr="0" ftr="0" dt="0"/>
  <p:txStyles>
    <p:titleStyle>
      <a:lvl1pPr rtl="0">
        <a:defRPr sz="5000">
          <a:latin typeface="+mj-lt"/>
          <a:ea typeface="+mj-ea"/>
          <a:cs typeface="+mj-cs"/>
        </a:defRPr>
      </a:lvl1pPr>
    </p:titleStyle>
    <p:bodyStyle>
      <a:lvl1pPr marL="0" rt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7EFF47B0-61E6-9628-C07D-43A632526F14}"/>
              </a:ext>
            </a:extLst>
          </p:cNvPr>
          <p:cNvGraphicFramePr>
            <a:graphicFrameLocks/>
          </p:cNvGraphicFramePr>
          <p:nvPr userDrawn="1">
            <p:custDataLst>
              <p:tags r:id="rId34"/>
            </p:custDataLst>
            <p:extLst>
              <p:ext uri="{D42A27DB-BD31-4B8C-83A1-F6EECF244321}">
                <p14:modId xmlns:p14="http://schemas.microsoft.com/office/powerpoint/2010/main" val="2895654019"/>
              </p:ext>
            </p:extLst>
          </p:nvPr>
        </p:nvGraphicFramePr>
        <p:xfrm>
          <a:off x="964" y="964"/>
          <a:ext cx="963" cy="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5" imgW="405" imgH="405" progId="TCLayout.ActiveDocument.1">
                  <p:embed/>
                </p:oleObj>
              </mc:Choice>
              <mc:Fallback>
                <p:oleObj name="think-cell Slide" r:id="rId35" imgW="405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EFF47B0-61E6-9628-C07D-43A632526F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964" y="964"/>
                        <a:ext cx="963" cy="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691E2AAE-E0C1-E977-AE4F-888DCC644C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1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4392" y="296229"/>
            <a:ext cx="10425085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1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1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7EAEAE-3064-4AF6-916E-99D6E1E3BAFD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04961" y="6516440"/>
            <a:ext cx="2804160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 rtl="0">
              <a:defRPr sz="1100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9" name="Grupo 66">
            <a:extLst>
              <a:ext uri="{FF2B5EF4-FFF2-40B4-BE49-F238E27FC236}">
                <a16:creationId xmlns:a16="http://schemas.microsoft.com/office/drawing/2014/main" id="{9D1B17DD-1835-1E51-37C3-DCBDEBC2ECBF}"/>
              </a:ext>
            </a:extLst>
          </p:cNvPr>
          <p:cNvGrpSpPr/>
          <p:nvPr userDrawn="1"/>
        </p:nvGrpSpPr>
        <p:grpSpPr>
          <a:xfrm>
            <a:off x="10617200" y="285926"/>
            <a:ext cx="1347180" cy="571899"/>
            <a:chOff x="1628301" y="1476142"/>
            <a:chExt cx="3735070" cy="1585595"/>
          </a:xfrm>
        </p:grpSpPr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0D7B963D-D1AA-1192-A794-CE498EE5FF6A}"/>
                </a:ext>
              </a:extLst>
            </p:cNvPr>
            <p:cNvSpPr/>
            <p:nvPr/>
          </p:nvSpPr>
          <p:spPr>
            <a:xfrm>
              <a:off x="1628301" y="1476142"/>
              <a:ext cx="3735070" cy="1585595"/>
            </a:xfrm>
            <a:custGeom>
              <a:avLst/>
              <a:gdLst/>
              <a:ahLst/>
              <a:cxnLst/>
              <a:rect l="l" t="t" r="r" b="b"/>
              <a:pathLst>
                <a:path w="3735070" h="1585595">
                  <a:moveTo>
                    <a:pt x="3734765" y="0"/>
                  </a:moveTo>
                  <a:lnTo>
                    <a:pt x="0" y="0"/>
                  </a:lnTo>
                  <a:lnTo>
                    <a:pt x="0" y="1585564"/>
                  </a:lnTo>
                  <a:lnTo>
                    <a:pt x="3361489" y="1585564"/>
                  </a:lnTo>
                  <a:lnTo>
                    <a:pt x="3408311" y="1582655"/>
                  </a:lnTo>
                  <a:lnTo>
                    <a:pt x="3453398" y="1574163"/>
                  </a:lnTo>
                  <a:lnTo>
                    <a:pt x="3496399" y="1560438"/>
                  </a:lnTo>
                  <a:lnTo>
                    <a:pt x="3536966" y="1541828"/>
                  </a:lnTo>
                  <a:lnTo>
                    <a:pt x="3574748" y="1518684"/>
                  </a:lnTo>
                  <a:lnTo>
                    <a:pt x="3609395" y="1491356"/>
                  </a:lnTo>
                  <a:lnTo>
                    <a:pt x="3640557" y="1460193"/>
                  </a:lnTo>
                  <a:lnTo>
                    <a:pt x="3667886" y="1425546"/>
                  </a:lnTo>
                  <a:lnTo>
                    <a:pt x="3691029" y="1387765"/>
                  </a:lnTo>
                  <a:lnTo>
                    <a:pt x="3709639" y="1347198"/>
                  </a:lnTo>
                  <a:lnTo>
                    <a:pt x="3723365" y="1304196"/>
                  </a:lnTo>
                  <a:lnTo>
                    <a:pt x="3731857" y="1259109"/>
                  </a:lnTo>
                  <a:lnTo>
                    <a:pt x="3734765" y="1212287"/>
                  </a:lnTo>
                  <a:lnTo>
                    <a:pt x="3734765" y="0"/>
                  </a:lnTo>
                  <a:close/>
                </a:path>
              </a:pathLst>
            </a:custGeom>
            <a:solidFill>
              <a:srgbClr val="FFFFFF"/>
            </a:solidFill>
            <a:effectLst>
              <a:outerShdw blurRad="401052" dist="38100" dir="13500000" algn="br" rotWithShape="0">
                <a:prstClr val="black">
                  <a:alpha val="13274"/>
                </a:prstClr>
              </a:outerShdw>
            </a:effectLst>
          </p:spPr>
          <p:txBody>
            <a:bodyPr wrap="square" lIns="0" tIns="0" rIns="0" bIns="0" rtlCol="0"/>
            <a:lstStyle/>
            <a:p>
              <a:pPr marL="0" marR="0" lvl="0" indent="0" algn="l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28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334DEA25-83BB-3F4E-D0B7-F97E46DC3A95}"/>
                </a:ext>
              </a:extLst>
            </p:cNvPr>
            <p:cNvSpPr txBox="1"/>
            <p:nvPr/>
          </p:nvSpPr>
          <p:spPr>
            <a:xfrm>
              <a:off x="1893550" y="2612230"/>
              <a:ext cx="3267924" cy="192224"/>
            </a:xfrm>
            <a:prstGeom prst="rect">
              <a:avLst/>
            </a:prstGeom>
          </p:spPr>
          <p:txBody>
            <a:bodyPr vert="horz" wrap="square" lIns="0" tIns="7701" rIns="0" bIns="0" rtlCol="0">
              <a:spAutoFit/>
            </a:bodyPr>
            <a:lstStyle/>
            <a:p>
              <a:pPr marL="7702" marR="0" lvl="0" indent="0" algn="l" defTabSz="914446" rtl="0" eaLnBrk="1" fontAlgn="auto" latinLnBrk="0" hangingPunct="1">
                <a:lnSpc>
                  <a:spcPct val="100000"/>
                </a:lnSpc>
                <a:spcBef>
                  <a:spcPts val="61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1200" cap="none" spc="7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1200" cap="none" spc="224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120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1200" cap="none" spc="224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120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12" name="object 5">
              <a:extLst>
                <a:ext uri="{FF2B5EF4-FFF2-40B4-BE49-F238E27FC236}">
                  <a16:creationId xmlns:a16="http://schemas.microsoft.com/office/drawing/2014/main" id="{EE6B9360-D47F-D648-93CA-58B1C20ADD5B}"/>
                </a:ext>
              </a:extLst>
            </p:cNvPr>
            <p:cNvGrpSpPr/>
            <p:nvPr/>
          </p:nvGrpSpPr>
          <p:grpSpPr>
            <a:xfrm>
              <a:off x="2111636" y="1796828"/>
              <a:ext cx="2747010" cy="688975"/>
              <a:chOff x="2111636" y="1796828"/>
              <a:chExt cx="2747010" cy="688975"/>
            </a:xfrm>
          </p:grpSpPr>
          <p:sp>
            <p:nvSpPr>
              <p:cNvPr id="13" name="object 6">
                <a:extLst>
                  <a:ext uri="{FF2B5EF4-FFF2-40B4-BE49-F238E27FC236}">
                    <a16:creationId xmlns:a16="http://schemas.microsoft.com/office/drawing/2014/main" id="{EF253508-E95E-9104-4CF0-F4BD958C333C}"/>
                  </a:ext>
                </a:extLst>
              </p:cNvPr>
              <p:cNvSpPr/>
              <p:nvPr/>
            </p:nvSpPr>
            <p:spPr>
              <a:xfrm>
                <a:off x="2111629" y="1796840"/>
                <a:ext cx="1241425" cy="688975"/>
              </a:xfrm>
              <a:custGeom>
                <a:avLst/>
                <a:gdLst/>
                <a:ahLst/>
                <a:cxnLst/>
                <a:rect l="l" t="t" r="r" b="b"/>
                <a:pathLst>
                  <a:path w="1241425" h="688975">
                    <a:moveTo>
                      <a:pt x="469150" y="449224"/>
                    </a:moveTo>
                    <a:lnTo>
                      <a:pt x="464235" y="396557"/>
                    </a:lnTo>
                    <a:lnTo>
                      <a:pt x="450189" y="349427"/>
                    </a:lnTo>
                    <a:lnTo>
                      <a:pt x="428104" y="308800"/>
                    </a:lnTo>
                    <a:lnTo>
                      <a:pt x="415886" y="294843"/>
                    </a:lnTo>
                    <a:lnTo>
                      <a:pt x="399021" y="275564"/>
                    </a:lnTo>
                    <a:lnTo>
                      <a:pt x="364007" y="250685"/>
                    </a:lnTo>
                    <a:lnTo>
                      <a:pt x="324129" y="235077"/>
                    </a:lnTo>
                    <a:lnTo>
                      <a:pt x="308762" y="233184"/>
                    </a:lnTo>
                    <a:lnTo>
                      <a:pt x="308762" y="457796"/>
                    </a:lnTo>
                    <a:lnTo>
                      <a:pt x="303580" y="489673"/>
                    </a:lnTo>
                    <a:lnTo>
                      <a:pt x="303530" y="490029"/>
                    </a:lnTo>
                    <a:lnTo>
                      <a:pt x="288721" y="514946"/>
                    </a:lnTo>
                    <a:lnTo>
                      <a:pt x="265709" y="531012"/>
                    </a:lnTo>
                    <a:lnTo>
                      <a:pt x="235851" y="536714"/>
                    </a:lnTo>
                    <a:lnTo>
                      <a:pt x="207340" y="531012"/>
                    </a:lnTo>
                    <a:lnTo>
                      <a:pt x="206908" y="531012"/>
                    </a:lnTo>
                    <a:lnTo>
                      <a:pt x="183654" y="514629"/>
                    </a:lnTo>
                    <a:lnTo>
                      <a:pt x="168440" y="489673"/>
                    </a:lnTo>
                    <a:lnTo>
                      <a:pt x="162953" y="457796"/>
                    </a:lnTo>
                    <a:lnTo>
                      <a:pt x="168325" y="425704"/>
                    </a:lnTo>
                    <a:lnTo>
                      <a:pt x="183324" y="401091"/>
                    </a:lnTo>
                    <a:lnTo>
                      <a:pt x="206375" y="385318"/>
                    </a:lnTo>
                    <a:lnTo>
                      <a:pt x="235851" y="379755"/>
                    </a:lnTo>
                    <a:lnTo>
                      <a:pt x="265709" y="385318"/>
                    </a:lnTo>
                    <a:lnTo>
                      <a:pt x="288721" y="401091"/>
                    </a:lnTo>
                    <a:lnTo>
                      <a:pt x="303530" y="425704"/>
                    </a:lnTo>
                    <a:lnTo>
                      <a:pt x="308762" y="457796"/>
                    </a:lnTo>
                    <a:lnTo>
                      <a:pt x="308762" y="233184"/>
                    </a:lnTo>
                    <a:lnTo>
                      <a:pt x="241947" y="234061"/>
                    </a:lnTo>
                    <a:lnTo>
                      <a:pt x="182283" y="267284"/>
                    </a:lnTo>
                    <a:lnTo>
                      <a:pt x="162102" y="294843"/>
                    </a:lnTo>
                    <a:lnTo>
                      <a:pt x="162102" y="0"/>
                    </a:lnTo>
                    <a:lnTo>
                      <a:pt x="0" y="0"/>
                    </a:lnTo>
                    <a:lnTo>
                      <a:pt x="0" y="439788"/>
                    </a:lnTo>
                    <a:lnTo>
                      <a:pt x="4292" y="494068"/>
                    </a:lnTo>
                    <a:lnTo>
                      <a:pt x="16764" y="542696"/>
                    </a:lnTo>
                    <a:lnTo>
                      <a:pt x="36868" y="585203"/>
                    </a:lnTo>
                    <a:lnTo>
                      <a:pt x="64008" y="621080"/>
                    </a:lnTo>
                    <a:lnTo>
                      <a:pt x="97624" y="649846"/>
                    </a:lnTo>
                    <a:lnTo>
                      <a:pt x="137134" y="671004"/>
                    </a:lnTo>
                    <a:lnTo>
                      <a:pt x="181978" y="684060"/>
                    </a:lnTo>
                    <a:lnTo>
                      <a:pt x="231571" y="688517"/>
                    </a:lnTo>
                    <a:lnTo>
                      <a:pt x="281305" y="684060"/>
                    </a:lnTo>
                    <a:lnTo>
                      <a:pt x="282232" y="684060"/>
                    </a:lnTo>
                    <a:lnTo>
                      <a:pt x="328764" y="670661"/>
                    </a:lnTo>
                    <a:lnTo>
                      <a:pt x="369316" y="649439"/>
                    </a:lnTo>
                    <a:lnTo>
                      <a:pt x="403618" y="621080"/>
                    </a:lnTo>
                    <a:lnTo>
                      <a:pt x="431520" y="586003"/>
                    </a:lnTo>
                    <a:lnTo>
                      <a:pt x="452043" y="545236"/>
                    </a:lnTo>
                    <a:lnTo>
                      <a:pt x="464781" y="499402"/>
                    </a:lnTo>
                    <a:lnTo>
                      <a:pt x="469150" y="449224"/>
                    </a:lnTo>
                    <a:close/>
                  </a:path>
                  <a:path w="1241425" h="688975">
                    <a:moveTo>
                      <a:pt x="705154" y="257098"/>
                    </a:moveTo>
                    <a:lnTo>
                      <a:pt x="533615" y="257098"/>
                    </a:lnTo>
                    <a:lnTo>
                      <a:pt x="533615" y="688517"/>
                    </a:lnTo>
                    <a:lnTo>
                      <a:pt x="705154" y="688517"/>
                    </a:lnTo>
                    <a:lnTo>
                      <a:pt x="705154" y="257098"/>
                    </a:lnTo>
                    <a:close/>
                  </a:path>
                  <a:path w="1241425" h="688975">
                    <a:moveTo>
                      <a:pt x="712876" y="125882"/>
                    </a:moveTo>
                    <a:lnTo>
                      <a:pt x="705866" y="89052"/>
                    </a:lnTo>
                    <a:lnTo>
                      <a:pt x="686396" y="61556"/>
                    </a:lnTo>
                    <a:lnTo>
                      <a:pt x="656793" y="44348"/>
                    </a:lnTo>
                    <a:lnTo>
                      <a:pt x="619391" y="38392"/>
                    </a:lnTo>
                    <a:lnTo>
                      <a:pt x="582841" y="44348"/>
                    </a:lnTo>
                    <a:lnTo>
                      <a:pt x="553453" y="61556"/>
                    </a:lnTo>
                    <a:lnTo>
                      <a:pt x="533869" y="89052"/>
                    </a:lnTo>
                    <a:lnTo>
                      <a:pt x="526757" y="125882"/>
                    </a:lnTo>
                    <a:lnTo>
                      <a:pt x="533869" y="163296"/>
                    </a:lnTo>
                    <a:lnTo>
                      <a:pt x="553453" y="190423"/>
                    </a:lnTo>
                    <a:lnTo>
                      <a:pt x="582841" y="206933"/>
                    </a:lnTo>
                    <a:lnTo>
                      <a:pt x="619391" y="212509"/>
                    </a:lnTo>
                    <a:lnTo>
                      <a:pt x="656793" y="206933"/>
                    </a:lnTo>
                    <a:lnTo>
                      <a:pt x="686396" y="190423"/>
                    </a:lnTo>
                    <a:lnTo>
                      <a:pt x="705866" y="163296"/>
                    </a:lnTo>
                    <a:lnTo>
                      <a:pt x="712876" y="125882"/>
                    </a:lnTo>
                    <a:close/>
                  </a:path>
                  <a:path w="1241425" h="688975">
                    <a:moveTo>
                      <a:pt x="1241412" y="243382"/>
                    </a:moveTo>
                    <a:lnTo>
                      <a:pt x="1076731" y="243382"/>
                    </a:lnTo>
                    <a:lnTo>
                      <a:pt x="1076731" y="314566"/>
                    </a:lnTo>
                    <a:lnTo>
                      <a:pt x="1074153" y="310426"/>
                    </a:lnTo>
                    <a:lnTo>
                      <a:pt x="1074153" y="457796"/>
                    </a:lnTo>
                    <a:lnTo>
                      <a:pt x="1069111" y="488276"/>
                    </a:lnTo>
                    <a:lnTo>
                      <a:pt x="1055077" y="511835"/>
                    </a:lnTo>
                    <a:lnTo>
                      <a:pt x="1033627" y="527024"/>
                    </a:lnTo>
                    <a:lnTo>
                      <a:pt x="1006398" y="532422"/>
                    </a:lnTo>
                    <a:lnTo>
                      <a:pt x="979525" y="527024"/>
                    </a:lnTo>
                    <a:lnTo>
                      <a:pt x="958049" y="511835"/>
                    </a:lnTo>
                    <a:lnTo>
                      <a:pt x="943800" y="488276"/>
                    </a:lnTo>
                    <a:lnTo>
                      <a:pt x="938644" y="457796"/>
                    </a:lnTo>
                    <a:lnTo>
                      <a:pt x="943800" y="427824"/>
                    </a:lnTo>
                    <a:lnTo>
                      <a:pt x="979525" y="389420"/>
                    </a:lnTo>
                    <a:lnTo>
                      <a:pt x="1034262" y="389420"/>
                    </a:lnTo>
                    <a:lnTo>
                      <a:pt x="1033805" y="389420"/>
                    </a:lnTo>
                    <a:lnTo>
                      <a:pt x="1055077" y="404202"/>
                    </a:lnTo>
                    <a:lnTo>
                      <a:pt x="1069111" y="427469"/>
                    </a:lnTo>
                    <a:lnTo>
                      <a:pt x="1074153" y="457796"/>
                    </a:lnTo>
                    <a:lnTo>
                      <a:pt x="1074153" y="310426"/>
                    </a:lnTo>
                    <a:lnTo>
                      <a:pt x="1054112" y="278142"/>
                    </a:lnTo>
                    <a:lnTo>
                      <a:pt x="1025055" y="251523"/>
                    </a:lnTo>
                    <a:lnTo>
                      <a:pt x="989888" y="235204"/>
                    </a:lnTo>
                    <a:lnTo>
                      <a:pt x="948931" y="229666"/>
                    </a:lnTo>
                    <a:lnTo>
                      <a:pt x="906780" y="235496"/>
                    </a:lnTo>
                    <a:lnTo>
                      <a:pt x="868426" y="252209"/>
                    </a:lnTo>
                    <a:lnTo>
                      <a:pt x="834859" y="278612"/>
                    </a:lnTo>
                    <a:lnTo>
                      <a:pt x="807059" y="313474"/>
                    </a:lnTo>
                    <a:lnTo>
                      <a:pt x="785990" y="355625"/>
                    </a:lnTo>
                    <a:lnTo>
                      <a:pt x="772629" y="403847"/>
                    </a:lnTo>
                    <a:lnTo>
                      <a:pt x="767969" y="456946"/>
                    </a:lnTo>
                    <a:lnTo>
                      <a:pt x="772566" y="511835"/>
                    </a:lnTo>
                    <a:lnTo>
                      <a:pt x="772591" y="512165"/>
                    </a:lnTo>
                    <a:lnTo>
                      <a:pt x="785837" y="561746"/>
                    </a:lnTo>
                    <a:lnTo>
                      <a:pt x="806780" y="604621"/>
                    </a:lnTo>
                    <a:lnTo>
                      <a:pt x="834491" y="639775"/>
                    </a:lnTo>
                    <a:lnTo>
                      <a:pt x="868045" y="666165"/>
                    </a:lnTo>
                    <a:lnTo>
                      <a:pt x="906500" y="682752"/>
                    </a:lnTo>
                    <a:lnTo>
                      <a:pt x="948931" y="688517"/>
                    </a:lnTo>
                    <a:lnTo>
                      <a:pt x="991514" y="682218"/>
                    </a:lnTo>
                    <a:lnTo>
                      <a:pt x="1027734" y="663867"/>
                    </a:lnTo>
                    <a:lnTo>
                      <a:pt x="1057363" y="634250"/>
                    </a:lnTo>
                    <a:lnTo>
                      <a:pt x="1080160" y="594169"/>
                    </a:lnTo>
                    <a:lnTo>
                      <a:pt x="1080160" y="688517"/>
                    </a:lnTo>
                    <a:lnTo>
                      <a:pt x="1241412" y="688517"/>
                    </a:lnTo>
                    <a:lnTo>
                      <a:pt x="1241412" y="594169"/>
                    </a:lnTo>
                    <a:lnTo>
                      <a:pt x="1241412" y="532422"/>
                    </a:lnTo>
                    <a:lnTo>
                      <a:pt x="1241412" y="384048"/>
                    </a:lnTo>
                    <a:lnTo>
                      <a:pt x="1241412" y="314566"/>
                    </a:lnTo>
                    <a:lnTo>
                      <a:pt x="1241412" y="243382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28" b="0" i="0" u="none" strike="noStrike" kern="1200" cap="none" spc="0" normalizeH="0" baseline="0" noProof="0">
                  <a:ln>
                    <a:noFill/>
                  </a:ln>
                  <a:solidFill>
                    <a:srgbClr val="1A1A1A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  <p:sp>
            <p:nvSpPr>
              <p:cNvPr id="14" name="object 7">
                <a:extLst>
                  <a:ext uri="{FF2B5EF4-FFF2-40B4-BE49-F238E27FC236}">
                    <a16:creationId xmlns:a16="http://schemas.microsoft.com/office/drawing/2014/main" id="{C4448787-0152-3313-38BF-6A13D5911E0D}"/>
                  </a:ext>
                </a:extLst>
              </p:cNvPr>
              <p:cNvSpPr/>
              <p:nvPr/>
            </p:nvSpPr>
            <p:spPr>
              <a:xfrm>
                <a:off x="3661655" y="1796983"/>
                <a:ext cx="1196975" cy="688975"/>
              </a:xfrm>
              <a:custGeom>
                <a:avLst/>
                <a:gdLst/>
                <a:ahLst/>
                <a:cxnLst/>
                <a:rect l="l" t="t" r="r" b="b"/>
                <a:pathLst>
                  <a:path w="1196975" h="688975">
                    <a:moveTo>
                      <a:pt x="712875" y="372018"/>
                    </a:moveTo>
                    <a:lnTo>
                      <a:pt x="558732" y="372018"/>
                    </a:lnTo>
                    <a:lnTo>
                      <a:pt x="560952" y="374740"/>
                    </a:lnTo>
                    <a:lnTo>
                      <a:pt x="560399" y="375250"/>
                    </a:lnTo>
                    <a:lnTo>
                      <a:pt x="926271" y="650994"/>
                    </a:lnTo>
                    <a:lnTo>
                      <a:pt x="963831" y="674735"/>
                    </a:lnTo>
                    <a:lnTo>
                      <a:pt x="1003865" y="687040"/>
                    </a:lnTo>
                    <a:lnTo>
                      <a:pt x="1044504" y="688742"/>
                    </a:lnTo>
                    <a:lnTo>
                      <a:pt x="1083881" y="680677"/>
                    </a:lnTo>
                    <a:lnTo>
                      <a:pt x="1120129" y="663677"/>
                    </a:lnTo>
                    <a:lnTo>
                      <a:pt x="1151381" y="638578"/>
                    </a:lnTo>
                    <a:lnTo>
                      <a:pt x="1175771" y="606212"/>
                    </a:lnTo>
                    <a:lnTo>
                      <a:pt x="1177896" y="600945"/>
                    </a:lnTo>
                    <a:lnTo>
                      <a:pt x="1030684" y="600945"/>
                    </a:lnTo>
                    <a:lnTo>
                      <a:pt x="1004659" y="594602"/>
                    </a:lnTo>
                    <a:lnTo>
                      <a:pt x="981044" y="579090"/>
                    </a:lnTo>
                    <a:lnTo>
                      <a:pt x="712875" y="372018"/>
                    </a:lnTo>
                    <a:close/>
                  </a:path>
                  <a:path w="1196975" h="688975">
                    <a:moveTo>
                      <a:pt x="149833" y="0"/>
                    </a:moveTo>
                    <a:lnTo>
                      <a:pt x="108811" y="8805"/>
                    </a:lnTo>
                    <a:lnTo>
                      <a:pt x="71141" y="27531"/>
                    </a:lnTo>
                    <a:lnTo>
                      <a:pt x="39127" y="55744"/>
                    </a:lnTo>
                    <a:lnTo>
                      <a:pt x="15073" y="93011"/>
                    </a:lnTo>
                    <a:lnTo>
                      <a:pt x="451" y="154737"/>
                    </a:lnTo>
                    <a:lnTo>
                      <a:pt x="397" y="155166"/>
                    </a:lnTo>
                    <a:lnTo>
                      <a:pt x="297" y="155960"/>
                    </a:lnTo>
                    <a:lnTo>
                      <a:pt x="213" y="165417"/>
                    </a:lnTo>
                    <a:lnTo>
                      <a:pt x="118" y="176151"/>
                    </a:lnTo>
                    <a:lnTo>
                      <a:pt x="0" y="189521"/>
                    </a:lnTo>
                    <a:lnTo>
                      <a:pt x="845" y="221379"/>
                    </a:lnTo>
                    <a:lnTo>
                      <a:pt x="2156" y="275003"/>
                    </a:lnTo>
                    <a:lnTo>
                      <a:pt x="5609" y="425293"/>
                    </a:lnTo>
                    <a:lnTo>
                      <a:pt x="6588" y="465996"/>
                    </a:lnTo>
                    <a:lnTo>
                      <a:pt x="7421" y="498651"/>
                    </a:lnTo>
                    <a:lnTo>
                      <a:pt x="7471" y="500621"/>
                    </a:lnTo>
                    <a:lnTo>
                      <a:pt x="7592" y="504017"/>
                    </a:lnTo>
                    <a:lnTo>
                      <a:pt x="7715" y="507510"/>
                    </a:lnTo>
                    <a:lnTo>
                      <a:pt x="8123" y="523018"/>
                    </a:lnTo>
                    <a:lnTo>
                      <a:pt x="8172" y="524846"/>
                    </a:lnTo>
                    <a:lnTo>
                      <a:pt x="8279" y="528906"/>
                    </a:lnTo>
                    <a:lnTo>
                      <a:pt x="8560" y="535542"/>
                    </a:lnTo>
                    <a:lnTo>
                      <a:pt x="14476" y="579090"/>
                    </a:lnTo>
                    <a:lnTo>
                      <a:pt x="14534" y="579518"/>
                    </a:lnTo>
                    <a:lnTo>
                      <a:pt x="31994" y="616728"/>
                    </a:lnTo>
                    <a:lnTo>
                      <a:pt x="60466" y="649724"/>
                    </a:lnTo>
                    <a:lnTo>
                      <a:pt x="95542" y="672673"/>
                    </a:lnTo>
                    <a:lnTo>
                      <a:pt x="135436" y="685333"/>
                    </a:lnTo>
                    <a:lnTo>
                      <a:pt x="177708" y="686063"/>
                    </a:lnTo>
                    <a:lnTo>
                      <a:pt x="219915" y="673223"/>
                    </a:lnTo>
                    <a:lnTo>
                      <a:pt x="243611" y="658558"/>
                    </a:lnTo>
                    <a:lnTo>
                      <a:pt x="267427" y="639029"/>
                    </a:lnTo>
                    <a:lnTo>
                      <a:pt x="271818" y="635046"/>
                    </a:lnTo>
                    <a:lnTo>
                      <a:pt x="157268" y="635046"/>
                    </a:lnTo>
                    <a:lnTo>
                      <a:pt x="122433" y="624692"/>
                    </a:lnTo>
                    <a:lnTo>
                      <a:pt x="94537" y="602135"/>
                    </a:lnTo>
                    <a:lnTo>
                      <a:pt x="76959" y="571158"/>
                    </a:lnTo>
                    <a:lnTo>
                      <a:pt x="73133" y="536008"/>
                    </a:lnTo>
                    <a:lnTo>
                      <a:pt x="73082" y="535542"/>
                    </a:lnTo>
                    <a:lnTo>
                      <a:pt x="73266" y="530898"/>
                    </a:lnTo>
                    <a:lnTo>
                      <a:pt x="73345" y="528906"/>
                    </a:lnTo>
                    <a:lnTo>
                      <a:pt x="73850" y="507510"/>
                    </a:lnTo>
                    <a:lnTo>
                      <a:pt x="74160" y="500621"/>
                    </a:lnTo>
                    <a:lnTo>
                      <a:pt x="75070" y="459389"/>
                    </a:lnTo>
                    <a:lnTo>
                      <a:pt x="76510" y="400428"/>
                    </a:lnTo>
                    <a:lnTo>
                      <a:pt x="78876" y="306282"/>
                    </a:lnTo>
                    <a:lnTo>
                      <a:pt x="79876" y="264396"/>
                    </a:lnTo>
                    <a:lnTo>
                      <a:pt x="80787" y="221379"/>
                    </a:lnTo>
                    <a:lnTo>
                      <a:pt x="81888" y="165417"/>
                    </a:lnTo>
                    <a:lnTo>
                      <a:pt x="90408" y="130237"/>
                    </a:lnTo>
                    <a:lnTo>
                      <a:pt x="113702" y="103322"/>
                    </a:lnTo>
                    <a:lnTo>
                      <a:pt x="146113" y="88654"/>
                    </a:lnTo>
                    <a:lnTo>
                      <a:pt x="338467" y="88654"/>
                    </a:lnTo>
                    <a:lnTo>
                      <a:pt x="269966" y="37442"/>
                    </a:lnTo>
                    <a:lnTo>
                      <a:pt x="232715" y="13884"/>
                    </a:lnTo>
                    <a:lnTo>
                      <a:pt x="191975" y="1570"/>
                    </a:lnTo>
                    <a:lnTo>
                      <a:pt x="192495" y="1570"/>
                    </a:lnTo>
                    <a:lnTo>
                      <a:pt x="149833" y="0"/>
                    </a:lnTo>
                    <a:close/>
                  </a:path>
                  <a:path w="1196975" h="688975">
                    <a:moveTo>
                      <a:pt x="557396" y="372966"/>
                    </a:moveTo>
                    <a:lnTo>
                      <a:pt x="518886" y="400301"/>
                    </a:lnTo>
                    <a:lnTo>
                      <a:pt x="399942" y="486296"/>
                    </a:lnTo>
                    <a:lnTo>
                      <a:pt x="223648" y="616728"/>
                    </a:lnTo>
                    <a:lnTo>
                      <a:pt x="203011" y="627870"/>
                    </a:lnTo>
                    <a:lnTo>
                      <a:pt x="180845" y="634491"/>
                    </a:lnTo>
                    <a:lnTo>
                      <a:pt x="157268" y="635046"/>
                    </a:lnTo>
                    <a:lnTo>
                      <a:pt x="271818" y="635046"/>
                    </a:lnTo>
                    <a:lnTo>
                      <a:pt x="290379" y="618210"/>
                    </a:lnTo>
                    <a:lnTo>
                      <a:pt x="419061" y="504017"/>
                    </a:lnTo>
                    <a:lnTo>
                      <a:pt x="490261" y="439664"/>
                    </a:lnTo>
                    <a:lnTo>
                      <a:pt x="560399" y="375250"/>
                    </a:lnTo>
                    <a:lnTo>
                      <a:pt x="557396" y="372966"/>
                    </a:lnTo>
                    <a:close/>
                  </a:path>
                  <a:path w="1196975" h="688975">
                    <a:moveTo>
                      <a:pt x="1149956" y="53181"/>
                    </a:moveTo>
                    <a:lnTo>
                      <a:pt x="1036089" y="53181"/>
                    </a:lnTo>
                    <a:lnTo>
                      <a:pt x="1072683" y="63129"/>
                    </a:lnTo>
                    <a:lnTo>
                      <a:pt x="1101804" y="86180"/>
                    </a:lnTo>
                    <a:lnTo>
                      <a:pt x="1119781" y="119409"/>
                    </a:lnTo>
                    <a:lnTo>
                      <a:pt x="1122945" y="159888"/>
                    </a:lnTo>
                    <a:lnTo>
                      <a:pt x="1119083" y="311693"/>
                    </a:lnTo>
                    <a:lnTo>
                      <a:pt x="1117735" y="366908"/>
                    </a:lnTo>
                    <a:lnTo>
                      <a:pt x="1116378" y="425293"/>
                    </a:lnTo>
                    <a:lnTo>
                      <a:pt x="1115484" y="465996"/>
                    </a:lnTo>
                    <a:lnTo>
                      <a:pt x="1114359" y="523018"/>
                    </a:lnTo>
                    <a:lnTo>
                      <a:pt x="1111992" y="541561"/>
                    </a:lnTo>
                    <a:lnTo>
                      <a:pt x="1082161" y="585750"/>
                    </a:lnTo>
                    <a:lnTo>
                      <a:pt x="1030684" y="600945"/>
                    </a:lnTo>
                    <a:lnTo>
                      <a:pt x="1177896" y="600945"/>
                    </a:lnTo>
                    <a:lnTo>
                      <a:pt x="1191430" y="567414"/>
                    </a:lnTo>
                    <a:lnTo>
                      <a:pt x="1196493" y="523018"/>
                    </a:lnTo>
                    <a:lnTo>
                      <a:pt x="1196211" y="507510"/>
                    </a:lnTo>
                    <a:lnTo>
                      <a:pt x="1196087" y="500621"/>
                    </a:lnTo>
                    <a:lnTo>
                      <a:pt x="1196051" y="498651"/>
                    </a:lnTo>
                    <a:lnTo>
                      <a:pt x="1195947" y="492951"/>
                    </a:lnTo>
                    <a:lnTo>
                      <a:pt x="1195827" y="486296"/>
                    </a:lnTo>
                    <a:lnTo>
                      <a:pt x="1195713" y="480046"/>
                    </a:lnTo>
                    <a:lnTo>
                      <a:pt x="1194640" y="433175"/>
                    </a:lnTo>
                    <a:lnTo>
                      <a:pt x="1192175" y="336122"/>
                    </a:lnTo>
                    <a:lnTo>
                      <a:pt x="1191024" y="288658"/>
                    </a:lnTo>
                    <a:lnTo>
                      <a:pt x="1190147" y="246242"/>
                    </a:lnTo>
                    <a:lnTo>
                      <a:pt x="1190070" y="242722"/>
                    </a:lnTo>
                    <a:lnTo>
                      <a:pt x="1189368" y="216007"/>
                    </a:lnTo>
                    <a:lnTo>
                      <a:pt x="1188895" y="189521"/>
                    </a:lnTo>
                    <a:lnTo>
                      <a:pt x="1185582" y="127858"/>
                    </a:lnTo>
                    <a:lnTo>
                      <a:pt x="1172034" y="84278"/>
                    </a:lnTo>
                    <a:lnTo>
                      <a:pt x="1149956" y="53181"/>
                    </a:lnTo>
                    <a:close/>
                  </a:path>
                  <a:path w="1196975" h="688975">
                    <a:moveTo>
                      <a:pt x="558732" y="372018"/>
                    </a:moveTo>
                    <a:lnTo>
                      <a:pt x="557396" y="372966"/>
                    </a:lnTo>
                    <a:lnTo>
                      <a:pt x="560399" y="375250"/>
                    </a:lnTo>
                    <a:lnTo>
                      <a:pt x="560952" y="374740"/>
                    </a:lnTo>
                    <a:lnTo>
                      <a:pt x="558732" y="372018"/>
                    </a:lnTo>
                    <a:close/>
                  </a:path>
                  <a:path w="1196975" h="688975">
                    <a:moveTo>
                      <a:pt x="338467" y="88654"/>
                    </a:moveTo>
                    <a:lnTo>
                      <a:pt x="146113" y="88654"/>
                    </a:lnTo>
                    <a:lnTo>
                      <a:pt x="181979" y="90215"/>
                    </a:lnTo>
                    <a:lnTo>
                      <a:pt x="191277" y="93638"/>
                    </a:lnTo>
                    <a:lnTo>
                      <a:pt x="198821" y="97491"/>
                    </a:lnTo>
                    <a:lnTo>
                      <a:pt x="206248" y="102488"/>
                    </a:lnTo>
                    <a:lnTo>
                      <a:pt x="557396" y="372966"/>
                    </a:lnTo>
                    <a:lnTo>
                      <a:pt x="558732" y="372018"/>
                    </a:lnTo>
                    <a:lnTo>
                      <a:pt x="712875" y="372018"/>
                    </a:lnTo>
                    <a:lnTo>
                      <a:pt x="640304" y="316428"/>
                    </a:lnTo>
                    <a:lnTo>
                      <a:pt x="637504" y="316428"/>
                    </a:lnTo>
                    <a:lnTo>
                      <a:pt x="635295" y="313695"/>
                    </a:lnTo>
                    <a:lnTo>
                      <a:pt x="635944" y="313097"/>
                    </a:lnTo>
                    <a:lnTo>
                      <a:pt x="338467" y="88654"/>
                    </a:lnTo>
                    <a:close/>
                  </a:path>
                  <a:path w="1196975" h="688975">
                    <a:moveTo>
                      <a:pt x="635944" y="313097"/>
                    </a:moveTo>
                    <a:lnTo>
                      <a:pt x="635295" y="313695"/>
                    </a:lnTo>
                    <a:lnTo>
                      <a:pt x="637504" y="316428"/>
                    </a:lnTo>
                    <a:lnTo>
                      <a:pt x="638955" y="315398"/>
                    </a:lnTo>
                    <a:lnTo>
                      <a:pt x="635944" y="313097"/>
                    </a:lnTo>
                    <a:close/>
                  </a:path>
                  <a:path w="1196975" h="688975">
                    <a:moveTo>
                      <a:pt x="638955" y="315398"/>
                    </a:moveTo>
                    <a:lnTo>
                      <a:pt x="637504" y="316428"/>
                    </a:lnTo>
                    <a:lnTo>
                      <a:pt x="640304" y="316428"/>
                    </a:lnTo>
                    <a:lnTo>
                      <a:pt x="638955" y="315398"/>
                    </a:lnTo>
                    <a:close/>
                  </a:path>
                  <a:path w="1196975" h="688975">
                    <a:moveTo>
                      <a:pt x="1029896" y="1570"/>
                    </a:moveTo>
                    <a:lnTo>
                      <a:pt x="987379" y="10182"/>
                    </a:lnTo>
                    <a:lnTo>
                      <a:pt x="948071" y="33065"/>
                    </a:lnTo>
                    <a:lnTo>
                      <a:pt x="829908" y="137314"/>
                    </a:lnTo>
                    <a:lnTo>
                      <a:pt x="712648" y="242722"/>
                    </a:lnTo>
                    <a:lnTo>
                      <a:pt x="635944" y="313097"/>
                    </a:lnTo>
                    <a:lnTo>
                      <a:pt x="638955" y="315398"/>
                    </a:lnTo>
                    <a:lnTo>
                      <a:pt x="754404" y="232675"/>
                    </a:lnTo>
                    <a:lnTo>
                      <a:pt x="953610" y="85838"/>
                    </a:lnTo>
                    <a:lnTo>
                      <a:pt x="963731" y="78255"/>
                    </a:lnTo>
                    <a:lnTo>
                      <a:pt x="973795" y="70948"/>
                    </a:lnTo>
                    <a:lnTo>
                      <a:pt x="984287" y="64443"/>
                    </a:lnTo>
                    <a:lnTo>
                      <a:pt x="995693" y="59263"/>
                    </a:lnTo>
                    <a:lnTo>
                      <a:pt x="1036089" y="53181"/>
                    </a:lnTo>
                    <a:lnTo>
                      <a:pt x="1149956" y="53181"/>
                    </a:lnTo>
                    <a:lnTo>
                      <a:pt x="1146690" y="48581"/>
                    </a:lnTo>
                    <a:lnTo>
                      <a:pt x="1112552" y="22047"/>
                    </a:lnTo>
                    <a:lnTo>
                      <a:pt x="1072620" y="5950"/>
                    </a:lnTo>
                    <a:lnTo>
                      <a:pt x="1029896" y="1570"/>
                    </a:lnTo>
                    <a:close/>
                  </a:path>
                </a:pathLst>
              </a:custGeom>
              <a:solidFill>
                <a:srgbClr val="4987F9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28" b="0" i="0" u="none" strike="noStrike" kern="1200" cap="none" spc="0" normalizeH="0" baseline="0" noProof="0">
                  <a:ln>
                    <a:noFill/>
                  </a:ln>
                  <a:solidFill>
                    <a:srgbClr val="1A1A1A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99656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  <p:sldLayoutId id="2147483712" r:id="rId18"/>
    <p:sldLayoutId id="2147483713" r:id="rId19"/>
    <p:sldLayoutId id="2147483714" r:id="rId20"/>
    <p:sldLayoutId id="2147483715" r:id="rId21"/>
    <p:sldLayoutId id="2147483716" r:id="rId22"/>
    <p:sldLayoutId id="2147483717" r:id="rId23"/>
    <p:sldLayoutId id="2147483718" r:id="rId24"/>
    <p:sldLayoutId id="2147483719" r:id="rId25"/>
    <p:sldLayoutId id="2147483720" r:id="rId26"/>
    <p:sldLayoutId id="2147483721" r:id="rId27"/>
    <p:sldLayoutId id="2147483722" r:id="rId28"/>
    <p:sldLayoutId id="2147483723" r:id="rId29"/>
    <p:sldLayoutId id="2147483724" r:id="rId30"/>
    <p:sldLayoutId id="2147483725" r:id="rId31"/>
    <p:sldLayoutId id="2147483726" r:id="rId32"/>
  </p:sldLayoutIdLst>
  <p:hf hdr="0" ftr="0" dt="0"/>
  <p:txStyles>
    <p:titleStyle>
      <a:lvl1pPr rtl="0">
        <a:defRPr sz="5000">
          <a:latin typeface="+mj-lt"/>
          <a:ea typeface="+mj-ea"/>
          <a:cs typeface="+mj-cs"/>
        </a:defRPr>
      </a:lvl1pPr>
    </p:titleStyle>
    <p:bodyStyle>
      <a:lvl1pPr marL="0" rtl="0">
        <a:defRPr>
          <a:latin typeface="+mn-lt"/>
          <a:ea typeface="+mn-ea"/>
          <a:cs typeface="+mn-cs"/>
        </a:defRPr>
      </a:lvl1pPr>
      <a:lvl2pPr marL="277260">
        <a:defRPr>
          <a:latin typeface="+mn-lt"/>
          <a:ea typeface="+mn-ea"/>
          <a:cs typeface="+mn-cs"/>
        </a:defRPr>
      </a:lvl2pPr>
      <a:lvl3pPr marL="554520">
        <a:defRPr>
          <a:latin typeface="+mn-lt"/>
          <a:ea typeface="+mn-ea"/>
          <a:cs typeface="+mn-cs"/>
        </a:defRPr>
      </a:lvl3pPr>
      <a:lvl4pPr marL="831780">
        <a:defRPr>
          <a:latin typeface="+mn-lt"/>
          <a:ea typeface="+mn-ea"/>
          <a:cs typeface="+mn-cs"/>
        </a:defRPr>
      </a:lvl4pPr>
      <a:lvl5pPr marL="1109039">
        <a:defRPr>
          <a:latin typeface="+mn-lt"/>
          <a:ea typeface="+mn-ea"/>
          <a:cs typeface="+mn-cs"/>
        </a:defRPr>
      </a:lvl5pPr>
      <a:lvl6pPr marL="1386299">
        <a:defRPr>
          <a:latin typeface="+mn-lt"/>
          <a:ea typeface="+mn-ea"/>
          <a:cs typeface="+mn-cs"/>
        </a:defRPr>
      </a:lvl6pPr>
      <a:lvl7pPr marL="1663559">
        <a:defRPr>
          <a:latin typeface="+mn-lt"/>
          <a:ea typeface="+mn-ea"/>
          <a:cs typeface="+mn-cs"/>
        </a:defRPr>
      </a:lvl7pPr>
      <a:lvl8pPr marL="1940820">
        <a:defRPr>
          <a:latin typeface="+mn-lt"/>
          <a:ea typeface="+mn-ea"/>
          <a:cs typeface="+mn-cs"/>
        </a:defRPr>
      </a:lvl8pPr>
      <a:lvl9pPr marL="221808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60">
        <a:defRPr>
          <a:latin typeface="+mn-lt"/>
          <a:ea typeface="+mn-ea"/>
          <a:cs typeface="+mn-cs"/>
        </a:defRPr>
      </a:lvl2pPr>
      <a:lvl3pPr marL="554520">
        <a:defRPr>
          <a:latin typeface="+mn-lt"/>
          <a:ea typeface="+mn-ea"/>
          <a:cs typeface="+mn-cs"/>
        </a:defRPr>
      </a:lvl3pPr>
      <a:lvl4pPr marL="831780">
        <a:defRPr>
          <a:latin typeface="+mn-lt"/>
          <a:ea typeface="+mn-ea"/>
          <a:cs typeface="+mn-cs"/>
        </a:defRPr>
      </a:lvl4pPr>
      <a:lvl5pPr marL="1109039">
        <a:defRPr>
          <a:latin typeface="+mn-lt"/>
          <a:ea typeface="+mn-ea"/>
          <a:cs typeface="+mn-cs"/>
        </a:defRPr>
      </a:lvl5pPr>
      <a:lvl6pPr marL="1386299">
        <a:defRPr>
          <a:latin typeface="+mn-lt"/>
          <a:ea typeface="+mn-ea"/>
          <a:cs typeface="+mn-cs"/>
        </a:defRPr>
      </a:lvl6pPr>
      <a:lvl7pPr marL="1663559">
        <a:defRPr>
          <a:latin typeface="+mn-lt"/>
          <a:ea typeface="+mn-ea"/>
          <a:cs typeface="+mn-cs"/>
        </a:defRPr>
      </a:lvl7pPr>
      <a:lvl8pPr marL="1940820">
        <a:defRPr>
          <a:latin typeface="+mn-lt"/>
          <a:ea typeface="+mn-ea"/>
          <a:cs typeface="+mn-cs"/>
        </a:defRPr>
      </a:lvl8pPr>
      <a:lvl9pPr marL="221808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jpg"/><Relationship Id="rId8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hero-fa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160" y="0"/>
            <a:ext cx="10287000" cy="68580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Coffee Hub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ARTEMIS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bia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8208" y="384048"/>
            <a:ext cx="950976" cy="23774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616184" y="658368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THE NOURISHING ALLIANCE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260604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spc="400">
                <a:solidFill>
                  <a:srgbClr val="8FC1FF"/>
                </a:solidFill>
                <a:latin typeface="Montserrat"/>
              </a:rPr>
              <a:t>ARTEMIS · ADYACENCIAS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2926080"/>
            <a:ext cx="59436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5400" b="1">
                <a:solidFill>
                  <a:srgbClr val="FFFFFF"/>
                </a:solidFill>
                <a:latin typeface="Georgia"/>
              </a:rPr>
              <a:t>Vino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3749039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spc="500">
                <a:solidFill>
                  <a:srgbClr val="9FB4DA"/>
                </a:solidFill>
                <a:latin typeface="Montserrat"/>
              </a:rPr>
              <a:t>MÉXICO Y COSTA RICA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4224528"/>
            <a:ext cx="914400" cy="38100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4434840"/>
            <a:ext cx="493776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CFDCF2"/>
                </a:solidFill>
                <a:latin typeface="Montserrat"/>
              </a:rPr>
              <a:t>El marco de ARTEMIS pide «cover all coffee segments and explore adjacents». Esta es la lectura del vino con las mismas tres preguntas que se le hacen al café.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Euromonitor (reportes ed. ago-2026 y cifras citadas por prensa) · OEMV · ICEX · OEC · Consejo Mexicano Vitivinícola · 15 de septiembre de 2026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464040" y="6492240"/>
            <a:ext cx="457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50" b="0" spc="300">
                <a:solidFill>
                  <a:srgbClr val="5E76A2"/>
                </a:solidFill>
                <a:latin typeface="Montserrat"/>
              </a:rPr>
              <a:t>POR</a:t>
            </a:r>
          </a:p>
        </p:txBody>
      </p:sp>
      <p:pic>
        <p:nvPicPr>
          <p:cNvPr id="17" name="Picture 16" descr="powering-growt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1240" y="6455664"/>
            <a:ext cx="1532709" cy="13716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1/9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Coffee Hub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DOS PAÍSES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b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8208" y="384048"/>
            <a:ext cx="950976" cy="2377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16184" y="658368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THE NOURISHING ALLIANCE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BIA COFFEE HUB  ·  ADYACENCIAS  ·  VINO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Georgia"/>
              </a:rPr>
              <a:t>El tico bebe 3 veces más vino que el mexicano. </a:t>
            </a:r>
            <a:r>
              <a:rPr sz="2600" b="1">
                <a:solidFill>
                  <a:srgbClr val="8FC1FF"/>
                </a:solidFill>
                <a:latin typeface="Georgia"/>
              </a:rPr>
              <a:t>Y no produce ni uno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Cuánto se bebe, de dónde viene la botella y de qué color es, país por país.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83080"/>
            <a:ext cx="5532120" cy="361188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" y="1920240"/>
            <a:ext cx="27432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spc="400">
                <a:solidFill>
                  <a:srgbClr val="4A88FA"/>
                </a:solidFill>
                <a:latin typeface="Montserrat"/>
              </a:rPr>
              <a:t>🇲🇽  MÉXICO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" y="2212848"/>
            <a:ext cx="20116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9FB4DA"/>
                </a:solidFill>
                <a:latin typeface="Montserrat"/>
              </a:rPr>
              <a:t>POR PERSONA AL AÑO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2377440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Montserrat"/>
              </a:rPr>
              <a:t>≈ 0.8 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" y="2871216"/>
            <a:ext cx="21031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>
                <a:solidFill>
                  <a:srgbClr val="8FA8D4"/>
                </a:solidFill>
                <a:latin typeface="Montserrat"/>
              </a:rPr>
              <a:t>104 M litros en anaquel (Passport 2025); 147 M L y 1.1 L contando restaurante · 82 M L importados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71800" y="2194560"/>
            <a:ext cx="28346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9FB4DA"/>
                </a:solidFill>
                <a:latin typeface="Montserrat"/>
              </a:rPr>
              <a:t>DE DÓNDE ES LA BOTELLA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971800" y="2432304"/>
            <a:ext cx="2788920" cy="237744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2971800" y="2432304"/>
            <a:ext cx="1087678" cy="237744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971800" y="2724912"/>
            <a:ext cx="2834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CFDCF2"/>
                </a:solidFill>
                <a:latin typeface="Montserrat"/>
              </a:rPr>
              <a:t>39% nacional  ·  61% importada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58368" y="3218688"/>
            <a:ext cx="5120640" cy="9525"/>
          </a:xfrm>
          <a:prstGeom prst="rect">
            <a:avLst/>
          </a:prstGeom>
          <a:solidFill>
            <a:srgbClr val="35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8368" y="3310128"/>
            <a:ext cx="21945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9FB4DA"/>
                </a:solidFill>
                <a:latin typeface="Montserrat"/>
              </a:rPr>
              <a:t>DE QUÉ COLOR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8368" y="3529584"/>
            <a:ext cx="7772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CFDCF2"/>
                </a:solidFill>
                <a:latin typeface="Montserrat"/>
              </a:rPr>
              <a:t>Tinto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417320" y="3547872"/>
            <a:ext cx="1234440" cy="146304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1417320" y="3547872"/>
            <a:ext cx="1130121" cy="146304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697480" y="3511296"/>
            <a:ext cx="4572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ontserrat"/>
              </a:rPr>
              <a:t>65%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8368" y="3813048"/>
            <a:ext cx="7772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CFDCF2"/>
                </a:solidFill>
                <a:latin typeface="Montserrat"/>
              </a:rPr>
              <a:t>Blanco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417320" y="3831335"/>
            <a:ext cx="1234440" cy="146304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1417320" y="3831335"/>
            <a:ext cx="208637" cy="146304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697480" y="3794760"/>
            <a:ext cx="4572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ontserrat"/>
              </a:rPr>
              <a:t>12%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8368" y="4096511"/>
            <a:ext cx="7772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CFDCF2"/>
                </a:solidFill>
                <a:latin typeface="Montserrat"/>
              </a:rPr>
              <a:t>Espumoso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417320" y="4114799"/>
            <a:ext cx="1234440" cy="146304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1417320" y="4114799"/>
            <a:ext cx="173864" cy="146304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697480" y="4078224"/>
            <a:ext cx="4572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ontserrat"/>
              </a:rPr>
              <a:t>10%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58368" y="4379976"/>
            <a:ext cx="7772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CFDCF2"/>
                </a:solidFill>
                <a:latin typeface="Montserrat"/>
              </a:rPr>
              <a:t>Rosado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417320" y="4398264"/>
            <a:ext cx="1234440" cy="146304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1417320" y="4398264"/>
            <a:ext cx="208637" cy="146304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697480" y="4361688"/>
            <a:ext cx="4572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ontserrat"/>
              </a:rPr>
              <a:t>12%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246120" y="3310128"/>
            <a:ext cx="25603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9FB4DA"/>
                </a:solidFill>
                <a:latin typeface="Montserrat"/>
              </a:rPr>
              <a:t>ORIGEN DE LO IMPORTADO · VALOR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246120" y="3529584"/>
            <a:ext cx="7772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CFDCF2"/>
                </a:solidFill>
                <a:latin typeface="Montserrat"/>
              </a:rPr>
              <a:t>España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005072" y="3547872"/>
            <a:ext cx="1234440" cy="146304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4005072" y="3547872"/>
            <a:ext cx="1110996" cy="146304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285232" y="3511296"/>
            <a:ext cx="502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ontserrat"/>
              </a:rPr>
              <a:t>27%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246120" y="3813048"/>
            <a:ext cx="7772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CFDCF2"/>
                </a:solidFill>
                <a:latin typeface="Montserrat"/>
              </a:rPr>
              <a:t>Francia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4005072" y="3831335"/>
            <a:ext cx="1234440" cy="146304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ounded Rectangle 45"/>
          <p:cNvSpPr/>
          <p:nvPr/>
        </p:nvSpPr>
        <p:spPr>
          <a:xfrm>
            <a:off x="4005072" y="3831335"/>
            <a:ext cx="987552" cy="146304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5285232" y="3794760"/>
            <a:ext cx="502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ontserrat"/>
              </a:rPr>
              <a:t>24%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246120" y="4096511"/>
            <a:ext cx="7772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CFDCF2"/>
                </a:solidFill>
                <a:latin typeface="Montserrat"/>
              </a:rPr>
              <a:t>Italia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4005072" y="4114799"/>
            <a:ext cx="1234440" cy="146304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4005072" y="4114799"/>
            <a:ext cx="822960" cy="146304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5285232" y="4078224"/>
            <a:ext cx="502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ontserrat"/>
              </a:rPr>
              <a:t>20%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246120" y="4379976"/>
            <a:ext cx="7772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CFDCF2"/>
                </a:solidFill>
                <a:latin typeface="Montserrat"/>
              </a:rPr>
              <a:t>Chile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4005072" y="4398264"/>
            <a:ext cx="1234440" cy="146304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ounded Rectangle 53"/>
          <p:cNvSpPr/>
          <p:nvPr/>
        </p:nvSpPr>
        <p:spPr>
          <a:xfrm>
            <a:off x="4005072" y="4398264"/>
            <a:ext cx="576072" cy="146304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5285232" y="4361688"/>
            <a:ext cx="502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ontserrat"/>
              </a:rPr>
              <a:t>14%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58368" y="4901184"/>
            <a:ext cx="5120640" cy="9525"/>
          </a:xfrm>
          <a:prstGeom prst="rect">
            <a:avLst/>
          </a:prstGeom>
          <a:solidFill>
            <a:srgbClr val="35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658368" y="4992624"/>
            <a:ext cx="51206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00" b="0">
                <a:solidFill>
                  <a:srgbClr val="8FA8D4"/>
                </a:solidFill>
                <a:latin typeface="Montserrat"/>
              </a:rPr>
              <a:t>En volumen manda Chile: 29.4 M L en 2025 (+25%) con el litro más barato, €1.64 — desplazó a España. Francia vale 24% con sólo 5% del volumen.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6199632" y="1783080"/>
            <a:ext cx="5532120" cy="361188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400800" y="1920240"/>
            <a:ext cx="27432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spc="400">
                <a:solidFill>
                  <a:srgbClr val="8FC1FF"/>
                </a:solidFill>
                <a:latin typeface="Montserrat"/>
              </a:rPr>
              <a:t>🇨🇷  COSTA RICA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400800" y="2212848"/>
            <a:ext cx="20116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9FB4DA"/>
                </a:solidFill>
                <a:latin typeface="Montserrat"/>
              </a:rPr>
              <a:t>POR PERSONA AL AÑO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400800" y="2377440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Montserrat"/>
              </a:rPr>
              <a:t>≈ 2.2 L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400800" y="2871216"/>
            <a:ext cx="21031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>
                <a:solidFill>
                  <a:srgbClr val="8FA8D4"/>
                </a:solidFill>
                <a:latin typeface="Montserrat"/>
              </a:rPr>
              <a:t>11.4 M litros en anaquel (Passport 2025) · 96% tranquilo · sin producción propia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714232" y="2194560"/>
            <a:ext cx="28346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9FB4DA"/>
                </a:solidFill>
                <a:latin typeface="Montserrat"/>
              </a:rPr>
              <a:t>DE DÓNDE ES LA BOTELLA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8714232" y="2432304"/>
            <a:ext cx="2788920" cy="237744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ounded Rectangle 64"/>
          <p:cNvSpPr/>
          <p:nvPr/>
        </p:nvSpPr>
        <p:spPr>
          <a:xfrm>
            <a:off x="8714232" y="2432304"/>
            <a:ext cx="36576" cy="237744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C6DFFF"/>
              </a:gs>
              <a:gs pos="100000">
                <a:srgbClr val="8FC1F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8714232" y="2724912"/>
            <a:ext cx="2834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CFDCF2"/>
                </a:solidFill>
                <a:latin typeface="Montserrat"/>
              </a:rPr>
              <a:t>0% nacional  ·  100% importada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400800" y="3218688"/>
            <a:ext cx="5120640" cy="9525"/>
          </a:xfrm>
          <a:prstGeom prst="rect">
            <a:avLst/>
          </a:prstGeom>
          <a:solidFill>
            <a:srgbClr val="35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400800" y="3310128"/>
            <a:ext cx="21945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9FB4DA"/>
                </a:solidFill>
                <a:latin typeface="Montserrat"/>
              </a:rPr>
              <a:t>DE QUÉ COLOR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400800" y="3529584"/>
            <a:ext cx="7772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CFDCF2"/>
                </a:solidFill>
                <a:latin typeface="Montserrat"/>
              </a:rPr>
              <a:t>Tinto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7159752" y="3547872"/>
            <a:ext cx="1234440" cy="146304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ounded Rectangle 70"/>
          <p:cNvSpPr/>
          <p:nvPr/>
        </p:nvSpPr>
        <p:spPr>
          <a:xfrm>
            <a:off x="7159752" y="3547872"/>
            <a:ext cx="991029" cy="146304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C6DFFF"/>
              </a:gs>
              <a:gs pos="100000">
                <a:srgbClr val="8FC1F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8439912" y="3511296"/>
            <a:ext cx="4572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ontserrat"/>
              </a:rPr>
              <a:t>57%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400800" y="3813048"/>
            <a:ext cx="7772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CFDCF2"/>
                </a:solidFill>
                <a:latin typeface="Montserrat"/>
              </a:rPr>
              <a:t>Blanco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7159752" y="3831335"/>
            <a:ext cx="1234440" cy="146304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ounded Rectangle 74"/>
          <p:cNvSpPr/>
          <p:nvPr/>
        </p:nvSpPr>
        <p:spPr>
          <a:xfrm>
            <a:off x="7159752" y="3831335"/>
            <a:ext cx="260797" cy="146304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C6DFFF"/>
              </a:gs>
              <a:gs pos="100000">
                <a:srgbClr val="8FC1F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8439912" y="3794760"/>
            <a:ext cx="4572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ontserrat"/>
              </a:rPr>
              <a:t>15%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6400800" y="4096511"/>
            <a:ext cx="7772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CFDCF2"/>
                </a:solidFill>
                <a:latin typeface="Montserrat"/>
              </a:rPr>
              <a:t>Espumoso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7159752" y="4114799"/>
            <a:ext cx="1234440" cy="146304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ounded Rectangle 78"/>
          <p:cNvSpPr/>
          <p:nvPr/>
        </p:nvSpPr>
        <p:spPr>
          <a:xfrm>
            <a:off x="7159752" y="4114799"/>
            <a:ext cx="208637" cy="146304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C6DFFF"/>
              </a:gs>
              <a:gs pos="100000">
                <a:srgbClr val="8FC1F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8439912" y="4078224"/>
            <a:ext cx="4572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ontserrat"/>
              </a:rPr>
              <a:t>12%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6400800" y="4379976"/>
            <a:ext cx="7772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CFDCF2"/>
                </a:solidFill>
                <a:latin typeface="Montserrat"/>
              </a:rPr>
              <a:t>Rosado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7159752" y="4398264"/>
            <a:ext cx="1234440" cy="146304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ounded Rectangle 82"/>
          <p:cNvSpPr/>
          <p:nvPr/>
        </p:nvSpPr>
        <p:spPr>
          <a:xfrm>
            <a:off x="7159752" y="4398264"/>
            <a:ext cx="52159" cy="146304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C6DFFF"/>
              </a:gs>
              <a:gs pos="100000">
                <a:srgbClr val="8FC1F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8439912" y="4361688"/>
            <a:ext cx="4572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ontserrat"/>
              </a:rPr>
              <a:t>3%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6400800" y="4663440"/>
            <a:ext cx="7772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CFDCF2"/>
                </a:solidFill>
                <a:latin typeface="Montserrat"/>
              </a:rPr>
              <a:t>Otros</a:t>
            </a:r>
          </a:p>
        </p:txBody>
      </p:sp>
      <p:sp>
        <p:nvSpPr>
          <p:cNvPr id="86" name="Rounded Rectangle 85"/>
          <p:cNvSpPr/>
          <p:nvPr/>
        </p:nvSpPr>
        <p:spPr>
          <a:xfrm>
            <a:off x="7159752" y="4681727"/>
            <a:ext cx="1234440" cy="146304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ounded Rectangle 86"/>
          <p:cNvSpPr/>
          <p:nvPr/>
        </p:nvSpPr>
        <p:spPr>
          <a:xfrm>
            <a:off x="7159752" y="4681727"/>
            <a:ext cx="226024" cy="146304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C6DFFF"/>
              </a:gs>
              <a:gs pos="100000">
                <a:srgbClr val="8FC1F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TextBox 87"/>
          <p:cNvSpPr txBox="1"/>
          <p:nvPr/>
        </p:nvSpPr>
        <p:spPr>
          <a:xfrm>
            <a:off x="8439912" y="4645152"/>
            <a:ext cx="4572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ontserrat"/>
              </a:rPr>
              <a:t>13%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8988552" y="3310128"/>
            <a:ext cx="25603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9FB4DA"/>
                </a:solidFill>
                <a:latin typeface="Montserrat"/>
              </a:rPr>
              <a:t>ORIGEN DE LO IMPORTADO · VALOR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8988552" y="3529584"/>
            <a:ext cx="7772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CFDCF2"/>
                </a:solidFill>
                <a:latin typeface="Montserrat"/>
              </a:rPr>
              <a:t>Chile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9747504" y="3547872"/>
            <a:ext cx="1234440" cy="146304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Rounded Rectangle 91"/>
          <p:cNvSpPr/>
          <p:nvPr/>
        </p:nvSpPr>
        <p:spPr>
          <a:xfrm>
            <a:off x="9747504" y="3547872"/>
            <a:ext cx="1110996" cy="146304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C6DFFF"/>
              </a:gs>
              <a:gs pos="100000">
                <a:srgbClr val="8FC1F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11027664" y="3511296"/>
            <a:ext cx="502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ontserrat"/>
              </a:rPr>
              <a:t>27%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8988552" y="3813048"/>
            <a:ext cx="7772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CFDCF2"/>
                </a:solidFill>
                <a:latin typeface="Montserrat"/>
              </a:rPr>
              <a:t>España</a:t>
            </a:r>
          </a:p>
        </p:txBody>
      </p:sp>
      <p:sp>
        <p:nvSpPr>
          <p:cNvPr id="95" name="Rounded Rectangle 94"/>
          <p:cNvSpPr/>
          <p:nvPr/>
        </p:nvSpPr>
        <p:spPr>
          <a:xfrm>
            <a:off x="9747504" y="3831335"/>
            <a:ext cx="1234440" cy="146304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Rounded Rectangle 95"/>
          <p:cNvSpPr/>
          <p:nvPr/>
        </p:nvSpPr>
        <p:spPr>
          <a:xfrm>
            <a:off x="9747504" y="3831335"/>
            <a:ext cx="946403" cy="146304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C6DFFF"/>
              </a:gs>
              <a:gs pos="100000">
                <a:srgbClr val="8FC1F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11027664" y="3794760"/>
            <a:ext cx="502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ontserrat"/>
              </a:rPr>
              <a:t>23%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8988552" y="4096511"/>
            <a:ext cx="7772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CFDCF2"/>
                </a:solidFill>
                <a:latin typeface="Montserrat"/>
              </a:rPr>
              <a:t>Italia</a:t>
            </a:r>
          </a:p>
        </p:txBody>
      </p:sp>
      <p:sp>
        <p:nvSpPr>
          <p:cNvPr id="99" name="Rounded Rectangle 98"/>
          <p:cNvSpPr/>
          <p:nvPr/>
        </p:nvSpPr>
        <p:spPr>
          <a:xfrm>
            <a:off x="9747504" y="4114799"/>
            <a:ext cx="1234440" cy="146304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Rounded Rectangle 99"/>
          <p:cNvSpPr/>
          <p:nvPr/>
        </p:nvSpPr>
        <p:spPr>
          <a:xfrm>
            <a:off x="9747504" y="4114799"/>
            <a:ext cx="534924" cy="146304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C6DFFF"/>
              </a:gs>
              <a:gs pos="100000">
                <a:srgbClr val="8FC1F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TextBox 100"/>
          <p:cNvSpPr txBox="1"/>
          <p:nvPr/>
        </p:nvSpPr>
        <p:spPr>
          <a:xfrm>
            <a:off x="11027664" y="4078224"/>
            <a:ext cx="502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ontserrat"/>
              </a:rPr>
              <a:t>13%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8988552" y="4379976"/>
            <a:ext cx="7772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CFDCF2"/>
                </a:solidFill>
                <a:latin typeface="Montserrat"/>
              </a:rPr>
              <a:t>EE.UU.</a:t>
            </a:r>
          </a:p>
        </p:txBody>
      </p:sp>
      <p:sp>
        <p:nvSpPr>
          <p:cNvPr id="103" name="Rounded Rectangle 102"/>
          <p:cNvSpPr/>
          <p:nvPr/>
        </p:nvSpPr>
        <p:spPr>
          <a:xfrm>
            <a:off x="9747504" y="4398264"/>
            <a:ext cx="1234440" cy="146304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Rounded Rectangle 103"/>
          <p:cNvSpPr/>
          <p:nvPr/>
        </p:nvSpPr>
        <p:spPr>
          <a:xfrm>
            <a:off x="9747504" y="4398264"/>
            <a:ext cx="493776" cy="146304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C6DFFF"/>
              </a:gs>
              <a:gs pos="100000">
                <a:srgbClr val="8FC1F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TextBox 104"/>
          <p:cNvSpPr txBox="1"/>
          <p:nvPr/>
        </p:nvSpPr>
        <p:spPr>
          <a:xfrm>
            <a:off x="11027664" y="4361688"/>
            <a:ext cx="502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ontserrat"/>
              </a:rPr>
              <a:t>12%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6400800" y="4901184"/>
            <a:ext cx="5120640" cy="9525"/>
          </a:xfrm>
          <a:prstGeom prst="rect">
            <a:avLst/>
          </a:prstGeom>
          <a:solidFill>
            <a:srgbClr val="35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TextBox 106"/>
          <p:cNvSpPr txBox="1"/>
          <p:nvPr/>
        </p:nvSpPr>
        <p:spPr>
          <a:xfrm>
            <a:off x="6400800" y="4992624"/>
            <a:ext cx="51206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00" b="0">
                <a:solidFill>
                  <a:srgbClr val="8FA8D4"/>
                </a:solidFill>
                <a:latin typeface="Montserrat"/>
              </a:rPr>
              <a:t>USD 37.9 M importados en 2023 (+42% vs 2019). Argentina 11% y Francia 8% completan. El mayor per cápita de Centroamérica, por encima de Brasil, México y Colombia.</a:t>
            </a:r>
          </a:p>
        </p:txBody>
      </p:sp>
      <p:sp>
        <p:nvSpPr>
          <p:cNvPr id="108" name="Rounded Rectangle 107"/>
          <p:cNvSpPr/>
          <p:nvPr/>
        </p:nvSpPr>
        <p:spPr>
          <a:xfrm>
            <a:off x="457200" y="5687568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640080" y="5806440"/>
            <a:ext cx="420624" cy="420624"/>
          </a:xfrm>
          <a:prstGeom prst="ellipse">
            <a:avLst/>
          </a:prstGeom>
          <a:solidFill>
            <a:srgbClr val="0C1E42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0" name="TextBox 109"/>
          <p:cNvSpPr txBox="1"/>
          <p:nvPr/>
        </p:nvSpPr>
        <p:spPr>
          <a:xfrm>
            <a:off x="640080" y="5888736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1188720" y="5824728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IMPLICACIÓN
PARA BIA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2331720" y="5815583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TextBox 112"/>
          <p:cNvSpPr txBox="1"/>
          <p:nvPr/>
        </p:nvSpPr>
        <p:spPr>
          <a:xfrm>
            <a:off x="2514600" y="5779007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>
                <a:solidFill>
                  <a:srgbClr val="FFFFFF"/>
                </a:solidFill>
                <a:latin typeface="Montserrat"/>
              </a:rPr>
              <a:t>México compra barato a Chile y España. Costa Rica bebe casi el triple y no produce ni una botella.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Volumen en anaquel y per cápita: Euromonitor Passport, Retail Volume 2025 (MX 103.9 M L ÷ 130 M hab.; CR 11.4 M L ÷ 5.2 M hab.); MX Total Volume con restaurante 147 M L (Passport); CR no tiene medida con restaurante · MX: OEMV/OIVE importaciones 2025 · ICEX «El mercado del vino en México 2024» (origen en valor 2023; tipo) · CMV: 39% de botellas nacionales (may-2026) y 8 M de consumidores · «otros» en CR = fortificados y otros sin desglose de la fuente · CR: Euromonitor vía El Financiero (12.4 M L en 2020; +25% 2020-25) · OEC vía CCI France (importación 2023) · Ciamesa 2025 (tipo)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9464040" y="6492240"/>
            <a:ext cx="457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50" b="0" spc="300">
                <a:solidFill>
                  <a:srgbClr val="5E76A2"/>
                </a:solidFill>
                <a:latin typeface="Montserrat"/>
              </a:rPr>
              <a:t>POR</a:t>
            </a:r>
          </a:p>
        </p:txBody>
      </p:sp>
      <p:pic>
        <p:nvPicPr>
          <p:cNvPr id="116" name="Picture 115" descr="powering-grow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240" y="6455664"/>
            <a:ext cx="1532709" cy="137160"/>
          </a:xfrm>
          <a:prstGeom prst="rect">
            <a:avLst/>
          </a:prstGeom>
        </p:spPr>
      </p:pic>
      <p:sp>
        <p:nvSpPr>
          <p:cNvPr id="117" name="TextBox 116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2/9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Coffee Hub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TAM · SAM · SOM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b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8208" y="384048"/>
            <a:ext cx="950976" cy="2377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16184" y="658368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THE NOURISHING ALLIANCE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BIA COFFEE HUB  ·  ADYACENCIAS  ·  VINO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Georgia"/>
              </a:rPr>
              <a:t>USD 1,484 M en anaquel en México, </a:t>
            </a:r>
            <a:r>
              <a:rPr sz="3000" b="1">
                <a:solidFill>
                  <a:srgbClr val="8FC1FF"/>
                </a:solidFill>
                <a:latin typeface="Georgia"/>
              </a:rPr>
              <a:t>170 M en Costa Rica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CFDCF2"/>
                </a:solidFill>
                <a:latin typeface="Montserrat"/>
              </a:rPr>
              <a:t>Tres tamaños, uno dentro del otro: TAM = todo el vino en anaquel (Passport) · SAM = el importado embotellado de gama entrada y media, lo que un distribuidor nuevo puede representar · SOM = lo que un entrante con socio toma en 5 años.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83080"/>
            <a:ext cx="5532120" cy="221284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" y="1920240"/>
            <a:ext cx="27432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spc="400">
                <a:solidFill>
                  <a:srgbClr val="4A88FA"/>
                </a:solidFill>
                <a:latin typeface="Montserrat"/>
              </a:rPr>
              <a:t>🇲🇽  MÉXICO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83480" y="1956816"/>
            <a:ext cx="7772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580" b="1" spc="200">
                <a:solidFill>
                  <a:srgbClr val="8FA8D4"/>
                </a:solidFill>
                <a:latin typeface="Montserrat"/>
              </a:rPr>
              <a:t>% DEL TAM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8368" y="2212848"/>
            <a:ext cx="44450" cy="512064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4672" y="2221991"/>
            <a:ext cx="18288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8FC1FF"/>
                </a:solidFill>
                <a:latin typeface="Montserrat"/>
              </a:rPr>
              <a:t>TAM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4672" y="2359152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ontserrat"/>
              </a:rPr>
              <a:t>USD 1,484 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4672" y="2615184"/>
            <a:ext cx="2468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Passport 2025 · tranquilo 895 · espumoso 480 · fortif. 108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64408" y="2295144"/>
            <a:ext cx="164591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Todo el vino en anaquel · 103.9 M litros. Con restaurante: USD 3,739 M y 147 M litros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01768" y="2322576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300" b="1">
                <a:solidFill>
                  <a:srgbClr val="8FC1FF"/>
                </a:solidFill>
                <a:latin typeface="Montserrat"/>
              </a:rPr>
              <a:t>100%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04672" y="2784348"/>
            <a:ext cx="4974336" cy="6350"/>
          </a:xfrm>
          <a:prstGeom prst="rect">
            <a:avLst/>
          </a:prstGeom>
          <a:solidFill>
            <a:srgbClr val="2A44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58368" y="2825496"/>
            <a:ext cx="44450" cy="512064"/>
          </a:xfrm>
          <a:prstGeom prst="rect">
            <a:avLst/>
          </a:prstGeom>
          <a:solidFill>
            <a:srgbClr val="4A8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04672" y="2834639"/>
            <a:ext cx="18288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4A88FA"/>
                </a:solidFill>
                <a:latin typeface="Montserrat"/>
              </a:rPr>
              <a:t>SAM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" y="297180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ontserrat"/>
              </a:rPr>
              <a:t>USD ~680 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" y="3227832"/>
            <a:ext cx="2468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61% de las botellas es importado · ~75% embotellado tranquilo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264408" y="2907791"/>
            <a:ext cx="164591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Vino importado embotellado de gama entrada y media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01768" y="2935224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300" b="1">
                <a:solidFill>
                  <a:srgbClr val="4A88FA"/>
                </a:solidFill>
                <a:latin typeface="Montserrat"/>
              </a:rPr>
              <a:t>≈46%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04672" y="3396996"/>
            <a:ext cx="4974336" cy="6350"/>
          </a:xfrm>
          <a:prstGeom prst="rect">
            <a:avLst/>
          </a:prstGeom>
          <a:solidFill>
            <a:srgbClr val="2A44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58368" y="3438144"/>
            <a:ext cx="44450" cy="512064"/>
          </a:xfrm>
          <a:prstGeom prst="rect">
            <a:avLst/>
          </a:prstGeom>
          <a:solidFill>
            <a:srgbClr val="4A8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04672" y="3447288"/>
            <a:ext cx="18288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4A88FA"/>
                </a:solidFill>
                <a:latin typeface="Montserrat"/>
              </a:rPr>
              <a:t>SOM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04672" y="3584448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ontserrat"/>
              </a:rPr>
              <a:t>USD 14–20 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04672" y="3840480"/>
            <a:ext cx="2468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2–3% del SAM en cinco años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264408" y="3520440"/>
            <a:ext cx="164591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Referencia: Concha y Toro + Digrans llegaron a 8% en trece años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01768" y="3547872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300" b="1">
                <a:solidFill>
                  <a:srgbClr val="4A88FA"/>
                </a:solidFill>
                <a:latin typeface="Montserrat"/>
              </a:rPr>
              <a:t>≈1.1%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04672" y="4009644"/>
            <a:ext cx="4974336" cy="6350"/>
          </a:xfrm>
          <a:prstGeom prst="rect">
            <a:avLst/>
          </a:prstGeom>
          <a:solidFill>
            <a:srgbClr val="2A44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6199632" y="1783080"/>
            <a:ext cx="5532120" cy="221284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400800" y="1920240"/>
            <a:ext cx="27432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spc="400">
                <a:solidFill>
                  <a:srgbClr val="8FC1FF"/>
                </a:solidFill>
                <a:latin typeface="Montserrat"/>
              </a:rPr>
              <a:t>🇨🇷  COSTA RICA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725912" y="1956816"/>
            <a:ext cx="7772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580" b="1" spc="200">
                <a:solidFill>
                  <a:srgbClr val="8FA8D4"/>
                </a:solidFill>
                <a:latin typeface="Montserrat"/>
              </a:rPr>
              <a:t>% DEL TAM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400800" y="2212848"/>
            <a:ext cx="44450" cy="512064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547104" y="2221991"/>
            <a:ext cx="18288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8FC1FF"/>
                </a:solidFill>
                <a:latin typeface="Montserrat"/>
              </a:rPr>
              <a:t>TAM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547104" y="2359152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ontserrat"/>
              </a:rPr>
              <a:t>USD 170 M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547104" y="2615184"/>
            <a:ext cx="2468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Passport 2025 · tranquilo 163 · espumoso 5 · fortif. 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006840" y="2295144"/>
            <a:ext cx="164591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Todo el vino en anaquel · 11.4 M litros, todos importados · Passport no mide el restaurante tico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744200" y="2322576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300" b="1">
                <a:solidFill>
                  <a:srgbClr val="8FC1FF"/>
                </a:solidFill>
                <a:latin typeface="Montserrat"/>
              </a:rPr>
              <a:t>100%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547104" y="2784348"/>
            <a:ext cx="4974336" cy="6350"/>
          </a:xfrm>
          <a:prstGeom prst="rect">
            <a:avLst/>
          </a:prstGeom>
          <a:solidFill>
            <a:srgbClr val="2A44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6400800" y="2825496"/>
            <a:ext cx="44450" cy="512064"/>
          </a:xfrm>
          <a:prstGeom prst="rect">
            <a:avLst/>
          </a:prstGeom>
          <a:solidFill>
            <a:srgbClr val="4A8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547104" y="2834639"/>
            <a:ext cx="18288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4A88FA"/>
                </a:solidFill>
                <a:latin typeface="Montserrat"/>
              </a:rPr>
              <a:t>SAM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547104" y="297180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ontserrat"/>
              </a:rPr>
              <a:t>USD ~145 M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547104" y="3227832"/>
            <a:ext cx="2468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lo que no es premium ni espumoso de alta gama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006840" y="2907791"/>
            <a:ext cx="164591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Vino importado embotellado de gama entrada y media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744200" y="2935224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300" b="1">
                <a:solidFill>
                  <a:srgbClr val="4A88FA"/>
                </a:solidFill>
                <a:latin typeface="Montserrat"/>
              </a:rPr>
              <a:t>≈85%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547104" y="3396996"/>
            <a:ext cx="4974336" cy="6350"/>
          </a:xfrm>
          <a:prstGeom prst="rect">
            <a:avLst/>
          </a:prstGeom>
          <a:solidFill>
            <a:srgbClr val="2A44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6400800" y="3438144"/>
            <a:ext cx="44450" cy="512064"/>
          </a:xfrm>
          <a:prstGeom prst="rect">
            <a:avLst/>
          </a:prstGeom>
          <a:solidFill>
            <a:srgbClr val="4A8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547104" y="3447288"/>
            <a:ext cx="18288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4A88FA"/>
                </a:solidFill>
                <a:latin typeface="Montserrat"/>
              </a:rPr>
              <a:t>SOM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547104" y="3584448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ontserrat"/>
              </a:rPr>
              <a:t>USD 3–4 M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547104" y="3840480"/>
            <a:ext cx="2468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2–3% del SAM en cinco años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006840" y="3520440"/>
            <a:ext cx="164591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Contra cinco importadores con más de 50 años de relaciones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0744200" y="3547872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300" b="1">
                <a:solidFill>
                  <a:srgbClr val="4A88FA"/>
                </a:solidFill>
                <a:latin typeface="Montserrat"/>
              </a:rPr>
              <a:t>≈2%</a:t>
            </a:r>
          </a:p>
        </p:txBody>
      </p:sp>
      <p:sp>
        <p:nvSpPr>
          <p:cNvPr id="59" name="Rectangle 58"/>
          <p:cNvSpPr/>
          <p:nvPr/>
        </p:nvSpPr>
        <p:spPr>
          <a:xfrm>
            <a:off x="6547104" y="4009644"/>
            <a:ext cx="4974336" cy="6350"/>
          </a:xfrm>
          <a:prstGeom prst="rect">
            <a:avLst/>
          </a:prstGeom>
          <a:solidFill>
            <a:srgbClr val="2A44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457200" y="4133087"/>
            <a:ext cx="11274552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 spc="400">
                <a:solidFill>
                  <a:srgbClr val="8FC1FF"/>
                </a:solidFill>
                <a:latin typeface="Montserrat"/>
              </a:rPr>
              <a:t>· · ·   LEÍDO CONTRA ARTEMIS   · · ·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457200" y="4407408"/>
            <a:ext cx="3593592" cy="1115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621792" y="4663440"/>
            <a:ext cx="566928" cy="566928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21792" y="4788164"/>
            <a:ext cx="566928" cy="3401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>
                <a:solidFill>
                  <a:srgbClr val="8FC1FF"/>
                </a:solidFill>
                <a:latin typeface="Montserrat"/>
              </a:rPr>
              <a:t>▲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325880" y="4526280"/>
            <a:ext cx="26060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 spc="300">
                <a:solidFill>
                  <a:srgbClr val="8FC1FF"/>
                </a:solidFill>
                <a:latin typeface="Montserrat"/>
              </a:rPr>
              <a:t>CONTRA EL N10 FUNCIONAL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325880" y="4700016"/>
            <a:ext cx="260604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ontserrat"/>
              </a:rPr>
              <a:t>14–20 en 5 años vs 15 en 10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325880" y="4974336"/>
            <a:ext cx="260604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El SOM del vino en México a cinco años iguala la meta a diez años (N10) de USD 15 M que ARTEMIS asignó a Funcionales. El dinero es real; la pregunta es de quién es.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4261104" y="4407408"/>
            <a:ext cx="3593592" cy="1115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4425696" y="4663440"/>
            <a:ext cx="566928" cy="566928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4425696" y="4788164"/>
            <a:ext cx="566928" cy="3401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>
                <a:solidFill>
                  <a:srgbClr val="8FC1FF"/>
                </a:solidFill>
                <a:latin typeface="Montserrat"/>
              </a:rPr>
              <a:t>◎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129784" y="4526280"/>
            <a:ext cx="26060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 spc="300">
                <a:solidFill>
                  <a:srgbClr val="8FC1FF"/>
                </a:solidFill>
                <a:latin typeface="Montserrat"/>
              </a:rPr>
              <a:t>CÓMO SE GANA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129784" y="4700016"/>
            <a:ext cx="260604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ontserrat"/>
              </a:rPr>
              <a:t>8% en 13 años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129784" y="4974336"/>
            <a:ext cx="260604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Concha y Toro, la mayor de Latinoamérica, no entró sola: JV con Digrans en 2012 y hoy es #2 en valor con 7.9%. El molde es socio de portafolio + distribuidor local.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8065008" y="4407408"/>
            <a:ext cx="3593592" cy="1115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8229600" y="4663440"/>
            <a:ext cx="566928" cy="566928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8229600" y="4788164"/>
            <a:ext cx="566928" cy="3401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>
                <a:solidFill>
                  <a:srgbClr val="8FC1FF"/>
                </a:solidFill>
                <a:latin typeface="Montserrat"/>
              </a:rPr>
              <a:t>⚗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8933688" y="4526280"/>
            <a:ext cx="26060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 spc="300">
                <a:solidFill>
                  <a:srgbClr val="8FC1FF"/>
                </a:solidFill>
                <a:latin typeface="Montserrat"/>
              </a:rPr>
              <a:t>DE QUÉ ESTÁ HECHO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8933688" y="4700016"/>
            <a:ext cx="260604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ontserrat"/>
              </a:rPr>
              <a:t>Chile a €1.64/L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8933688" y="4974336"/>
            <a:ext cx="260604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El volumen que crece en México es el más barato: Chile +25% en 2025 y desplazó a España. El margen está en la marca, no en el litro.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457200" y="5687568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640080" y="5806440"/>
            <a:ext cx="420624" cy="420624"/>
          </a:xfrm>
          <a:prstGeom prst="ellipse">
            <a:avLst/>
          </a:prstGeom>
          <a:solidFill>
            <a:srgbClr val="0C1E42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640080" y="5888736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1188720" y="5824728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IMPLICACIÓN
PARA BIA</a:t>
            </a:r>
          </a:p>
        </p:txBody>
      </p:sp>
      <p:sp>
        <p:nvSpPr>
          <p:cNvPr id="83" name="Rectangle 82"/>
          <p:cNvSpPr/>
          <p:nvPr/>
        </p:nvSpPr>
        <p:spPr>
          <a:xfrm>
            <a:off x="2331720" y="5815583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2514600" y="5779007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FFFFFF"/>
                </a:solidFill>
                <a:latin typeface="Montserrat"/>
              </a:rPr>
              <a:t>Vale la meta de Funcionales, </a:t>
            </a:r>
            <a:r>
              <a:rPr sz="1350" b="1">
                <a:solidFill>
                  <a:srgbClr val="FFFFFF"/>
                </a:solidFill>
                <a:latin typeface="Montserrat"/>
              </a:rPr>
              <a:t>pero es de quien tiene marca y licencia; BIA no tiene ninguna.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TAM: Euromonitor Passport, Wine, Retail Value RSP en USD y Retail Volume, 2025 — consulta del 15-sep-2026; el TAM se define en anaquel porque Costa Rica no tiene medida con restaurante; México sí: Total Value RSP USD 3,739 M y Total Volume 147 M L (Passport 2025) · SAM MX: 61% botellas importadas (CMV) × ~75% embotellado tranquilo (OEMV); 61% es share de botellas, no de valor, y no resta el premium: los dos sesgos van en sentido contrario · SAM CR: 85% supuesto propio · SOM: 2–3% del SAM, referencia VCT&amp;DG · shares MX: Passport company shares 2025, base Total Value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9464040" y="6492240"/>
            <a:ext cx="457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50" b="0" spc="300">
                <a:solidFill>
                  <a:srgbClr val="5E76A2"/>
                </a:solidFill>
                <a:latin typeface="Montserrat"/>
              </a:rPr>
              <a:t>POR</a:t>
            </a:r>
          </a:p>
        </p:txBody>
      </p:sp>
      <p:pic>
        <p:nvPicPr>
          <p:cNvPr id="87" name="Picture 86" descr="powering-grow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240" y="6455664"/>
            <a:ext cx="1532709" cy="137160"/>
          </a:xfrm>
          <a:prstGeom prst="rect">
            <a:avLst/>
          </a:prstGeom>
        </p:spPr>
      </p:pic>
      <p:sp>
        <p:nvSpPr>
          <p:cNvPr id="88" name="TextBox 87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3/9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Coffee Hub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QUIÉN JUEGA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b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8208" y="384048"/>
            <a:ext cx="950976" cy="2377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16184" y="658368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THE NOURISHING ALLIANCE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BIA COFFEE HUB  ·  ADYACENCIAS  ·  VINO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Georgia"/>
              </a:rPr>
              <a:t>Los que mandan no hacen vino: </a:t>
            </a:r>
            <a:r>
              <a:rPr sz="3000" b="1">
                <a:solidFill>
                  <a:srgbClr val="8FC1FF"/>
                </a:solidFill>
                <a:latin typeface="Georgia"/>
              </a:rPr>
              <a:t>lo importan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Las marcas y casas que se ven en el anaquel de los dos países — y qué tienen en común.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55648"/>
            <a:ext cx="2130552" cy="2258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12064" y="1810512"/>
            <a:ext cx="2020824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casillero-reserva-cabernet-mx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04" y="1883664"/>
            <a:ext cx="1152144" cy="115214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85216" y="3182112"/>
            <a:ext cx="1874519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8FC1FF"/>
                </a:solidFill>
                <a:latin typeface="Montserrat"/>
              </a:rPr>
              <a:t>7.9%</a:t>
            </a:r>
            <a:r>
              <a:rPr sz="1600" b="1">
                <a:solidFill>
                  <a:srgbClr val="8FA8D4"/>
                </a:solidFill>
                <a:latin typeface="Montserrat"/>
              </a:rPr>
              <a:t>  del valor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5216" y="3456432"/>
            <a:ext cx="187451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Casillero del Diablo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5216" y="365760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Concha y Toro es #2 en valor · 200 k cajas al año de Casillero · VCT &amp; DG, JV con Digrans desde 2012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743200" y="1755648"/>
            <a:ext cx="2130552" cy="2258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2798064" y="1810512"/>
            <a:ext cx="2020824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0" name="Picture 19" descr="cuatro-soles-tinto-mx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6422" y="1883664"/>
            <a:ext cx="864108" cy="115214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871216" y="3182112"/>
            <a:ext cx="1874519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8FC1FF"/>
                </a:solidFill>
                <a:latin typeface="Montserrat"/>
              </a:rPr>
              <a:t>8.5%</a:t>
            </a:r>
            <a:r>
              <a:rPr sz="1600" b="1">
                <a:solidFill>
                  <a:srgbClr val="8FA8D4"/>
                </a:solidFill>
                <a:latin typeface="Montserrat"/>
              </a:rPr>
              <a:t>  del valor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871216" y="3456432"/>
            <a:ext cx="187451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Cuatro Soles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871216" y="365760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Valle Redondo, #1 en valor · Aguascalientes · vino de mesa nacional · la misma casa lanza D'Vino en lata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029200" y="1755648"/>
            <a:ext cx="2130552" cy="2258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5084064" y="1810512"/>
            <a:ext cx="2020824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icture 25" descr="lacetto-nebbiolo-mx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8404" y="1883664"/>
            <a:ext cx="1152144" cy="115214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5157216" y="3182112"/>
            <a:ext cx="1874519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8FC1FF"/>
                </a:solidFill>
                <a:latin typeface="Montserrat"/>
              </a:rPr>
              <a:t>7.9%</a:t>
            </a:r>
            <a:r>
              <a:rPr sz="1600" b="1">
                <a:solidFill>
                  <a:srgbClr val="8FA8D4"/>
                </a:solidFill>
                <a:latin typeface="Montserrat"/>
              </a:rPr>
              <a:t>  del valor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57216" y="3456432"/>
            <a:ext cx="187451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L.A. Cetto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157216" y="365760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La bodega mexicana más grande · Baja California · exporta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315200" y="1755648"/>
            <a:ext cx="2130552" cy="2258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7370064" y="1810512"/>
            <a:ext cx="2020824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2" name="Picture 31" descr="salavive-brut-mx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7042" y="1883664"/>
            <a:ext cx="766867" cy="1152144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7443216" y="3182112"/>
            <a:ext cx="1874519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8FC1FF"/>
                </a:solidFill>
                <a:latin typeface="Montserrat"/>
              </a:rPr>
              <a:t>7.4%</a:t>
            </a:r>
            <a:r>
              <a:rPr sz="1600" b="1">
                <a:solidFill>
                  <a:srgbClr val="8FA8D4"/>
                </a:solidFill>
                <a:latin typeface="Montserrat"/>
              </a:rPr>
              <a:t>  del valor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443216" y="3456432"/>
            <a:ext cx="187451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Sala Vivé · Freixenet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443216" y="365760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Grupo Oetker (Henkell Freixenet) · producido en Querétaro · el espumoso vale 32% del vino en anaquel de MX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9601200" y="1755648"/>
            <a:ext cx="2130552" cy="2258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9656064" y="1810512"/>
            <a:ext cx="2020824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8" name="Picture 37" descr="cuatro-rayas-0-cr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90404" y="1883664"/>
            <a:ext cx="1152144" cy="115214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9729216" y="3182112"/>
            <a:ext cx="1874519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8FC1FF"/>
                </a:solidFill>
                <a:latin typeface="Montserrat"/>
              </a:rPr>
              <a:t>0%</a:t>
            </a:r>
            <a:r>
              <a:rPr sz="1600" b="1">
                <a:solidFill>
                  <a:srgbClr val="8FA8D4"/>
                </a:solidFill>
                <a:latin typeface="Montserrat"/>
              </a:rPr>
              <a:t>  alcohol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729216" y="3456432"/>
            <a:ext cx="187451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Cuatro Rayas 0%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29216" y="365760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Lo trae Centenario en 2026 · el sin alcohol premium con el que Euromonitor abre su reporte de CR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57200" y="4443984"/>
            <a:ext cx="11274552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 spc="400">
                <a:solidFill>
                  <a:srgbClr val="8FC1FF"/>
                </a:solidFill>
                <a:latin typeface="Montserrat"/>
              </a:rPr>
              <a:t>· · ·   LO QUE TIENEN EN COMÚN   · · ·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457200" y="4700016"/>
            <a:ext cx="3593592" cy="84124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621792" y="4855464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21792" y="4972141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298448" y="4791455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8FC1FF"/>
                </a:solidFill>
                <a:latin typeface="Montserrat"/>
              </a:rPr>
              <a:t>HALLAZGO 1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298448" y="4946904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Manda la ruta, no la uva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298448" y="5175504"/>
            <a:ext cx="2660904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En volumen lidera La Madrileña (12%) con vino barato; en valor, cinco casas empatan entre 7 y 8.5% y tres de ellas importan: Concha y Toro, Freixenet-Oetker y Riunite.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4261104" y="4700016"/>
            <a:ext cx="3593592" cy="84124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4425696" y="4855464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4425696" y="4972141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102352" y="4791455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8FC1FF"/>
                </a:solidFill>
                <a:latin typeface="Montserrat"/>
              </a:rPr>
              <a:t>HALLAZGO 2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102352" y="4946904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Costa Rica ya tiene cinco dueños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102352" y="5175504"/>
            <a:ext cx="2660904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Alpiste (desde 1970, 600–700 etiquetas), Centenario, Auto Mercado, Grupo Pampa y FIFCO — cuyo portafolio acaba de comprar Heineken.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8065008" y="4700016"/>
            <a:ext cx="3593592" cy="84124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229600" y="4855464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8229600" y="4972141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906256" y="4791455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8FC1FF"/>
                </a:solidFill>
                <a:latin typeface="Montserrat"/>
              </a:rPr>
              <a:t>HALLAZGO 3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906256" y="4946904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La marca entra con socio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906256" y="5175504"/>
            <a:ext cx="2660904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Concha y Toro, la mayor de Latinoamérica, no entró sola a México: hizo JV con Digrans. Ese es el precio de la ruta.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457200" y="5687568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640080" y="5806440"/>
            <a:ext cx="420624" cy="420624"/>
          </a:xfrm>
          <a:prstGeom prst="ellipse">
            <a:avLst/>
          </a:prstGeom>
          <a:solidFill>
            <a:srgbClr val="0C1E42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40080" y="5888736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188720" y="5824728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IMPLICACIÓN
PARA BIA</a:t>
            </a:r>
          </a:p>
        </p:txBody>
      </p:sp>
      <p:sp>
        <p:nvSpPr>
          <p:cNvPr id="65" name="Rectangle 64"/>
          <p:cNvSpPr/>
          <p:nvPr/>
        </p:nvSpPr>
        <p:spPr>
          <a:xfrm>
            <a:off x="2331720" y="5815583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2514600" y="5779007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1">
                <a:solidFill>
                  <a:srgbClr val="FFFFFF"/>
                </a:solidFill>
                <a:latin typeface="Montserrat"/>
              </a:rPr>
              <a:t>Ningún líder nació del vino: nacieron de la distribución. Ése es el activo que el vino paga.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Fotos: fichas de los propios fabricantes (conchaytoromexico.com, vinoscuatrosoles.com, lacetto.mx, salavive.mx, cuatrorayas.es) · shares de empresa 2025: Euromonitor Passport, Wine México, base Total Value RSP (Valle Redondo 8.5%, Concha y Toro 7.9%, L.A. Cetto 7.9%, Oetker 7.4%, Riunite 7.0%; La Madrileña #1 en volumen con 12.1%) · 200,000 cajas de Casillero: Concha y Toro vía Drinks Intel · CR: Euromonitor «Wine in Costa Rica» ed. ago-2026, El Financiero, FIFCO · Heineken–FIFCO: Euromonitor «Alcoholic Drinks in Costa Rica» ed. ago-2026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9464040" y="6492240"/>
            <a:ext cx="457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50" b="0" spc="300">
                <a:solidFill>
                  <a:srgbClr val="5E76A2"/>
                </a:solidFill>
                <a:latin typeface="Montserrat"/>
              </a:rPr>
              <a:t>POR</a:t>
            </a:r>
          </a:p>
        </p:txBody>
      </p:sp>
      <p:pic>
        <p:nvPicPr>
          <p:cNvPr id="69" name="Picture 68" descr="powering-growth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21240" y="6455664"/>
            <a:ext cx="1532709" cy="137160"/>
          </a:xfrm>
          <a:prstGeom prst="rect">
            <a:avLst/>
          </a:prstGeom>
        </p:spPr>
      </p:pic>
      <p:sp>
        <p:nvSpPr>
          <p:cNvPr id="70" name="TextBox 69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4/9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Coffee Hub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MATRIZ · VINO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b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8208" y="384048"/>
            <a:ext cx="950976" cy="2377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16184" y="658368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THE NOURISHING ALLIANCE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BIA COFFEE HUB  ·  ADYACENCIAS  ·  VINO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Georgia"/>
              </a:rPr>
              <a:t>Catorce casas se reparten el vino. </a:t>
            </a:r>
            <a:r>
              <a:rPr sz="3000" b="1">
                <a:solidFill>
                  <a:srgbClr val="8FC1FF"/>
                </a:solidFill>
                <a:latin typeface="Georgia"/>
              </a:rPr>
              <a:t>Ninguna es cafetalera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Quién representa qué segmento y en qué canal — y dónde queda BIA.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55648"/>
            <a:ext cx="5532120" cy="64008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193852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 spc="300">
                <a:solidFill>
                  <a:srgbClr val="4A88FA"/>
                </a:solidFill>
                <a:latin typeface="Montserrat"/>
              </a:rPr>
              <a:t>MÉXICO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83080" y="1828800"/>
            <a:ext cx="1371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300">
                <a:solidFill>
                  <a:srgbClr val="9FB4DA"/>
                </a:solidFill>
                <a:latin typeface="Montserrat"/>
              </a:rPr>
              <a:t>TAM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83080" y="1965960"/>
            <a:ext cx="13716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USD 1,484 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83080" y="2194560"/>
            <a:ext cx="1371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8FA8D4"/>
                </a:solidFill>
                <a:latin typeface="Montserrat"/>
              </a:rPr>
              <a:t>anaquel · Passport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72968" y="1828800"/>
            <a:ext cx="1371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300">
                <a:solidFill>
                  <a:srgbClr val="4A88FA"/>
                </a:solidFill>
                <a:latin typeface="Montserrat"/>
              </a:rPr>
              <a:t>SAM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72968" y="1965960"/>
            <a:ext cx="13716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USD ~680 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72968" y="2194560"/>
            <a:ext cx="1371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8FA8D4"/>
                </a:solidFill>
                <a:latin typeface="Montserrat"/>
              </a:rPr>
              <a:t>importado entrada y media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62856" y="1828800"/>
            <a:ext cx="1371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300">
                <a:solidFill>
                  <a:srgbClr val="8FC1FF"/>
                </a:solidFill>
                <a:latin typeface="Montserrat"/>
              </a:rPr>
              <a:t>SOM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62856" y="1965960"/>
            <a:ext cx="13716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USD 14–20 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62856" y="2194560"/>
            <a:ext cx="1371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8FA8D4"/>
                </a:solidFill>
                <a:latin typeface="Montserrat"/>
              </a:rPr>
              <a:t>2–3% en cinco años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99632" y="1755648"/>
            <a:ext cx="5532120" cy="64008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382512" y="1938528"/>
            <a:ext cx="1280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 spc="300">
                <a:solidFill>
                  <a:srgbClr val="8FC1FF"/>
                </a:solidFill>
                <a:latin typeface="Montserrat"/>
              </a:rPr>
              <a:t>COSTA RICA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35240" y="1828800"/>
            <a:ext cx="1371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300">
                <a:solidFill>
                  <a:srgbClr val="9FB4DA"/>
                </a:solidFill>
                <a:latin typeface="Montserrat"/>
              </a:rPr>
              <a:t>TAM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35240" y="1965960"/>
            <a:ext cx="13716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USD 170 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35240" y="2194560"/>
            <a:ext cx="1371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8FA8D4"/>
                </a:solidFill>
                <a:latin typeface="Montserrat"/>
              </a:rPr>
              <a:t>anaquel · Passport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06840" y="1828800"/>
            <a:ext cx="1371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300">
                <a:solidFill>
                  <a:srgbClr val="4A88FA"/>
                </a:solidFill>
                <a:latin typeface="Montserrat"/>
              </a:rPr>
              <a:t>SAM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006840" y="1965960"/>
            <a:ext cx="13716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USD ~145 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006840" y="2194560"/>
            <a:ext cx="1371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8FA8D4"/>
                </a:solidFill>
                <a:latin typeface="Montserrat"/>
              </a:rPr>
              <a:t>importado entrada y media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378440" y="1828800"/>
            <a:ext cx="1371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300">
                <a:solidFill>
                  <a:srgbClr val="8FC1FF"/>
                </a:solidFill>
                <a:latin typeface="Montserrat"/>
              </a:rPr>
              <a:t>SOM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78440" y="1965960"/>
            <a:ext cx="13716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USD 3–4 M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378440" y="2194560"/>
            <a:ext cx="1371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8FA8D4"/>
                </a:solidFill>
                <a:latin typeface="Montserrat"/>
              </a:rPr>
              <a:t>2–3% en cinco años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686800" y="2542032"/>
            <a:ext cx="30175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580" b="0">
                <a:solidFill>
                  <a:srgbClr val="8FA8D4"/>
                </a:solidFill>
                <a:latin typeface="Montserrat"/>
              </a:rPr>
              <a:t>●  la casa ya vende en ese segmento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93776" y="2542032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200">
                <a:solidFill>
                  <a:srgbClr val="9FB4DA"/>
                </a:solidFill>
                <a:latin typeface="Montserrat"/>
              </a:rPr>
              <a:t>CASA · MARCAS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926080" y="2542032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200">
                <a:solidFill>
                  <a:srgbClr val="9FB4DA"/>
                </a:solidFill>
                <a:latin typeface="Montserrat"/>
              </a:rPr>
              <a:t>DÓNDE SE VENDE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892040" y="254203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8FC1FF"/>
                </a:solidFill>
                <a:latin typeface="Montserrat"/>
              </a:rPr>
              <a:t>ENTRADA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532120" y="254203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8FC1FF"/>
                </a:solidFill>
                <a:latin typeface="Montserrat"/>
              </a:rPr>
              <a:t>MEDIO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172200" y="254203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8FC1FF"/>
                </a:solidFill>
                <a:latin typeface="Montserrat"/>
              </a:rPr>
              <a:t>PREMIUM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812280" y="254203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8FC1FF"/>
                </a:solidFill>
                <a:latin typeface="Montserrat"/>
              </a:rPr>
              <a:t>ESPUM.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452360" y="254203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8FC1FF"/>
                </a:solidFill>
                <a:latin typeface="Montserrat"/>
              </a:rPr>
              <a:t>NACION.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092440" y="254203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8FC1FF"/>
                </a:solidFill>
                <a:latin typeface="Montserrat"/>
              </a:rPr>
              <a:t>0%·LATA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778240" y="254203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8FC1FF"/>
                </a:solidFill>
                <a:latin typeface="Montserrat"/>
              </a:rPr>
              <a:t/>
            </a:r>
          </a:p>
        </p:txBody>
      </p:sp>
      <p:sp>
        <p:nvSpPr>
          <p:cNvPr id="44" name="Rectangle 43"/>
          <p:cNvSpPr/>
          <p:nvPr/>
        </p:nvSpPr>
        <p:spPr>
          <a:xfrm>
            <a:off x="457200" y="2752344"/>
            <a:ext cx="31750" cy="118872"/>
          </a:xfrm>
          <a:prstGeom prst="rect">
            <a:avLst/>
          </a:prstGeom>
          <a:solidFill>
            <a:srgbClr val="4A8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48640" y="2761488"/>
            <a:ext cx="3657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300">
                <a:solidFill>
                  <a:srgbClr val="4A88FA"/>
                </a:solidFill>
                <a:latin typeface="Montserrat"/>
              </a:rPr>
              <a:t>MÉXICO · IMPORTADORES-DISTRIBUIDORES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57200" y="2880360"/>
            <a:ext cx="11274552" cy="164592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93776" y="2903220"/>
            <a:ext cx="2331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La Madrileña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926080" y="2903220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autoservicio · #1 en volumen, 12%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892040" y="2894076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532120" y="2894076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452360" y="2894076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778240" y="2903220"/>
            <a:ext cx="286207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vino barato de volumen; no está en el top-6 de valor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93776" y="3067812"/>
            <a:ext cx="2331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VCT &amp; DG · Casillero, Frontera, Reservado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926080" y="3067812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autoservicio · especialistas · 7.9% del valor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892040" y="3058668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532120" y="3058668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172200" y="3058668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812280" y="3058668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778240" y="3067812"/>
            <a:ext cx="286207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JV Concha y Toro + Digrans, 2012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57200" y="3209544"/>
            <a:ext cx="11274552" cy="164592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493776" y="3232404"/>
            <a:ext cx="2331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Pernod Ricard México · Campo Viejo, Los Reyes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926080" y="3232404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autoservicio · HORECA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892040" y="3223260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532120" y="3223260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172200" y="3223260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812280" y="3223260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778240" y="3232404"/>
            <a:ext cx="286207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la ruta de destilados también reparte vino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493776" y="3396996"/>
            <a:ext cx="2331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Cantine Riunite &amp; CIV · Riunite Lambrusco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2926080" y="3396996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autoservicio · 7.0% del valor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4892040" y="338785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532120" y="338785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812280" y="338785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8778240" y="3396996"/>
            <a:ext cx="286207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el importado italiano de volumen</a:t>
            </a:r>
          </a:p>
        </p:txBody>
      </p:sp>
      <p:sp>
        <p:nvSpPr>
          <p:cNvPr id="74" name="Rectangle 73"/>
          <p:cNvSpPr/>
          <p:nvPr/>
        </p:nvSpPr>
        <p:spPr>
          <a:xfrm>
            <a:off x="457200" y="3547872"/>
            <a:ext cx="31750" cy="118872"/>
          </a:xfrm>
          <a:prstGeom prst="rect">
            <a:avLst/>
          </a:prstGeom>
          <a:solidFill>
            <a:srgbClr val="4A8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548640" y="3557016"/>
            <a:ext cx="3657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300">
                <a:solidFill>
                  <a:srgbClr val="4A88FA"/>
                </a:solidFill>
                <a:latin typeface="Montserrat"/>
              </a:rPr>
              <a:t>MÉXICO · BODEGAS</a:t>
            </a:r>
          </a:p>
        </p:txBody>
      </p:sp>
      <p:sp>
        <p:nvSpPr>
          <p:cNvPr id="76" name="Rectangle 75"/>
          <p:cNvSpPr/>
          <p:nvPr/>
        </p:nvSpPr>
        <p:spPr>
          <a:xfrm>
            <a:off x="457200" y="3675888"/>
            <a:ext cx="11274552" cy="164592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493776" y="3698748"/>
            <a:ext cx="2331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Valle Redondo · Cuatro Soles, California, D'Vino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2926080" y="3698748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autoservicio · #1 en valor, 8.5%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4892040" y="3689604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6812280" y="3689604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7452360" y="3689604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8092440" y="3689604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8778240" y="3698748"/>
            <a:ext cx="286207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vino de mesa de Aguascalientes; lata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493776" y="3863340"/>
            <a:ext cx="2331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L.A. Cetto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2926080" y="3863340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autoservicio · especialistas · exporta · 7.9%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4892040" y="3854196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532120" y="3854196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172200" y="3854196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7452360" y="3854196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8778240" y="3863340"/>
            <a:ext cx="286207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la bodega más grande del país</a:t>
            </a:r>
          </a:p>
        </p:txBody>
      </p:sp>
      <p:sp>
        <p:nvSpPr>
          <p:cNvPr id="91" name="Rectangle 90"/>
          <p:cNvSpPr/>
          <p:nvPr/>
        </p:nvSpPr>
        <p:spPr>
          <a:xfrm>
            <a:off x="457200" y="4005072"/>
            <a:ext cx="11274552" cy="164592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493776" y="4027932"/>
            <a:ext cx="2331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Oetker · Freixenet México · Sala Vivé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2926080" y="4027932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autoservicio · enoturismo · 7.4%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5532120" y="4018787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6812280" y="4018787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7452360" y="4018787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8778240" y="4027932"/>
            <a:ext cx="286207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el espumoso hecho en Querétaro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493776" y="4192524"/>
            <a:ext cx="2331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Casa Madero · Monte Xanic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2926080" y="4192524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especialistas · restaurante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6172200" y="4183379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7452360" y="4183379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8778240" y="4192524"/>
            <a:ext cx="286207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premium mexicano; 39% de las botellas ya son nacionales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457200" y="4343399"/>
            <a:ext cx="31750" cy="118872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TextBox 103"/>
          <p:cNvSpPr txBox="1"/>
          <p:nvPr/>
        </p:nvSpPr>
        <p:spPr>
          <a:xfrm>
            <a:off x="548640" y="4352543"/>
            <a:ext cx="3657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300">
                <a:solidFill>
                  <a:srgbClr val="8FC1FF"/>
                </a:solidFill>
                <a:latin typeface="Montserrat"/>
              </a:rPr>
              <a:t>COSTA RICA · IMPORTADORES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457200" y="4471416"/>
            <a:ext cx="11274552" cy="164592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TextBox 105"/>
          <p:cNvSpPr txBox="1"/>
          <p:nvPr/>
        </p:nvSpPr>
        <p:spPr>
          <a:xfrm>
            <a:off x="493776" y="4494276"/>
            <a:ext cx="2331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Alpiste · Protos, Marqués de Riscal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2926080" y="4494276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Bottega · Auto Mercado · HORECA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5532120" y="4485131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6172200" y="4485131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6812280" y="4485131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8092440" y="4485131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8778240" y="4494276"/>
            <a:ext cx="286207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desde 1970 · 600–700 etiquetas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493776" y="4658868"/>
            <a:ext cx="2331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Centenario Intl. · Cuatro Rayas, Campo Viejo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2926080" y="4658868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Casa Centenario · súper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892040" y="4649723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5532120" y="4649723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6812280" y="4649723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8092440" y="4649723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8778240" y="4658868"/>
            <a:ext cx="286207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licorera tica; trae el 0% en 2026</a:t>
            </a:r>
          </a:p>
        </p:txBody>
      </p:sp>
      <p:sp>
        <p:nvSpPr>
          <p:cNvPr id="120" name="Rectangle 119"/>
          <p:cNvSpPr/>
          <p:nvPr/>
        </p:nvSpPr>
        <p:spPr>
          <a:xfrm>
            <a:off x="457200" y="4800599"/>
            <a:ext cx="11274552" cy="164592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TextBox 120"/>
          <p:cNvSpPr txBox="1"/>
          <p:nvPr/>
        </p:nvSpPr>
        <p:spPr>
          <a:xfrm>
            <a:off x="493776" y="4823459"/>
            <a:ext cx="2331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FIFCO → Heineken · Concha y Toro, Frontera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2926080" y="4823459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Vinum · súper · HORECA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4892040" y="4814315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5532120" y="4814315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6172200" y="4814315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6812280" y="4814315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8778240" y="4823459"/>
            <a:ext cx="286207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~130 bodegas; Heineken compró el portafolio en 2025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493776" y="4988051"/>
            <a:ext cx="2331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Grupo Pampa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2926080" y="4988051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súper · HORECA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4892040" y="4978907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5532120" y="4978907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6172200" y="4978907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6812280" y="4978907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8778240" y="4988051"/>
            <a:ext cx="286207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~120 marcas de 14 países</a:t>
            </a:r>
          </a:p>
        </p:txBody>
      </p:sp>
      <p:sp>
        <p:nvSpPr>
          <p:cNvPr id="135" name="Rectangle 134"/>
          <p:cNvSpPr/>
          <p:nvPr/>
        </p:nvSpPr>
        <p:spPr>
          <a:xfrm>
            <a:off x="457200" y="5129783"/>
            <a:ext cx="11274552" cy="164592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6" name="TextBox 135"/>
          <p:cNvSpPr txBox="1"/>
          <p:nvPr/>
        </p:nvSpPr>
        <p:spPr>
          <a:xfrm>
            <a:off x="493776" y="5152643"/>
            <a:ext cx="2331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Auto Mercado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2926080" y="5152643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importa directo a su anaquel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5532120" y="5143499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6172200" y="5143499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6812280" y="5143499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8778240" y="5152643"/>
            <a:ext cx="286207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el súper premium es también importador</a:t>
            </a:r>
          </a:p>
        </p:txBody>
      </p:sp>
      <p:sp>
        <p:nvSpPr>
          <p:cNvPr id="142" name="Rectangle 141"/>
          <p:cNvSpPr/>
          <p:nvPr/>
        </p:nvSpPr>
        <p:spPr>
          <a:xfrm>
            <a:off x="457200" y="5303519"/>
            <a:ext cx="31750" cy="118872"/>
          </a:xfrm>
          <a:prstGeom prst="rect">
            <a:avLst/>
          </a:prstGeom>
          <a:solidFill>
            <a:srgbClr val="E030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3" name="TextBox 142"/>
          <p:cNvSpPr txBox="1"/>
          <p:nvPr/>
        </p:nvSpPr>
        <p:spPr>
          <a:xfrm>
            <a:off x="548640" y="5312663"/>
            <a:ext cx="3657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300">
                <a:solidFill>
                  <a:srgbClr val="E03030"/>
                </a:solidFill>
                <a:latin typeface="Montserrat"/>
              </a:rPr>
              <a:t>EL HUECO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493776" y="5454395"/>
            <a:ext cx="2331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E03030"/>
                </a:solidFill>
                <a:latin typeface="Montserrat"/>
              </a:rPr>
              <a:t>BIA · Grupo Mariposa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2926080" y="5454395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café en autoservicio · sin ruta de alcohol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8778240" y="5454395"/>
            <a:ext cx="286207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la ruta del café no sirve: alcohol exige padrón, marbete y licencia propia; sin marca ni bodega</a:t>
            </a:r>
          </a:p>
        </p:txBody>
      </p:sp>
      <p:sp>
        <p:nvSpPr>
          <p:cNvPr id="147" name="Rounded Rectangle 146"/>
          <p:cNvSpPr/>
          <p:nvPr/>
        </p:nvSpPr>
        <p:spPr>
          <a:xfrm>
            <a:off x="457200" y="5687568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8" name="Oval 147"/>
          <p:cNvSpPr/>
          <p:nvPr/>
        </p:nvSpPr>
        <p:spPr>
          <a:xfrm>
            <a:off x="640080" y="5806440"/>
            <a:ext cx="420624" cy="420624"/>
          </a:xfrm>
          <a:prstGeom prst="ellipse">
            <a:avLst/>
          </a:prstGeom>
          <a:solidFill>
            <a:srgbClr val="0C1E42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9" name="TextBox 148"/>
          <p:cNvSpPr txBox="1"/>
          <p:nvPr/>
        </p:nvSpPr>
        <p:spPr>
          <a:xfrm>
            <a:off x="640080" y="5888736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1188720" y="5824728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IMPLICACIÓN
PARA BIA</a:t>
            </a:r>
          </a:p>
        </p:txBody>
      </p:sp>
      <p:sp>
        <p:nvSpPr>
          <p:cNvPr id="151" name="Rectangle 150"/>
          <p:cNvSpPr/>
          <p:nvPr/>
        </p:nvSpPr>
        <p:spPr>
          <a:xfrm>
            <a:off x="2331720" y="5815583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2" name="TextBox 151"/>
          <p:cNvSpPr txBox="1"/>
          <p:nvPr/>
        </p:nvSpPr>
        <p:spPr>
          <a:xfrm>
            <a:off x="2514600" y="5779007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>
                <a:solidFill>
                  <a:srgbClr val="FFFFFF"/>
                </a:solidFill>
                <a:latin typeface="Montserrat"/>
              </a:rPr>
              <a:t>El anaquel ya tiene dueños con 50 años de relaciones. Entrar es comprar o asociarse, no lanzar.</a:t>
            </a:r>
          </a:p>
        </p:txBody>
      </p:sp>
      <p:sp>
        <p:nvSpPr>
          <p:cNvPr id="153" name="TextBox 152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Segmentos: ENTRADA = menos de USD 11 la botella (≈ MXN 200 / ₡5,500) · MEDIO · PREMIUM · ESPUMOSO · NACIONAL = producido en el país · 0%·LATA = sin alcohol o enlatado · shares: Euromonitor Passport company shares Wine México 2025 (base Total Value; La Madrileña por volumen); Costa Rica: Passport no publica shares · portafolios: sitios de cada casa (VCT&amp;DG, Valle Redondo, FIFCO, Alpiste, Centenario, Grupo Pampa) y prensa (La República, El Financiero) · Heineken–FIFCO: Euromonitor ed. ago-2026 · Pernod: La Naval / Mercado Libre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9464040" y="6492240"/>
            <a:ext cx="457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50" b="0" spc="300">
                <a:solidFill>
                  <a:srgbClr val="5E76A2"/>
                </a:solidFill>
                <a:latin typeface="Montserrat"/>
              </a:rPr>
              <a:t>POR</a:t>
            </a:r>
          </a:p>
        </p:txBody>
      </p:sp>
      <p:pic>
        <p:nvPicPr>
          <p:cNvPr id="155" name="Picture 154" descr="powering-grow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240" y="6455664"/>
            <a:ext cx="1532709" cy="137160"/>
          </a:xfrm>
          <a:prstGeom prst="rect">
            <a:avLst/>
          </a:prstGeom>
        </p:spPr>
      </p:pic>
      <p:sp>
        <p:nvSpPr>
          <p:cNvPr id="156" name="TextBox 155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5/9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Coffee Hub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DÓNDE CRECE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b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8208" y="384048"/>
            <a:ext cx="950976" cy="2377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16184" y="658368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THE NOURISHING ALLIANCE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BIA COFFEE HUB  ·  ADYACENCIAS  ·  VINO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Georgia"/>
              </a:rPr>
              <a:t>El vino crece donde deja de parecer vino: </a:t>
            </a:r>
            <a:r>
              <a:rPr sz="2600" b="1">
                <a:solidFill>
                  <a:srgbClr val="8FC1FF"/>
                </a:solidFill>
                <a:latin typeface="Georgia"/>
              </a:rPr>
              <a:t>lata, cero y barato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Qué sube y qué baja en los dos países — y en qué formato.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83080"/>
            <a:ext cx="6675120" cy="30632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1938528"/>
            <a:ext cx="6217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 spc="300">
                <a:solidFill>
                  <a:srgbClr val="8FC1FF"/>
                </a:solidFill>
                <a:latin typeface="Montserrat"/>
              </a:rPr>
              <a:t>LO QUE SUBE Y LO QUE BAJA EN MÉXICO  ·  variación anual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2139696"/>
            <a:ext cx="62179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8FA8D4"/>
                </a:solidFill>
                <a:latin typeface="Montserrat"/>
              </a:rPr>
              <a:t>Importaciones 2025 (OEMV) y bebidas listas para beber 2024 (RTD).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2432304"/>
            <a:ext cx="2331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CFDCF2"/>
                </a:solidFill>
                <a:latin typeface="Montserrat"/>
              </a:rPr>
              <a:t>Granel importado · volumen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063240" y="2441448"/>
            <a:ext cx="2926080" cy="182880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3063240" y="2441448"/>
            <a:ext cx="2926080" cy="18288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080760" y="2404872"/>
            <a:ext cx="8229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4A88FA"/>
                </a:solidFill>
                <a:latin typeface="Montserrat"/>
              </a:rPr>
              <a:t>+83%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2816352"/>
            <a:ext cx="2331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CFDCF2"/>
                </a:solidFill>
                <a:latin typeface="Montserrat"/>
              </a:rPr>
              <a:t>Chile a México · volumen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063240" y="2825496"/>
            <a:ext cx="2926080" cy="182880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3063240" y="2825496"/>
            <a:ext cx="881349" cy="18288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080760" y="2788920"/>
            <a:ext cx="8229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4A88FA"/>
                </a:solidFill>
                <a:latin typeface="Montserrat"/>
              </a:rPr>
              <a:t>+25%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5800" y="3200400"/>
            <a:ext cx="2331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CFDCF2"/>
                </a:solidFill>
                <a:latin typeface="Montserrat"/>
              </a:rPr>
              <a:t>RTD de todo el alcohol · valor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063240" y="3209544"/>
            <a:ext cx="2926080" cy="182880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3063240" y="3209544"/>
            <a:ext cx="423047" cy="18288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080760" y="3172968"/>
            <a:ext cx="8229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4A88FA"/>
                </a:solidFill>
                <a:latin typeface="Montserrat"/>
              </a:rPr>
              <a:t>+12%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5800" y="3584448"/>
            <a:ext cx="2331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CFDCF2"/>
                </a:solidFill>
                <a:latin typeface="Montserrat"/>
              </a:rPr>
              <a:t>Embotellado importado · valor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063240" y="3593591"/>
            <a:ext cx="2926080" cy="182880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3063240" y="3593591"/>
            <a:ext cx="190371" cy="18288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F06060"/>
              </a:gs>
              <a:gs pos="100000">
                <a:srgbClr val="E0303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080760" y="3557016"/>
            <a:ext cx="8229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E03030"/>
                </a:solidFill>
                <a:latin typeface="Montserrat"/>
              </a:rPr>
              <a:t>−5.4%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85800" y="3968496"/>
            <a:ext cx="2331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CFDCF2"/>
                </a:solidFill>
                <a:latin typeface="Montserrat"/>
              </a:rPr>
              <a:t>España a México · volumen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063240" y="3977639"/>
            <a:ext cx="2926080" cy="182880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3063240" y="3977639"/>
            <a:ext cx="338438" cy="18288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F06060"/>
              </a:gs>
              <a:gs pos="100000">
                <a:srgbClr val="E0303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080760" y="3941063"/>
            <a:ext cx="8229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E03030"/>
                </a:solidFill>
                <a:latin typeface="Montserrat"/>
              </a:rPr>
              <a:t>−9.6%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85800" y="4389120"/>
            <a:ext cx="6217920" cy="9525"/>
          </a:xfrm>
          <a:prstGeom prst="rect">
            <a:avLst/>
          </a:prstGeom>
          <a:solidFill>
            <a:srgbClr val="35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4480560"/>
            <a:ext cx="621792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CFDCF2"/>
                </a:solidFill>
                <a:latin typeface="Montserrat"/>
              </a:rPr>
              <a:t>Crece lo barato y lo que no es botella. </a:t>
            </a:r>
            <a:r>
              <a:rPr sz="900" b="1">
                <a:solidFill>
                  <a:srgbClr val="8FC1FF"/>
                </a:solidFill>
                <a:latin typeface="Montserrat"/>
              </a:rPr>
              <a:t>El vino importado en botella, el negocio clásico, pierde valor.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360920" y="1783080"/>
            <a:ext cx="4370832" cy="9418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516368" y="1947672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516368" y="2064349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◐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202168" y="1874519"/>
            <a:ext cx="341071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8FC1FF"/>
                </a:solidFill>
                <a:latin typeface="Montserrat"/>
              </a:rPr>
              <a:t>2026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02168" y="2167128"/>
            <a:ext cx="341071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ontserrat"/>
              </a:rPr>
              <a:t>Cuatro Rayas 0% llega a Costa Rica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202168" y="2359152"/>
            <a:ext cx="3429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Euromonitor abre su reporte de CR con un vino sin alcohol premium. La cerveza 0% ya acelera ahí.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360920" y="2825496"/>
            <a:ext cx="4370832" cy="9418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516368" y="299008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4A88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516368" y="310676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4A88FA"/>
                </a:solidFill>
                <a:latin typeface="Montserrat"/>
              </a:rPr>
              <a:t>▼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202168" y="2916936"/>
            <a:ext cx="341071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4A88FA"/>
                </a:solidFill>
                <a:latin typeface="Montserrat"/>
              </a:rPr>
              <a:t>€1.64/L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202168" y="3209544"/>
            <a:ext cx="341071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ontserrat"/>
              </a:rPr>
              <a:t>El litro chileno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202168" y="3401568"/>
            <a:ext cx="3429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Chile desplazó a España como #1 en volumen con el litro más barato del mercado. El mexicano nuevo entra por abajo.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360920" y="3867911"/>
            <a:ext cx="4370832" cy="9418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7516368" y="4032503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516368" y="4149181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▥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202168" y="3959351"/>
            <a:ext cx="341071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8FC1FF"/>
                </a:solidFill>
                <a:latin typeface="Montserrat"/>
              </a:rPr>
              <a:t>Lata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202168" y="4251959"/>
            <a:ext cx="341071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ontserrat"/>
              </a:rPr>
              <a:t>D'Vino y Laué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202168" y="4443983"/>
            <a:ext cx="3429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Valle Redondo y Palacio de Bornos ya venden vino en lata en México. El hard seltzer, en cambio, fracasó.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57200" y="4901184"/>
            <a:ext cx="11274552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800" b="1" spc="400">
                <a:solidFill>
                  <a:srgbClr val="8FC1FF"/>
                </a:solidFill>
                <a:latin typeface="Montserrat"/>
              </a:rPr>
              <a:t>· · ·   LO QUE ESTO SIGNIFICA   · · ·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457200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621792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21792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298448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1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298448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Crece el formato, no la copa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298448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El RTD sube a dos dígitos y ya hay vino en lata; la botella importada cae en valor.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4261104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4425696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4425696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102352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2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102352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Crece lo barato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102352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Granel +83% y Chile +25%: el consumidor nuevo entra por precio.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8065008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8229600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8229600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▲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8906256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3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8906256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Y crece el cero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8906256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Sin alcohol es apertura de reporte en CR y palanca de largo plazo en MX.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457200" y="5888736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640080" y="6007608"/>
            <a:ext cx="420624" cy="420624"/>
          </a:xfrm>
          <a:prstGeom prst="ellipse">
            <a:avLst/>
          </a:prstGeom>
          <a:solidFill>
            <a:srgbClr val="0C1E42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640080" y="6089904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188720" y="6025896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IMPLICACIÓN
PARA BIA</a:t>
            </a:r>
          </a:p>
        </p:txBody>
      </p:sp>
      <p:sp>
        <p:nvSpPr>
          <p:cNvPr id="78" name="Rectangle 77"/>
          <p:cNvSpPr/>
          <p:nvPr/>
        </p:nvSpPr>
        <p:spPr>
          <a:xfrm>
            <a:off x="2331720" y="6016752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2514600" y="5980176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>
                <a:solidFill>
                  <a:srgbClr val="FFFFFF"/>
                </a:solidFill>
                <a:latin typeface="Montserrat"/>
              </a:rPr>
              <a:t>Quien entre al vino desde bebidas entra por RTD, lata y 0%: formatos de embotellador, no de bodega.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OEMV/OIVE y Tecnovino: importaciones de vino en México 2025 (granel 8.7 M L +83%; Chile 29.4 M L +25% a €1.64/L; España 22.2 M L −9.6%; embotellado €295.6 M −5.4%) · RTD MX 2023→24 +6.2% volumen / +12% valor: TheFoodTech; Euromonitor «Alcoholic Drinks in Mexico» ed. ago-2026: RTD la de mayor crecimiento · Cuatro Rayas 0%: La República y Euromonitor «Wine in Costa Rica» ed. ago-2026 · D'Vino: Valle Redondo · Laué: Milenio · hard seltzer: TheFoodTech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9464040" y="6492240"/>
            <a:ext cx="457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50" b="0" spc="300">
                <a:solidFill>
                  <a:srgbClr val="5E76A2"/>
                </a:solidFill>
                <a:latin typeface="Montserrat"/>
              </a:rPr>
              <a:t>POR</a:t>
            </a:r>
          </a:p>
        </p:txBody>
      </p:sp>
      <p:pic>
        <p:nvPicPr>
          <p:cNvPr id="82" name="Picture 81" descr="powering-grow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240" y="6455664"/>
            <a:ext cx="1532709" cy="137160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6/9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Coffee Hub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POR QUÉ CUESTA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b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8208" y="384048"/>
            <a:ext cx="950976" cy="2377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16184" y="658368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THE NOURISHING ALLIANCE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BIA COFFEE HUB  ·  ADYACENCIAS  ·  VINO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FFFF"/>
                </a:solidFill>
                <a:latin typeface="Georgia"/>
              </a:rPr>
              <a:t>México cobra 47 de impuesto por cada 100 en aduana. </a:t>
            </a:r>
            <a:r>
              <a:rPr sz="2400" b="1">
                <a:solidFill>
                  <a:srgbClr val="8FC1FF"/>
                </a:solidFill>
                <a:latin typeface="Georgia"/>
              </a:rPr>
              <a:t>Costa Rica, 50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Impuesto antes del primer margen, sobre el valor en aduana (en el precio de anaquel pesa cerca de 1 de cada 5) — y por qué el negocio es de licencia, no de uva.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83080"/>
            <a:ext cx="6675120" cy="26060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1938528"/>
            <a:ext cx="6217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 spc="300">
                <a:solidFill>
                  <a:srgbClr val="8FC1FF"/>
                </a:solidFill>
                <a:latin typeface="Montserrat"/>
              </a:rPr>
              <a:t>POR CADA 100 DE VINO EN ADUANA, ANTES DEL PRIMER MARGEN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2331720"/>
            <a:ext cx="146304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>
                <a:solidFill>
                  <a:srgbClr val="FFFFFF"/>
                </a:solidFill>
                <a:latin typeface="Montserrat"/>
              </a:rPr>
              <a:t>🇲🇽 México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286000" y="2322576"/>
            <a:ext cx="3703320" cy="256032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2286000" y="2322576"/>
            <a:ext cx="2313432" cy="256032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9FB4DA"/>
              </a:gs>
              <a:gs pos="100000">
                <a:srgbClr val="9FB4D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4599432" y="2322576"/>
            <a:ext cx="612648" cy="256032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F06060"/>
              </a:gs>
              <a:gs pos="100000">
                <a:srgbClr val="E0303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5212080" y="2322576"/>
            <a:ext cx="466344" cy="256032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F06060"/>
              </a:gs>
              <a:gs pos="100000">
                <a:srgbClr val="E0303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35040" y="2304288"/>
            <a:ext cx="10058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>
                <a:solidFill>
                  <a:srgbClr val="E03030"/>
                </a:solidFill>
                <a:latin typeface="Montserrat"/>
              </a:rPr>
              <a:t>147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286000" y="2615184"/>
            <a:ext cx="43891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100 vino  +26.5 IEPS  +16 IVA sobre lo anterior = 147  (+0.8 DTA; arancel 0 con UE y Chile)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3017520"/>
            <a:ext cx="146304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>
                <a:solidFill>
                  <a:srgbClr val="FFFFFF"/>
                </a:solidFill>
                <a:latin typeface="Montserrat"/>
              </a:rPr>
              <a:t>🇨🇷 Costa Rica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286000" y="3008376"/>
            <a:ext cx="3703320" cy="256032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2286000" y="3008376"/>
            <a:ext cx="2313432" cy="256032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9FB4DA"/>
              </a:gs>
              <a:gs pos="100000">
                <a:srgbClr val="9FB4D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4599432" y="3008376"/>
            <a:ext cx="566928" cy="256032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F06060"/>
              </a:gs>
              <a:gs pos="100000">
                <a:srgbClr val="E0303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5166360" y="3008376"/>
            <a:ext cx="603504" cy="256032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F06060"/>
              </a:gs>
              <a:gs pos="100000">
                <a:srgbClr val="E0303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035040" y="2990088"/>
            <a:ext cx="109728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>
                <a:solidFill>
                  <a:srgbClr val="E03030"/>
                </a:solidFill>
                <a:latin typeface="Montserrat"/>
              </a:rPr>
              <a:t>≈150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286000" y="3300984"/>
            <a:ext cx="44805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100 vino  +10 ISC  +13 IVA = 124  + ₡333 fijos por botella de 12° (≈26 sobre la botella media en aduana) = ~150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85800" y="3611880"/>
            <a:ext cx="6217920" cy="9525"/>
          </a:xfrm>
          <a:prstGeom prst="rect">
            <a:avLst/>
          </a:prstGeom>
          <a:solidFill>
            <a:srgbClr val="35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85800" y="3703320"/>
            <a:ext cx="621792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CFDCF2"/>
                </a:solidFill>
                <a:latin typeface="Montserrat"/>
              </a:rPr>
              <a:t>Y antes de cobrar el primer peso: </a:t>
            </a:r>
            <a:r>
              <a:rPr sz="850" b="1">
                <a:solidFill>
                  <a:srgbClr val="8FC1FF"/>
                </a:solidFill>
                <a:latin typeface="Montserrat"/>
              </a:rPr>
              <a:t>padrón de bebidas alcohólicas del SAT, marbete botella por botella antes de cruzar la frontera, laboratorio y 90–120 días de capital de trabajo por embarque.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360920" y="1783080"/>
            <a:ext cx="4370832" cy="79552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7516368" y="1947672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E030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516368" y="2064349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E03030"/>
                </a:solidFill>
                <a:latin typeface="Montserrat"/>
              </a:rPr>
              <a:t>▲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02168" y="1874519"/>
            <a:ext cx="341071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E03030"/>
                </a:solidFill>
                <a:latin typeface="Montserrat"/>
              </a:rPr>
              <a:t>47 y 50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02168" y="2167128"/>
            <a:ext cx="341071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ontserrat"/>
              </a:rPr>
              <a:t>Impuesto por cada 100 en aduana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202168" y="2359152"/>
            <a:ext cx="3429000" cy="17373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MX: IEPS 26.5% y luego IVA 16%. CR: ISC 10%, IVA 13% y ₡333 fijos por botella, que pesan más cuanto más barato es el vino — justo la gama de entrada.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360920" y="2679191"/>
            <a:ext cx="4370832" cy="79552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516368" y="2843784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E030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516368" y="2960461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E03030"/>
                </a:solidFill>
                <a:latin typeface="Montserrat"/>
              </a:rPr>
              <a:t>▼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02168" y="2770632"/>
            <a:ext cx="341071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E03030"/>
                </a:solidFill>
                <a:latin typeface="Montserrat"/>
              </a:rPr>
              <a:t>−10.9%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202168" y="3063239"/>
            <a:ext cx="341071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ontserrat"/>
              </a:rPr>
              <a:t>Recaudación de IEPS alcohol, 1S-2026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02168" y="3255263"/>
            <a:ext cx="3429000" cy="17373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De todo el alcohol, no sólo vino: el Estado ya cobra menos y el Paquete 2027 discute subir tasas, no bajarlas.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7360920" y="3575304"/>
            <a:ext cx="4370832" cy="79552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516368" y="3739896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4A88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516368" y="3856573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4A88FA"/>
                </a:solidFill>
                <a:latin typeface="Montserrat"/>
              </a:rPr>
              <a:t>◎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202168" y="3666744"/>
            <a:ext cx="341071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4A88FA"/>
                </a:solidFill>
                <a:latin typeface="Montserrat"/>
              </a:rPr>
              <a:t>39%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202168" y="3959352"/>
            <a:ext cx="341071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ontserrat"/>
              </a:rPr>
              <a:t>Cinco empresas en México, en valor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202168" y="4151376"/>
            <a:ext cx="3429000" cy="17373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Valle Redondo, Concha y Toro, L.A. Cetto, Oetker (Freixenet) y Riunite. En Costa Rica, cinco importadores con más de 50 años.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57200" y="4535424"/>
            <a:ext cx="1127455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850" b="1" spc="400">
                <a:solidFill>
                  <a:srgbClr val="8FC1FF"/>
                </a:solidFill>
                <a:latin typeface="Montserrat"/>
              </a:rPr>
              <a:t>· · ·   LO QUE ESTO SIGNIFICA   · · ·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457200" y="4754880"/>
            <a:ext cx="3593592" cy="84124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621792" y="491032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21792" y="502700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298448" y="4846320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1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298448" y="5001768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>
                <a:solidFill>
                  <a:srgbClr val="FFFFFF"/>
                </a:solidFill>
                <a:latin typeface="Montserrat"/>
              </a:rPr>
              <a:t>El precio no lo pone la uva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298448" y="5230368"/>
            <a:ext cx="2660904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80" b="0">
                <a:solidFill>
                  <a:srgbClr val="9FB4DA"/>
                </a:solidFill>
                <a:latin typeface="Montserrat"/>
              </a:rPr>
              <a:t>Sobre 100 en aduana, México suma 47 y Costa Rica ~50; importador y anaquel ponen su margen encima.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4261104" y="4754880"/>
            <a:ext cx="3593592" cy="84124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4425696" y="491032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4425696" y="502700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102352" y="4846320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2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102352" y="5001768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>
                <a:solidFill>
                  <a:srgbClr val="FFFFFF"/>
                </a:solidFill>
                <a:latin typeface="Montserrat"/>
              </a:rPr>
              <a:t>Es un negocio de licencia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102352" y="5230368"/>
            <a:ext cx="2660904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80" b="0">
                <a:solidFill>
                  <a:srgbClr val="9FB4DA"/>
                </a:solidFill>
                <a:latin typeface="Montserrat"/>
              </a:rPr>
              <a:t>Padrón, marbetes, laboratorio y capital de trabajo: una operación aduanera propia, distinta a la del café.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8065008" y="4754880"/>
            <a:ext cx="3593592" cy="84124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229600" y="491032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8229600" y="502700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▲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906256" y="4846320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3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906256" y="5001768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>
                <a:solidFill>
                  <a:srgbClr val="FFFFFF"/>
                </a:solidFill>
                <a:latin typeface="Montserrat"/>
              </a:rPr>
              <a:t>Y de concentración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906256" y="5230368"/>
            <a:ext cx="2660904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80" b="0">
                <a:solidFill>
                  <a:srgbClr val="9FB4DA"/>
                </a:solidFill>
                <a:latin typeface="Montserrat"/>
              </a:rPr>
              <a:t>Cinco empresas tienen 39% del valor en México; cinco importadores se reparten Costa Rica. No hay anaquel vacío.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457200" y="5687568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640080" y="5806440"/>
            <a:ext cx="420624" cy="420624"/>
          </a:xfrm>
          <a:prstGeom prst="ellipse">
            <a:avLst/>
          </a:prstGeom>
          <a:solidFill>
            <a:srgbClr val="0C1E42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40080" y="5888736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188720" y="5824728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IMPLICACIÓN
PARA BIA</a:t>
            </a:r>
          </a:p>
        </p:txBody>
      </p:sp>
      <p:sp>
        <p:nvSpPr>
          <p:cNvPr id="71" name="Rectangle 70"/>
          <p:cNvSpPr/>
          <p:nvPr/>
        </p:nvSpPr>
        <p:spPr>
          <a:xfrm>
            <a:off x="2331720" y="5815583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2514600" y="5779007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>
                <a:solidFill>
                  <a:srgbClr val="FFFFFF"/>
                </a:solidFill>
                <a:latin typeface="Montserrat"/>
              </a:rPr>
              <a:t>El vino no es un producto: es una operación de importación con licencia. BIA no la tiene.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MX: Ley del IEPS (26.5% ≤14° GL; 30% &gt;14°; 53% + cuota &gt;20° desde 2026), IVA 16%, DTA 0.8%: ICEX 2024, KPMG, SAT (Padrón de Contribuyentes de Bebidas Alcohólicas, marbetes) · recaudación IEPS alcohol −10.9% 1S-2026 y debate del Paquete 2027: Expansión 25-ago-2026 · CR: impuesto específico ₡3.70/ml de alcohol absoluto ≤15% vol desde 1-ago-2025 (Hacienda), ISC 10%, IVA 13%; plan para bajar la carga: Monumental 13-sep-2026 · botella media en aduana CR: USD 37.9 M CIF ÷ 11.4 M L (Passport) = USD 3.3/L = USD 2.5 por botella ≈ ₡1,260 a 505 ₡/USD, así que ₡333 ≈ 26 puntos · en anaquel MX el impuesto pesa ~USD 2.9 de 13 por litro ≈ 22%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9464040" y="6492240"/>
            <a:ext cx="457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50" b="0" spc="300">
                <a:solidFill>
                  <a:srgbClr val="5E76A2"/>
                </a:solidFill>
                <a:latin typeface="Montserrat"/>
              </a:rPr>
              <a:t>POR</a:t>
            </a:r>
          </a:p>
        </p:txBody>
      </p:sp>
      <p:pic>
        <p:nvPicPr>
          <p:cNvPr id="75" name="Picture 74" descr="powering-grow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240" y="6455664"/>
            <a:ext cx="1532709" cy="137160"/>
          </a:xfrm>
          <a:prstGeom prst="rect">
            <a:avLst/>
          </a:prstGeom>
        </p:spPr>
      </p:pic>
      <p:sp>
        <p:nvSpPr>
          <p:cNvPr id="76" name="TextBox 75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7/9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Coffee Hub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LAS TRES PREGUNTAS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b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8208" y="384048"/>
            <a:ext cx="950976" cy="2377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16184" y="658368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THE NOURISHING ALLIANCE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BIA COFFEE HUB  ·  ADYACENCIAS  ·  VINO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Georgia"/>
              </a:rPr>
              <a:t>Atractiva y lista, sin derecho a ganar. </a:t>
            </a:r>
            <a:r>
              <a:rPr sz="2600" b="1">
                <a:solidFill>
                  <a:srgbClr val="8FC1FF"/>
                </a:solidFill>
                <a:latin typeface="Georgia"/>
              </a:rPr>
              <a:t>Salida: DO NOT PRIORITIZE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Las tres preguntas de la lámina 15 de ARTEMIS, contestadas con lo que se midió.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83080"/>
            <a:ext cx="3593592" cy="24871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" y="1920240"/>
            <a:ext cx="36576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9FB4DA"/>
                </a:solidFill>
                <a:latin typeface="Montserrat"/>
              </a:rP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4128" y="1901952"/>
            <a:ext cx="274320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spc="200">
                <a:solidFill>
                  <a:srgbClr val="8FC1FF"/>
                </a:solidFill>
                <a:latin typeface="Montserrat"/>
              </a:rPr>
              <a:t>OPORTUNIDAD ATRACTIVA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2340864"/>
            <a:ext cx="32004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8FA8D4"/>
                </a:solidFill>
                <a:latin typeface="Montserrat"/>
              </a:rPr>
              <a:t>¿Hay un mercado de crecimiento real?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" y="2615184"/>
            <a:ext cx="3200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>
                <a:solidFill>
                  <a:srgbClr val="8FC1FF"/>
                </a:solidFill>
                <a:latin typeface="Montserrat"/>
              </a:rPr>
              <a:t>SÍ, MODESTA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368" y="3200400"/>
            <a:ext cx="3246120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800" b="0">
                <a:solidFill>
                  <a:srgbClr val="CFDCF2"/>
                </a:solidFill>
                <a:latin typeface="Montserrat"/>
              </a:rPr>
              <a:t>USD 1,484 M en México (3,739 con restaurante) y 170 M en Costa Rica, en anaquel (Passport). Pero crece por abajo: el vino importado embotellado perdió 5.4% de valor en 2025 y Costa Rica bajó de dos dígitos a uno.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61104" y="1783080"/>
            <a:ext cx="3593592" cy="24871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462272" y="1920240"/>
            <a:ext cx="36576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9FB4DA"/>
                </a:solidFill>
                <a:latin typeface="Montserrat"/>
              </a:rPr>
              <a:t>02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28032" y="1901952"/>
            <a:ext cx="274320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spc="200">
                <a:solidFill>
                  <a:srgbClr val="8FC1FF"/>
                </a:solidFill>
                <a:latin typeface="Montserrat"/>
              </a:rPr>
              <a:t>MERCADO LISTO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62272" y="2340864"/>
            <a:ext cx="32004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8FA8D4"/>
                </a:solidFill>
                <a:latin typeface="Montserrat"/>
              </a:rPr>
              <a:t>¿El país está listo para eso?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62272" y="2615184"/>
            <a:ext cx="3200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>
                <a:solidFill>
                  <a:srgbClr val="3FBF7F"/>
                </a:solidFill>
                <a:latin typeface="Montserrat"/>
              </a:rPr>
              <a:t>SÍ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62272" y="3200400"/>
            <a:ext cx="3246120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800" b="0">
                <a:solidFill>
                  <a:srgbClr val="CFDCF2"/>
                </a:solidFill>
                <a:latin typeface="Montserrat"/>
              </a:rPr>
              <a:t>Categoría madura: 39% de botellas nacionales en México, 3 litros por cabeza en Costa Rica; autoservicio, especialistas y e-commerce ya montados.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065008" y="1783080"/>
            <a:ext cx="3593592" cy="24871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66176" y="1920240"/>
            <a:ext cx="36576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9FB4DA"/>
                </a:solidFill>
                <a:latin typeface="Montserrat"/>
              </a:rPr>
              <a:t>03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31936" y="1901952"/>
            <a:ext cx="274320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spc="200">
                <a:solidFill>
                  <a:srgbClr val="8FC1FF"/>
                </a:solidFill>
                <a:latin typeface="Montserrat"/>
              </a:rPr>
              <a:t>DERECHO A GANAR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66176" y="2340864"/>
            <a:ext cx="32004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8FA8D4"/>
                </a:solidFill>
                <a:latin typeface="Montserrat"/>
              </a:rPr>
              <a:t>¿Podemos ganarlo y escalarlo?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66176" y="2615184"/>
            <a:ext cx="3200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>
                <a:solidFill>
                  <a:srgbClr val="E03030"/>
                </a:solidFill>
                <a:latin typeface="Montserrat"/>
              </a:rPr>
              <a:t>NO, HOY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66176" y="3200400"/>
            <a:ext cx="3246120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800" b="0">
                <a:solidFill>
                  <a:srgbClr val="CFDCF2"/>
                </a:solidFill>
                <a:latin typeface="Montserrat"/>
              </a:rPr>
              <a:t>Sin marca, sin padrón de importador, sin marbetes, sin bodega. cbc no distribuye en MX ni en CR; en Costa Rica la ruta de alcohol es de Heineken-FIFCO y las licoreras.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4443984"/>
            <a:ext cx="11274552" cy="1060704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31520" y="4700016"/>
            <a:ext cx="15544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9FB4DA"/>
                </a:solidFill>
                <a:latin typeface="Montserrat"/>
              </a:rPr>
              <a:t>SÍ  ×  SÍ  ×  NO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1520" y="4937760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6E86B4"/>
                </a:solidFill>
                <a:latin typeface="Montserrat"/>
              </a:rPr>
              <a:t>lo que dicta el marco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487168" y="4590288"/>
            <a:ext cx="12700" cy="768096"/>
          </a:xfrm>
          <a:prstGeom prst="rect">
            <a:avLst/>
          </a:prstGeom>
          <a:solidFill>
            <a:srgbClr val="35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724912" y="4590288"/>
            <a:ext cx="45720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100" b="1">
                <a:solidFill>
                  <a:srgbClr val="E03030"/>
                </a:solidFill>
                <a:latin typeface="Montserrat"/>
              </a:rPr>
              <a:t>DO NOT PRIORITIZE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724912" y="4956048"/>
            <a:ext cx="86868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CFDCF2"/>
                </a:solidFill>
                <a:latin typeface="Montserrat"/>
              </a:rPr>
              <a:t>«Wait until at least weak signals start showing up». No es Cultivate &amp; Shape porque </a:t>
            </a:r>
            <a:r>
              <a:rPr sz="950" b="1">
                <a:solidFill>
                  <a:srgbClr val="CFDCF2"/>
                </a:solidFill>
                <a:latin typeface="Montserrat"/>
              </a:rPr>
              <a:t>las condiciones —marca, licencia y ruta— no las construye BIA</a:t>
            </a:r>
            <a:r>
              <a:rPr sz="950" b="0">
                <a:solidFill>
                  <a:srgbClr val="CFDCF2"/>
                </a:solidFill>
                <a:latin typeface="Montserrat"/>
              </a:rPr>
              <a:t>: las trae cbc con un socio, o no existen.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57200" y="5687568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640080" y="5806440"/>
            <a:ext cx="420624" cy="420624"/>
          </a:xfrm>
          <a:prstGeom prst="ellipse">
            <a:avLst/>
          </a:prstGeom>
          <a:solidFill>
            <a:srgbClr val="0C1E42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" y="5888736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88720" y="5824728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IMPLICACIÓN
PARA BIA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331720" y="5815583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2514600" y="5779007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FFFFFF"/>
                </a:solidFill>
                <a:latin typeface="Montserrat"/>
              </a:rPr>
              <a:t>Mercado listo y real, pero sin derecho a ganar. </a:t>
            </a:r>
            <a:r>
              <a:rPr sz="1350" b="1">
                <a:solidFill>
                  <a:srgbClr val="FFFFFF"/>
                </a:solidFill>
                <a:latin typeface="Montserrat"/>
              </a:rPr>
              <a:t>ARTEMIS dice no priorizar — salvo que aparezca el socio.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Compuertas y salidas — ARTEMIS lámina 15 (READY MARKET → Capture &amp; Scale · NOT READY YET, ATTRACTIVE → Cultivate &amp; Shape · WITHOUT THE RIGHT CONDITIONS → Do not prioritize) · embotellado importado MX 2025 −5.4%: OEMV · CR 2025 «modest single-digit growth, contrasting with the strong double-digit advances seen in previous years»: Euromonitor «Wine in Costa Rica» ed. ago-2026, resumen público · Heineken–FIFCO: Euromonitor ed. ago-2026 · huella de cbc: Grupo Mariposa (9 mercados ancla, sin MX ni CR)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464040" y="6492240"/>
            <a:ext cx="457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50" b="0" spc="300">
                <a:solidFill>
                  <a:srgbClr val="5E76A2"/>
                </a:solidFill>
                <a:latin typeface="Montserrat"/>
              </a:rPr>
              <a:t>POR</a:t>
            </a:r>
          </a:p>
        </p:txBody>
      </p:sp>
      <p:pic>
        <p:nvPicPr>
          <p:cNvPr id="44" name="Picture 43" descr="powering-grow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240" y="6455664"/>
            <a:ext cx="1532709" cy="137160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8/9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Coffee Hub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QUÉ HACER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b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8208" y="384048"/>
            <a:ext cx="950976" cy="2377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16184" y="658368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THE NOURISHING ALLIANCE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BIA COFFEE HUB  ·  ADYACENCIAS  ·  VINO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Georgia"/>
              </a:rPr>
              <a:t>No es un no al vino. </a:t>
            </a:r>
            <a:r>
              <a:rPr sz="3000" b="1">
                <a:solidFill>
                  <a:srgbClr val="8FC1FF"/>
                </a:solidFill>
                <a:latin typeface="Georgia"/>
              </a:rPr>
              <a:t>Es un no a entrar sin ruta ni socio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Una cosa que no hay que hacer, dos que sí, y lo que falta para decidir.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83080"/>
            <a:ext cx="3593592" cy="178308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E030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58368" y="2029968"/>
            <a:ext cx="566928" cy="566928"/>
          </a:xfrm>
          <a:prstGeom prst="ellipse">
            <a:avLst/>
          </a:prstGeom>
          <a:solidFill>
            <a:srgbClr val="0A1936"/>
          </a:solidFill>
          <a:ln w="15240">
            <a:solidFill>
              <a:srgbClr val="E030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176272"/>
            <a:ext cx="56692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500" b="1">
                <a:solidFill>
                  <a:srgbClr val="E03030"/>
                </a:solidFill>
                <a:latin typeface="Montserrat"/>
              </a:rPr>
              <a:t>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53312" y="2011680"/>
            <a:ext cx="25603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E03030"/>
                </a:solidFill>
                <a:latin typeface="Montserrat"/>
              </a:rPr>
              <a:t>NO HACER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53312" y="2167128"/>
            <a:ext cx="256032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ontserrat"/>
              </a:rPr>
              <a:t>Marca propia o bodega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2450592"/>
            <a:ext cx="2606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800" b="0">
                <a:solidFill>
                  <a:srgbClr val="9FB4DA"/>
                </a:solidFill>
                <a:latin typeface="Montserrat"/>
              </a:rPr>
              <a:t>Comprar uva o lanzar etiqueta es entrar por el lado del negocio donde no está el dinero. Los líderes de los dos países son importadores, no bodegas.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61104" y="1783080"/>
            <a:ext cx="3593592" cy="178308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4462272" y="2029968"/>
            <a:ext cx="566928" cy="566928"/>
          </a:xfrm>
          <a:prstGeom prst="ellipse">
            <a:avLst/>
          </a:prstGeom>
          <a:solidFill>
            <a:srgbClr val="0A1936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462272" y="2176272"/>
            <a:ext cx="56692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5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57216" y="2011680"/>
            <a:ext cx="25603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8FC1FF"/>
                </a:solidFill>
                <a:latin typeface="Montserrat"/>
              </a:rPr>
              <a:t>SÍ EXPLORAR · GRUPO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57216" y="2167128"/>
            <a:ext cx="256032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ontserrat"/>
              </a:rPr>
              <a:t>Donde cbc ya reparte licor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57216" y="2450592"/>
            <a:ext cx="2606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800" b="0">
                <a:solidFill>
                  <a:srgbClr val="9FB4DA"/>
                </a:solidFill>
                <a:latin typeface="Montserrat"/>
              </a:rPr>
              <a:t>cbc publica vacantes de venta de licor en Ecuador y tiene la JV RFRESH con Industrias Licoreras de Guatemala (confirmar con el grupo). Ahí el vino es una referencia más en una ruta que existe. En México y Costa Rica, no.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065008" y="1783080"/>
            <a:ext cx="3593592" cy="178308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266176" y="2029968"/>
            <a:ext cx="566928" cy="566928"/>
          </a:xfrm>
          <a:prstGeom prst="ellipse">
            <a:avLst/>
          </a:prstGeom>
          <a:solidFill>
            <a:srgbClr val="0A1936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66176" y="2176272"/>
            <a:ext cx="56692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500" b="1">
                <a:solidFill>
                  <a:srgbClr val="8FC1FF"/>
                </a:solidFill>
                <a:latin typeface="Montserrat"/>
              </a:rPr>
              <a:t>▲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61120" y="2011680"/>
            <a:ext cx="25603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8FC1FF"/>
                </a:solidFill>
                <a:latin typeface="Montserrat"/>
              </a:rPr>
              <a:t>SÍ VIGILAR · FORMATO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961120" y="2167128"/>
            <a:ext cx="256032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ontserrat"/>
              </a:rPr>
              <a:t>RTD, lata y 0%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961120" y="2450592"/>
            <a:ext cx="2606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800" b="0">
                <a:solidFill>
                  <a:srgbClr val="9FB4DA"/>
                </a:solidFill>
                <a:latin typeface="Montserrat"/>
              </a:rPr>
              <a:t>Es donde el vino crece y donde un embotellador sí tiene derecho a ganar. Señal para volver: que el vino en lata o RTD aparezca como categoría medida por Euromonitor en MX o CR (hoy no lo es).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7200" y="3749039"/>
            <a:ext cx="1127455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850" b="1" spc="400">
                <a:solidFill>
                  <a:srgbClr val="8FC1FF"/>
                </a:solidFill>
                <a:latin typeface="Montserrat"/>
              </a:rPr>
              <a:t>· · ·   ANTES DE APROBAR NADA   · · ·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57200" y="4023360"/>
            <a:ext cx="5532120" cy="148132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85800" y="4169663"/>
            <a:ext cx="5029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8FC1FF"/>
                </a:solidFill>
                <a:latin typeface="Montserrat"/>
              </a:rPr>
              <a:t>LO QUE FALTA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85800" y="4334256"/>
            <a:ext cx="50292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ontserrat"/>
              </a:rPr>
              <a:t>Tres números que no están aquí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5800" y="4626864"/>
            <a:ext cx="512064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850" b="0">
                <a:solidFill>
                  <a:srgbClr val="9FB4DA"/>
                </a:solidFill>
                <a:latin typeface="Montserrat"/>
              </a:rPr>
              <a:t>El margen del distribuidor de vino en cada país, el costo de padrón y marbete, y el capital de trabajo por embarque. Y las participaciones de Costa Rica, que Passport no publica. </a:t>
            </a:r>
            <a:r>
              <a:rPr sz="850" b="1">
                <a:solidFill>
                  <a:srgbClr val="E03030"/>
                </a:solidFill>
                <a:latin typeface="Montserrat"/>
              </a:rPr>
              <a:t>No están en este estudio.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199632" y="4023360"/>
            <a:ext cx="5532120" cy="148132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E030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28232" y="4169663"/>
            <a:ext cx="5029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E03030"/>
                </a:solidFill>
                <a:latin typeface="Montserrat"/>
              </a:rPr>
              <a:t>QUÉ LO TUMBA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28232" y="4334256"/>
            <a:ext cx="50292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ontserrat"/>
              </a:rPr>
              <a:t>Qué haría que esto se equivoque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28232" y="4626864"/>
            <a:ext cx="512064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850" b="0">
                <a:solidFill>
                  <a:srgbClr val="9FB4DA"/>
                </a:solidFill>
                <a:latin typeface="Montserrat"/>
              </a:rPr>
              <a:t>Que Grupo Mariposa ya tenga ruta de vino y licor en México o Costa Rica, o que un socio tipo Concha y Toro busque distribuidor en Costa Rica tras la venta de FIFCO. </a:t>
            </a:r>
            <a:r>
              <a:rPr sz="850" b="1">
                <a:solidFill>
                  <a:srgbClr val="E03030"/>
                </a:solidFill>
                <a:latin typeface="Montserrat"/>
              </a:rPr>
              <a:t>Cualquiera de las dos cambia el veredicto.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57200" y="5687568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640080" y="5806440"/>
            <a:ext cx="420624" cy="420624"/>
          </a:xfrm>
          <a:prstGeom prst="ellipse">
            <a:avLst/>
          </a:prstGeom>
          <a:solidFill>
            <a:srgbClr val="0C1E42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40080" y="5888736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188720" y="5824728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IMPLICACIÓN
PARA BIA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331720" y="5815583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514600" y="5779007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FFFFFF"/>
                </a:solidFill>
                <a:latin typeface="Montserrat"/>
              </a:rPr>
              <a:t>La ruta y el socio hoy viven en cbc, no en BIA. </a:t>
            </a:r>
            <a:r>
              <a:rPr sz="1450" b="1">
                <a:solidFill>
                  <a:srgbClr val="FFFFFF"/>
                </a:solidFill>
                <a:latin typeface="Montserrat"/>
              </a:rPr>
              <a:t>Si el vino entra al grupo, entra por ahí.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cbc: embotellador ancla en GT, SV, HN, NI, PR, TT, BB, JM y EC (Grupo Mariposa); JV RFRESH con Industrias Licoreras de Guatemala (2020); vacante «Ejecutivo de Ventas Licores» en Ecuador (2026) · Heineken–FIFCO: Euromonitor «Alcoholic Drinks in Costa Rica» ed. ago-2026 · RTD y lata: OEMV, TheFoodTech, Valle Redondo · tamaños y shares: Euromonitor Passport 2025, consulta del 15-sep-2026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464040" y="6492240"/>
            <a:ext cx="457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50" b="0" spc="300">
                <a:solidFill>
                  <a:srgbClr val="5E76A2"/>
                </a:solidFill>
                <a:latin typeface="Montserrat"/>
              </a:rPr>
              <a:t>POR</a:t>
            </a:r>
          </a:p>
        </p:txBody>
      </p:sp>
      <p:pic>
        <p:nvPicPr>
          <p:cNvPr id="47" name="Picture 46" descr="powering-grow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240" y="6455664"/>
            <a:ext cx="1532709" cy="137160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9/9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Office Theme">
  <a:themeElements>
    <a:clrScheme name="Bia">
      <a:dk1>
        <a:srgbClr val="1A1A1A"/>
      </a:dk1>
      <a:lt1>
        <a:srgbClr val="FFFFFF"/>
      </a:lt1>
      <a:dk2>
        <a:srgbClr val="0C162A"/>
      </a:dk2>
      <a:lt2>
        <a:srgbClr val="CBCBCB"/>
      </a:lt2>
      <a:accent1>
        <a:srgbClr val="1C3565"/>
      </a:accent1>
      <a:accent2>
        <a:srgbClr val="4A88FA"/>
      </a:accent2>
      <a:accent3>
        <a:srgbClr val="6EA0FA"/>
      </a:accent3>
      <a:accent4>
        <a:srgbClr val="CBCBCB"/>
      </a:accent4>
      <a:accent5>
        <a:srgbClr val="F32735"/>
      </a:accent5>
      <a:accent6>
        <a:srgbClr val="F87C85"/>
      </a:accent6>
      <a:hlink>
        <a:srgbClr val="4A88FA"/>
      </a:hlink>
      <a:folHlink>
        <a:srgbClr val="FFFFFF"/>
      </a:folHlink>
    </a:clrScheme>
    <a:fontScheme name="Bia">
      <a:majorFont>
        <a:latin typeface="Montserrat Semi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Bia">
      <a:dk1>
        <a:srgbClr val="1A1A1A"/>
      </a:dk1>
      <a:lt1>
        <a:srgbClr val="FFFFFF"/>
      </a:lt1>
      <a:dk2>
        <a:srgbClr val="0C162A"/>
      </a:dk2>
      <a:lt2>
        <a:srgbClr val="CBCBCB"/>
      </a:lt2>
      <a:accent1>
        <a:srgbClr val="1C3565"/>
      </a:accent1>
      <a:accent2>
        <a:srgbClr val="4A88FA"/>
      </a:accent2>
      <a:accent3>
        <a:srgbClr val="6EA0FA"/>
      </a:accent3>
      <a:accent4>
        <a:srgbClr val="CBCBCB"/>
      </a:accent4>
      <a:accent5>
        <a:srgbClr val="F32735"/>
      </a:accent5>
      <a:accent6>
        <a:srgbClr val="F87C85"/>
      </a:accent6>
      <a:hlink>
        <a:srgbClr val="4A88FA"/>
      </a:hlink>
      <a:folHlink>
        <a:srgbClr val="FFFFFF"/>
      </a:folHlink>
    </a:clrScheme>
    <a:fontScheme name="Bia">
      <a:majorFont>
        <a:latin typeface="Montserrat Semi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104</Slides>
  <Notes>7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104</vt:i4>
      </vt:variant>
    </vt:vector>
  </HeadingPairs>
  <TitlesOfParts>
    <vt:vector size="106" baseType="lpstr"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Mauricio Pinto</dc:creator>
  <cp:revision>3</cp:revision>
  <dcterms:created xsi:type="dcterms:W3CDTF">2026-08-26T17:58:38Z</dcterms:created>
  <dcterms:modified xsi:type="dcterms:W3CDTF">2026-09-14T17:18:57Z</dcterms:modified>
</cp:coreProperties>
</file>