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20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94" r:id="rId2"/>
  </p:sldMasterIdLst>
  <p:notesMasterIdLst>
    <p:notesMasterId r:id="rId107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</p:sldIdLst>
  <p:sldSz cx="12191695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88FA"/>
    <a:srgbClr val="311410"/>
    <a:srgbClr val="69382B"/>
    <a:srgbClr val="B18C76"/>
    <a:srgbClr val="633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1F8AF-2B53-446D-89EE-CD01758EDB9E}" v="566" dt="2026-09-14T17:18:53.564"/>
    <p1510:client id="{982D3278-0389-4829-A2C6-D148416671EE}" v="468" dt="2026-09-14T17:19:00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024"/>
        <p:guide pos="3863"/>
      </p:guideLst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07" Type="http://schemas.openxmlformats.org/officeDocument/2006/relationships/notesMaster" Target="notesMasters/notesMaster1.xml"/><Relationship Id="rId108" Type="http://schemas.openxmlformats.org/officeDocument/2006/relationships/presProps" Target="presProps.xml"/><Relationship Id="rId109" Type="http://schemas.openxmlformats.org/officeDocument/2006/relationships/viewProps" Target="viewProps.xml"/><Relationship Id="rId110" Type="http://schemas.openxmlformats.org/officeDocument/2006/relationships/theme" Target="theme/theme1.xml"/><Relationship Id="rId111" Type="http://schemas.openxmlformats.org/officeDocument/2006/relationships/tableStyles" Target="tableStyles.xml"/><Relationship Id="rId112" Type="http://schemas.microsoft.com/office/2015/10/relationships/revisionInfo" Target="revisionInfo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8E19AD-0A32-B54E-BB86-B7FECB212FD4}" type="datetimeFigureOut">
              <a:rPr lang="es-CO" smtClean="0"/>
              <a:t>14/09/2026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3F87E-0DBF-2E41-92D9-E8FDB2386A12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72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tags" Target="../tags/tag10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tags" Target="../tags/tag12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tags" Target="../tags/tag1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tags" Target="../tags/tag26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tags" Target="../tags/tag28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tags" Target="../tags/tag3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32.xml"/><Relationship Id="rId2" Type="http://schemas.openxmlformats.org/officeDocument/2006/relationships/tags" Target="../tags/tag33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34.xml"/><Relationship Id="rId2" Type="http://schemas.openxmlformats.org/officeDocument/2006/relationships/tags" Target="../tags/tag35.xml"/><Relationship Id="rId3" Type="http://schemas.openxmlformats.org/officeDocument/2006/relationships/slideMaster" Target="../slideMasters/slideMaster1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tags" Target="../tags/tag3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tags" Target="../tags/tag3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tags" Target="../tags/tag41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3.emf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tags" Target="../tags/tag42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7.bin"/><Relationship Id="rId4" Type="http://schemas.openxmlformats.org/officeDocument/2006/relationships/image" Target="../media/image3.emf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3.emf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tags" Target="../tags/tag44.xml"/><Relationship Id="rId2" Type="http://schemas.openxmlformats.org/officeDocument/2006/relationships/tags" Target="../tags/tag45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tags" Target="../tags/tag46.xml"/><Relationship Id="rId2" Type="http://schemas.openxmlformats.org/officeDocument/2006/relationships/tags" Target="../tags/tag47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tags" Target="../tags/tag4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3.emf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2.emf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tags" Target="../tags/tag50.xml"/><Relationship Id="rId2" Type="http://schemas.openxmlformats.org/officeDocument/2006/relationships/tags" Target="../tags/tag5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tags" Target="../tags/tag5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tags" Target="../tags/tag5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2.emf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tags" Target="../tags/tag57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3.emf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3.emf"/><Relationship Id="rId5" Type="http://schemas.openxmlformats.org/officeDocument/2006/relationships/image" Target="../media/image7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2.emf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tags" Target="../tags/tag61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2.emf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tags" Target="../tags/tag63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2.emf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8.bin"/><Relationship Id="rId4" Type="http://schemas.openxmlformats.org/officeDocument/2006/relationships/image" Target="../media/image2.emf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19.bin"/><Relationship Id="rId4" Type="http://schemas.openxmlformats.org/officeDocument/2006/relationships/image" Target="../media/image3.emf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Master" Target="../slideMasters/slideMaster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.emf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tags" Target="../tags/tag68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4.emf"/><Relationship Id="rId6" Type="http://schemas.openxmlformats.org/officeDocument/2006/relationships/image" Target="../media/image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slideMaster" Target="../slideMasters/slideMaster2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6.emf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jpe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1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34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482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13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788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63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28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6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81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55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5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2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63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5819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5" y="2599452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34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7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6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47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8" y="709457"/>
            <a:ext cx="10425085" cy="597215"/>
          </a:xfrm>
        </p:spPr>
        <p:txBody>
          <a:bodyPr lIns="0" tIns="0" rIns="0" bIns="0"/>
          <a:lstStyle>
            <a:lvl1pPr rtl="0">
              <a:defRPr sz="3881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57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09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7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437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2" y="175527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2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8" y="75266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1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49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300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99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63881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00512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bg object 16"/>
          <p:cNvSpPr/>
          <p:nvPr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35D26-7715-4F9F-9AEA-36DEAB53CF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12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93481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4C03A-9AE1-4213-A9D4-EF5EFFA343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5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77584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D4897-1AFC-41F3-AE7B-341EF4891209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293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675490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A2898-C872-48AF-867D-39C024BB28F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89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65838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FD3BE-D1D0-40C7-A7ED-1EEFEFA5FC1B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186525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82117BB-D777-7450-A4B0-9E1303191B9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33272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82117BB-D777-7450-A4B0-9E1303191B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78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FD21628-8A73-AF3A-44B4-2EDD99010B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2526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FD21628-8A73-AF3A-44B4-2EDD99010B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1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2797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04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1498DC-FF14-EFC0-7192-59FA730BEC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6682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1498DC-FF14-EFC0-7192-59FA730BEC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E9985-35C2-AE2F-55CB-2EB7BBF0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DA686BB-B6A7-480E-B605-5D13EDD2F5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215FD4-22CD-C09D-2CE8-416007BCA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39C96-A52E-99C2-1F22-B28779A2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DCFCA27-D5C7-46C8-8023-D2B0D6EAB9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007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06711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08C34-BB18-4EBD-A1F4-C3BED894A23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961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586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10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687637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BEF86-B985-4E00-B472-F3BE92042FE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03430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132-E08A-4CCA-8235-0720C2490A8E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3764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858478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6C2B9-B692-4E54-8F91-3228AA1F635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04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25926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9E669-5325-44F6-ACFF-6C2EBC7F0EF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88031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B89DDE68-CF49-0765-F743-9C743AE29F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158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89DDE68-CF49-0765-F743-9C743AE29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A189FB35-E0D4-F459-8433-B5641865537D}"/>
              </a:ext>
            </a:extLst>
          </p:cNvPr>
          <p:cNvSpPr txBox="1">
            <a:spLocks/>
          </p:cNvSpPr>
          <p:nvPr userDrawn="1"/>
        </p:nvSpPr>
        <p:spPr>
          <a:xfrm>
            <a:off x="4037260" y="64799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GT"/>
            </a:defPPr>
            <a:lvl1pPr marL="0" algn="ctr" defTabSz="914400" rtl="0" eaLnBrk="1" latinLnBrk="0" hangingPunct="1">
              <a:defRPr sz="1200" b="0" i="0" kern="1200">
                <a:solidFill>
                  <a:schemeClr val="bg1">
                    <a:lumMod val="65000"/>
                  </a:schemeClr>
                </a:solidFill>
                <a:latin typeface="Avenir Next LT Pro Light" panose="020B03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 u="none">
                <a:solidFill>
                  <a:schemeClr val="bg1">
                    <a:lumMod val="75000"/>
                  </a:schemeClr>
                </a:solidFill>
              </a:rPr>
              <a:t>PRIVILEGED &amp; CONFIDENTIAL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2802F2-A0AB-4E69-747B-21E50A2CA9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600" y="150716"/>
            <a:ext cx="1065342" cy="517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531327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86AC63-8181-09D4-FF16-625F284284C6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1645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86AC63-8181-09D4-FF16-625F284284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CC9B85A6-1329-89CB-37DE-949E0960E0D6}"/>
              </a:ext>
            </a:extLst>
          </p:cNvPr>
          <p:cNvSpPr/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9776" y="2599453"/>
            <a:ext cx="5315419" cy="597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EB6FE-2158-469B-8C28-F06A69063D9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9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 not remove" hidden="1">
            <a:extLst>
              <a:ext uri="{FF2B5EF4-FFF2-40B4-BE49-F238E27FC236}">
                <a16:creationId xmlns:a16="http://schemas.microsoft.com/office/drawing/2014/main" id="{732D7D27-FE08-55FB-D36F-89247184AEA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8AB0937-F716-E315-88E1-EBCE29B13D42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68219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AB0937-F716-E315-88E1-EBCE29B13D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1"/>
            <a:ext cx="10972800" cy="276999"/>
          </a:xfrm>
          <a:prstGeom prst="rect">
            <a:avLst/>
          </a:prstGeom>
        </p:spPr>
        <p:txBody>
          <a:bodyPr lIns="0" tIns="0" rIns="0" bIns="0"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0632-2326-4C9C-9E31-883C8D3A61E9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3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o not remove" hidden="1">
            <a:extLst>
              <a:ext uri="{FF2B5EF4-FFF2-40B4-BE49-F238E27FC236}">
                <a16:creationId xmlns:a16="http://schemas.microsoft.com/office/drawing/2014/main" id="{8463CE2E-E704-7DD4-1EB9-D7CFF30CCF0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BA047F10-DC90-1A3D-4719-B9719A96E5FE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56508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047F10-DC90-1A3D-4719-B9719A96E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192466" y="2222948"/>
            <a:ext cx="4016505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289874" y="2223117"/>
            <a:ext cx="3992630" cy="205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rtl="0">
              <a:defRPr sz="1334" b="0" i="0">
                <a:solidFill>
                  <a:schemeClr val="bg1"/>
                </a:solidFill>
                <a:latin typeface="Montserrat"/>
                <a:cs typeface="Montserrat"/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0971D-A783-4DCF-B47A-EC9AF054DAA1}" type="datetime1">
              <a:rPr lang="en-US" smtClean="0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84666"/>
          </a:xfrm>
        </p:spPr>
        <p:txBody>
          <a:bodyPr lIns="0" tIns="0" rIns="0" bIns="0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62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5692812D-7921-ABD8-7396-DE817B61E5EB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68317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692812D-7921-ABD8-7396-DE817B61E5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3459" y="709458"/>
            <a:ext cx="10425085" cy="597215"/>
          </a:xfrm>
        </p:spPr>
        <p:txBody>
          <a:bodyPr lIns="0" tIns="0" rIns="0" bIns="0"/>
          <a:lstStyle>
            <a:lvl1pPr rtl="0">
              <a:defRPr sz="3882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5C0E-AD59-4C3C-BDA6-C4999E263EA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748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Slide B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0D16E6D-5659-7557-74DA-EB7903A0FAA8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7274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D16E6D-5659-7557-74DA-EB7903A0F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3A613-7512-4662-B2DE-FD0F9CADCEC5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335FDF8C-7935-6032-5022-4434B2866C46}"/>
              </a:ext>
            </a:extLst>
          </p:cNvPr>
          <p:cNvSpPr/>
          <p:nvPr userDrawn="1"/>
        </p:nvSpPr>
        <p:spPr>
          <a:xfrm>
            <a:off x="609600" y="0"/>
            <a:ext cx="2926080" cy="558800"/>
          </a:xfrm>
          <a:prstGeom prst="round2Same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3004734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1D63BDC5-6404-6377-3999-13A1BA4EBAE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78275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D63BDC5-6404-6377-3999-13A1BA4EB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5">
            <a:extLst>
              <a:ext uri="{FF2B5EF4-FFF2-40B4-BE49-F238E27FC236}">
                <a16:creationId xmlns:a16="http://schemas.microsoft.com/office/drawing/2014/main" id="{7DD45850-7033-D1BC-A7B5-6383FA6C6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312052" y="6598818"/>
            <a:ext cx="2804160" cy="169277"/>
          </a:xfrm>
        </p:spPr>
        <p:txBody>
          <a:bodyPr lIns="0" tIns="0" rIns="0" bIns="0"/>
          <a:lstStyle>
            <a:lvl1pPr algn="r" rtl="0"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8666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8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 not remove" hidden="1">
            <a:extLst>
              <a:ext uri="{FF2B5EF4-FFF2-40B4-BE49-F238E27FC236}">
                <a16:creationId xmlns:a16="http://schemas.microsoft.com/office/drawing/2014/main" id="{2799E1FF-A9B3-AD23-BFA4-9732D807616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14" name="think-cell data - do not delete" hidden="1">
            <a:extLst>
              <a:ext uri="{FF2B5EF4-FFF2-40B4-BE49-F238E27FC236}">
                <a16:creationId xmlns:a16="http://schemas.microsoft.com/office/drawing/2014/main" id="{B7C87E81-A02E-6450-40A5-111B0182FD4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809162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1" progId="TCLayout.ActiveDocument.1">
                  <p:embed/>
                </p:oleObj>
              </mc:Choice>
              <mc:Fallback>
                <p:oleObj name="think-cell Slide" r:id="rId4" imgW="231" imgH="231" progId="TCLayout.ActiveDocument.1">
                  <p:embed/>
                  <p:pic>
                    <p:nvPicPr>
                      <p:cNvPr id="1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7C87E81-A02E-6450-40A5-111B0182FD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13" y="175528"/>
            <a:ext cx="10425085" cy="307777"/>
          </a:xfrm>
        </p:spPr>
        <p:txBody>
          <a:bodyPr lIns="0" tIns="0" rIns="0" bIns="0"/>
          <a:lstStyle>
            <a:lvl1pPr rtl="0">
              <a:defRPr sz="20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32632" y="6711963"/>
            <a:ext cx="2804160" cy="123111"/>
          </a:xfrm>
        </p:spPr>
        <p:txBody>
          <a:bodyPr lIns="0" tIns="0" rIns="0" bIns="0"/>
          <a:lstStyle>
            <a:lvl1pPr algn="r" rtl="0">
              <a:defRPr sz="800" i="0">
                <a:solidFill>
                  <a:schemeClr val="tx1">
                    <a:tint val="75000"/>
                  </a:schemeClr>
                </a:solidFill>
                <a:latin typeface="Montserrat" panose="00000500000000000000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B4DA86-57E0-E70D-27CD-3BC3E27ED20B}"/>
              </a:ext>
            </a:extLst>
          </p:cNvPr>
          <p:cNvGrpSpPr/>
          <p:nvPr/>
        </p:nvGrpSpPr>
        <p:grpSpPr>
          <a:xfrm>
            <a:off x="11152269" y="75267"/>
            <a:ext cx="943527" cy="493062"/>
            <a:chOff x="10904660" y="296396"/>
            <a:chExt cx="962492" cy="508003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D1AF0C31-575E-D1D4-7DC4-45DF0A16827A}"/>
                </a:ext>
              </a:extLst>
            </p:cNvPr>
            <p:cNvSpPr txBox="1"/>
            <p:nvPr userDrawn="1"/>
          </p:nvSpPr>
          <p:spPr>
            <a:xfrm>
              <a:off x="10961116" y="654919"/>
              <a:ext cx="906036" cy="70631"/>
            </a:xfrm>
            <a:prstGeom prst="rect">
              <a:avLst/>
            </a:prstGeom>
          </p:spPr>
          <p:txBody>
            <a:bodyPr vert="horz" wrap="square" lIns="0" tIns="6931" rIns="0" bIns="0" rtlCol="0">
              <a:spAutoFit/>
            </a:bodyPr>
            <a:lstStyle/>
            <a:p>
              <a:pPr marL="7702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5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0" cap="none" spc="30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0" cap="none" spc="103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42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0" cap="none" spc="3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6F571EBC-CA2B-46DD-27F8-3199578F8594}"/>
                </a:ext>
              </a:extLst>
            </p:cNvPr>
            <p:cNvGrpSpPr/>
            <p:nvPr userDrawn="1"/>
          </p:nvGrpSpPr>
          <p:grpSpPr>
            <a:xfrm>
              <a:off x="10967652" y="401070"/>
              <a:ext cx="396526" cy="213489"/>
              <a:chOff x="18151078" y="674863"/>
              <a:chExt cx="586105" cy="325120"/>
            </a:xfrm>
          </p:grpSpPr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9D99E29D-8721-89F3-586A-8C4A216BC2D9}"/>
                  </a:ext>
                </a:extLst>
              </p:cNvPr>
              <p:cNvSpPr/>
              <p:nvPr/>
            </p:nvSpPr>
            <p:spPr>
              <a:xfrm>
                <a:off x="18151068" y="674871"/>
                <a:ext cx="336550" cy="325120"/>
              </a:xfrm>
              <a:custGeom>
                <a:avLst/>
                <a:gdLst/>
                <a:ahLst/>
                <a:cxnLst/>
                <a:rect l="l" t="t" r="r" b="b"/>
                <a:pathLst>
                  <a:path w="336550" h="325119">
                    <a:moveTo>
                      <a:pt x="221373" y="211975"/>
                    </a:moveTo>
                    <a:lnTo>
                      <a:pt x="215963" y="179184"/>
                    </a:lnTo>
                    <a:lnTo>
                      <a:pt x="214464" y="170167"/>
                    </a:lnTo>
                    <a:lnTo>
                      <a:pt x="196519" y="139128"/>
                    </a:lnTo>
                    <a:lnTo>
                      <a:pt x="195529" y="137401"/>
                    </a:lnTo>
                    <a:lnTo>
                      <a:pt x="167246" y="116014"/>
                    </a:lnTo>
                    <a:lnTo>
                      <a:pt x="145694" y="111290"/>
                    </a:lnTo>
                    <a:lnTo>
                      <a:pt x="145694" y="216014"/>
                    </a:lnTo>
                    <a:lnTo>
                      <a:pt x="143256" y="231051"/>
                    </a:lnTo>
                    <a:lnTo>
                      <a:pt x="143217" y="231216"/>
                    </a:lnTo>
                    <a:lnTo>
                      <a:pt x="136321" y="242824"/>
                    </a:lnTo>
                    <a:lnTo>
                      <a:pt x="136232" y="242976"/>
                    </a:lnTo>
                    <a:lnTo>
                      <a:pt x="125374" y="250558"/>
                    </a:lnTo>
                    <a:lnTo>
                      <a:pt x="111302" y="253250"/>
                    </a:lnTo>
                    <a:lnTo>
                      <a:pt x="97840" y="250558"/>
                    </a:lnTo>
                    <a:lnTo>
                      <a:pt x="97637" y="250558"/>
                    </a:lnTo>
                    <a:lnTo>
                      <a:pt x="86664" y="242824"/>
                    </a:lnTo>
                    <a:lnTo>
                      <a:pt x="79590" y="231216"/>
                    </a:lnTo>
                    <a:lnTo>
                      <a:pt x="79489" y="231051"/>
                    </a:lnTo>
                    <a:lnTo>
                      <a:pt x="76898" y="216014"/>
                    </a:lnTo>
                    <a:lnTo>
                      <a:pt x="79425" y="200863"/>
                    </a:lnTo>
                    <a:lnTo>
                      <a:pt x="86512" y="189255"/>
                    </a:lnTo>
                    <a:lnTo>
                      <a:pt x="97383" y="181813"/>
                    </a:lnTo>
                    <a:lnTo>
                      <a:pt x="111302" y="179184"/>
                    </a:lnTo>
                    <a:lnTo>
                      <a:pt x="125374" y="181813"/>
                    </a:lnTo>
                    <a:lnTo>
                      <a:pt x="136232" y="189255"/>
                    </a:lnTo>
                    <a:lnTo>
                      <a:pt x="143217" y="200863"/>
                    </a:lnTo>
                    <a:lnTo>
                      <a:pt x="145694" y="216014"/>
                    </a:lnTo>
                    <a:lnTo>
                      <a:pt x="145694" y="111290"/>
                    </a:lnTo>
                    <a:lnTo>
                      <a:pt x="132334" y="108356"/>
                    </a:lnTo>
                    <a:lnTo>
                      <a:pt x="114160" y="110439"/>
                    </a:lnTo>
                    <a:lnTo>
                      <a:pt x="98653" y="116459"/>
                    </a:lnTo>
                    <a:lnTo>
                      <a:pt x="86017" y="126123"/>
                    </a:lnTo>
                    <a:lnTo>
                      <a:pt x="76492" y="139128"/>
                    </a:lnTo>
                    <a:lnTo>
                      <a:pt x="76492" y="0"/>
                    </a:lnTo>
                    <a:lnTo>
                      <a:pt x="0" y="0"/>
                    </a:lnTo>
                    <a:lnTo>
                      <a:pt x="0" y="207505"/>
                    </a:lnTo>
                    <a:lnTo>
                      <a:pt x="7912" y="256070"/>
                    </a:lnTo>
                    <a:lnTo>
                      <a:pt x="30200" y="293052"/>
                    </a:lnTo>
                    <a:lnTo>
                      <a:pt x="64706" y="316611"/>
                    </a:lnTo>
                    <a:lnTo>
                      <a:pt x="109270" y="324878"/>
                    </a:lnTo>
                    <a:lnTo>
                      <a:pt x="155130" y="316458"/>
                    </a:lnTo>
                    <a:lnTo>
                      <a:pt x="190449" y="293052"/>
                    </a:lnTo>
                    <a:lnTo>
                      <a:pt x="213309" y="257263"/>
                    </a:lnTo>
                    <a:lnTo>
                      <a:pt x="214020" y="253250"/>
                    </a:lnTo>
                    <a:lnTo>
                      <a:pt x="221373" y="211975"/>
                    </a:lnTo>
                    <a:close/>
                  </a:path>
                  <a:path w="336550" h="325119">
                    <a:moveTo>
                      <a:pt x="332727" y="121310"/>
                    </a:moveTo>
                    <a:lnTo>
                      <a:pt x="251790" y="121310"/>
                    </a:lnTo>
                    <a:lnTo>
                      <a:pt x="251790" y="324878"/>
                    </a:lnTo>
                    <a:lnTo>
                      <a:pt x="332727" y="324878"/>
                    </a:lnTo>
                    <a:lnTo>
                      <a:pt x="332727" y="121310"/>
                    </a:lnTo>
                    <a:close/>
                  </a:path>
                  <a:path w="336550" h="325119">
                    <a:moveTo>
                      <a:pt x="336372" y="59397"/>
                    </a:moveTo>
                    <a:lnTo>
                      <a:pt x="333070" y="42011"/>
                    </a:lnTo>
                    <a:lnTo>
                      <a:pt x="323875" y="29044"/>
                    </a:lnTo>
                    <a:lnTo>
                      <a:pt x="309905" y="20929"/>
                    </a:lnTo>
                    <a:lnTo>
                      <a:pt x="292265" y="18122"/>
                    </a:lnTo>
                    <a:lnTo>
                      <a:pt x="275018" y="20929"/>
                    </a:lnTo>
                    <a:lnTo>
                      <a:pt x="261150" y="29044"/>
                    </a:lnTo>
                    <a:lnTo>
                      <a:pt x="251917" y="42011"/>
                    </a:lnTo>
                    <a:lnTo>
                      <a:pt x="248551" y="59397"/>
                    </a:lnTo>
                    <a:lnTo>
                      <a:pt x="251917" y="77050"/>
                    </a:lnTo>
                    <a:lnTo>
                      <a:pt x="261150" y="89852"/>
                    </a:lnTo>
                    <a:lnTo>
                      <a:pt x="275018" y="97637"/>
                    </a:lnTo>
                    <a:lnTo>
                      <a:pt x="292265" y="100279"/>
                    </a:lnTo>
                    <a:lnTo>
                      <a:pt x="309905" y="97637"/>
                    </a:lnTo>
                    <a:lnTo>
                      <a:pt x="323875" y="89852"/>
                    </a:lnTo>
                    <a:lnTo>
                      <a:pt x="333070" y="77050"/>
                    </a:lnTo>
                    <a:lnTo>
                      <a:pt x="336372" y="59397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554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92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0" name="object 8">
                <a:extLst>
                  <a:ext uri="{FF2B5EF4-FFF2-40B4-BE49-F238E27FC236}">
                    <a16:creationId xmlns:a16="http://schemas.microsoft.com/office/drawing/2014/main" id="{BFAF1B56-4CA7-769B-118F-2319458EEC4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513440" y="783226"/>
                <a:ext cx="223396" cy="216516"/>
              </a:xfrm>
              <a:prstGeom prst="rect">
                <a:avLst/>
              </a:prstGeom>
            </p:spPr>
          </p:pic>
        </p:grp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1051C1AA-9818-494A-17E6-2C6FE2EC9585}"/>
                </a:ext>
              </a:extLst>
            </p:cNvPr>
            <p:cNvSpPr/>
            <p:nvPr userDrawn="1"/>
          </p:nvSpPr>
          <p:spPr>
            <a:xfrm>
              <a:off x="11421370" y="419938"/>
              <a:ext cx="382347" cy="213489"/>
            </a:xfrm>
            <a:custGeom>
              <a:avLst/>
              <a:gdLst/>
              <a:ahLst/>
              <a:cxnLst/>
              <a:rect l="l" t="t" r="r" b="b"/>
              <a:pathLst>
                <a:path w="565150" h="325119">
                  <a:moveTo>
                    <a:pt x="336169" y="175905"/>
                  </a:moveTo>
                  <a:lnTo>
                    <a:pt x="263719" y="175905"/>
                  </a:lnTo>
                  <a:lnTo>
                    <a:pt x="264732" y="177238"/>
                  </a:lnTo>
                  <a:lnTo>
                    <a:pt x="437169" y="307503"/>
                  </a:lnTo>
                  <a:lnTo>
                    <a:pt x="478311" y="325058"/>
                  </a:lnTo>
                  <a:lnTo>
                    <a:pt x="520189" y="317735"/>
                  </a:lnTo>
                  <a:lnTo>
                    <a:pt x="552418" y="290210"/>
                  </a:lnTo>
                  <a:lnTo>
                    <a:pt x="554144" y="284115"/>
                  </a:lnTo>
                  <a:lnTo>
                    <a:pt x="486192" y="284115"/>
                  </a:lnTo>
                  <a:lnTo>
                    <a:pt x="478069" y="282578"/>
                  </a:lnTo>
                  <a:lnTo>
                    <a:pt x="470615" y="279156"/>
                  </a:lnTo>
                  <a:lnTo>
                    <a:pt x="462959" y="273650"/>
                  </a:lnTo>
                  <a:lnTo>
                    <a:pt x="336169" y="175905"/>
                  </a:lnTo>
                  <a:close/>
                </a:path>
                <a:path w="565150" h="325119">
                  <a:moveTo>
                    <a:pt x="78612" y="0"/>
                  </a:moveTo>
                  <a:lnTo>
                    <a:pt x="36658" y="11619"/>
                  </a:lnTo>
                  <a:lnTo>
                    <a:pt x="4040" y="52312"/>
                  </a:lnTo>
                  <a:lnTo>
                    <a:pt x="0" y="78421"/>
                  </a:lnTo>
                  <a:lnTo>
                    <a:pt x="303" y="95058"/>
                  </a:lnTo>
                  <a:lnTo>
                    <a:pt x="309" y="95365"/>
                  </a:lnTo>
                  <a:lnTo>
                    <a:pt x="436" y="102303"/>
                  </a:lnTo>
                  <a:lnTo>
                    <a:pt x="1243" y="136083"/>
                  </a:lnTo>
                  <a:lnTo>
                    <a:pt x="2639" y="196931"/>
                  </a:lnTo>
                  <a:lnTo>
                    <a:pt x="3717" y="240950"/>
                  </a:lnTo>
                  <a:lnTo>
                    <a:pt x="16278" y="293460"/>
                  </a:lnTo>
                  <a:lnTo>
                    <a:pt x="81704" y="324312"/>
                  </a:lnTo>
                  <a:lnTo>
                    <a:pt x="117190" y="309607"/>
                  </a:lnTo>
                  <a:lnTo>
                    <a:pt x="128036" y="300089"/>
                  </a:lnTo>
                  <a:lnTo>
                    <a:pt x="82491" y="300089"/>
                  </a:lnTo>
                  <a:lnTo>
                    <a:pt x="60273" y="295942"/>
                  </a:lnTo>
                  <a:lnTo>
                    <a:pt x="42605" y="282172"/>
                  </a:lnTo>
                  <a:lnTo>
                    <a:pt x="34648" y="260970"/>
                  </a:lnTo>
                  <a:lnTo>
                    <a:pt x="38375" y="95365"/>
                  </a:lnTo>
                  <a:lnTo>
                    <a:pt x="38653" y="79889"/>
                  </a:lnTo>
                  <a:lnTo>
                    <a:pt x="38679" y="78421"/>
                  </a:lnTo>
                  <a:lnTo>
                    <a:pt x="45135" y="57532"/>
                  </a:lnTo>
                  <a:lnTo>
                    <a:pt x="61416" y="44604"/>
                  </a:lnTo>
                  <a:lnTo>
                    <a:pt x="82073" y="41961"/>
                  </a:lnTo>
                  <a:lnTo>
                    <a:pt x="159175" y="41961"/>
                  </a:lnTo>
                  <a:lnTo>
                    <a:pt x="127441" y="18077"/>
                  </a:lnTo>
                  <a:lnTo>
                    <a:pt x="112975" y="8677"/>
                  </a:lnTo>
                  <a:lnTo>
                    <a:pt x="96275" y="2474"/>
                  </a:lnTo>
                  <a:lnTo>
                    <a:pt x="78612" y="0"/>
                  </a:lnTo>
                  <a:close/>
                </a:path>
                <a:path w="565150" h="325119">
                  <a:moveTo>
                    <a:pt x="263340" y="176175"/>
                  </a:moveTo>
                  <a:lnTo>
                    <a:pt x="226527" y="202464"/>
                  </a:lnTo>
                  <a:lnTo>
                    <a:pt x="188863" y="229819"/>
                  </a:lnTo>
                  <a:lnTo>
                    <a:pt x="104101" y="292425"/>
                  </a:lnTo>
                  <a:lnTo>
                    <a:pt x="82491" y="300089"/>
                  </a:lnTo>
                  <a:lnTo>
                    <a:pt x="128036" y="300089"/>
                  </a:lnTo>
                  <a:lnTo>
                    <a:pt x="177063" y="256688"/>
                  </a:lnTo>
                  <a:lnTo>
                    <a:pt x="206286" y="230522"/>
                  </a:lnTo>
                  <a:lnTo>
                    <a:pt x="236007" y="203610"/>
                  </a:lnTo>
                  <a:lnTo>
                    <a:pt x="264732" y="177238"/>
                  </a:lnTo>
                  <a:lnTo>
                    <a:pt x="263340" y="176175"/>
                  </a:lnTo>
                  <a:close/>
                </a:path>
                <a:path w="565150" h="325119">
                  <a:moveTo>
                    <a:pt x="542645" y="25510"/>
                  </a:moveTo>
                  <a:lnTo>
                    <a:pt x="489989" y="25510"/>
                  </a:lnTo>
                  <a:lnTo>
                    <a:pt x="509047" y="31969"/>
                  </a:lnTo>
                  <a:lnTo>
                    <a:pt x="523549" y="45681"/>
                  </a:lnTo>
                  <a:lnTo>
                    <a:pt x="529973" y="64610"/>
                  </a:lnTo>
                  <a:lnTo>
                    <a:pt x="527218" y="187166"/>
                  </a:lnTo>
                  <a:lnTo>
                    <a:pt x="526526" y="216085"/>
                  </a:lnTo>
                  <a:lnTo>
                    <a:pt x="526413" y="220793"/>
                  </a:lnTo>
                  <a:lnTo>
                    <a:pt x="523617" y="260008"/>
                  </a:lnTo>
                  <a:lnTo>
                    <a:pt x="486192" y="284115"/>
                  </a:lnTo>
                  <a:lnTo>
                    <a:pt x="554144" y="284115"/>
                  </a:lnTo>
                  <a:lnTo>
                    <a:pt x="564611" y="247159"/>
                  </a:lnTo>
                  <a:lnTo>
                    <a:pt x="564129" y="220793"/>
                  </a:lnTo>
                  <a:lnTo>
                    <a:pt x="563174" y="180403"/>
                  </a:lnTo>
                  <a:lnTo>
                    <a:pt x="562154" y="139220"/>
                  </a:lnTo>
                  <a:lnTo>
                    <a:pt x="561884" y="127011"/>
                  </a:lnTo>
                  <a:lnTo>
                    <a:pt x="561350" y="104786"/>
                  </a:lnTo>
                  <a:lnTo>
                    <a:pt x="561285" y="102303"/>
                  </a:lnTo>
                  <a:lnTo>
                    <a:pt x="561027" y="87914"/>
                  </a:lnTo>
                  <a:lnTo>
                    <a:pt x="560537" y="73582"/>
                  </a:lnTo>
                  <a:lnTo>
                    <a:pt x="559501" y="60704"/>
                  </a:lnTo>
                  <a:lnTo>
                    <a:pt x="542645" y="25510"/>
                  </a:lnTo>
                  <a:close/>
                </a:path>
                <a:path w="565150" h="325119">
                  <a:moveTo>
                    <a:pt x="263719" y="175905"/>
                  </a:moveTo>
                  <a:lnTo>
                    <a:pt x="263340" y="176175"/>
                  </a:lnTo>
                  <a:lnTo>
                    <a:pt x="264732" y="177238"/>
                  </a:lnTo>
                  <a:lnTo>
                    <a:pt x="263719" y="175905"/>
                  </a:lnTo>
                  <a:close/>
                </a:path>
                <a:path w="565150" h="325119">
                  <a:moveTo>
                    <a:pt x="159175" y="41961"/>
                  </a:moveTo>
                  <a:lnTo>
                    <a:pt x="82073" y="41961"/>
                  </a:lnTo>
                  <a:lnTo>
                    <a:pt x="101651" y="51929"/>
                  </a:lnTo>
                  <a:lnTo>
                    <a:pt x="263340" y="176175"/>
                  </a:lnTo>
                  <a:lnTo>
                    <a:pt x="263719" y="175905"/>
                  </a:lnTo>
                  <a:lnTo>
                    <a:pt x="336169" y="175905"/>
                  </a:lnTo>
                  <a:lnTo>
                    <a:pt x="302145" y="149675"/>
                  </a:lnTo>
                  <a:lnTo>
                    <a:pt x="300891" y="149675"/>
                  </a:lnTo>
                  <a:lnTo>
                    <a:pt x="299844" y="148387"/>
                  </a:lnTo>
                  <a:lnTo>
                    <a:pt x="300132" y="148123"/>
                  </a:lnTo>
                  <a:lnTo>
                    <a:pt x="295938" y="144890"/>
                  </a:lnTo>
                  <a:lnTo>
                    <a:pt x="159175" y="41961"/>
                  </a:lnTo>
                  <a:close/>
                </a:path>
                <a:path w="565150" h="325119">
                  <a:moveTo>
                    <a:pt x="300132" y="148123"/>
                  </a:moveTo>
                  <a:lnTo>
                    <a:pt x="299844" y="148387"/>
                  </a:lnTo>
                  <a:lnTo>
                    <a:pt x="300891" y="149675"/>
                  </a:lnTo>
                  <a:lnTo>
                    <a:pt x="301542" y="149210"/>
                  </a:lnTo>
                  <a:lnTo>
                    <a:pt x="300132" y="148123"/>
                  </a:lnTo>
                  <a:close/>
                </a:path>
                <a:path w="565150" h="325119">
                  <a:moveTo>
                    <a:pt x="301542" y="149210"/>
                  </a:moveTo>
                  <a:lnTo>
                    <a:pt x="300891" y="149675"/>
                  </a:lnTo>
                  <a:lnTo>
                    <a:pt x="302145" y="149675"/>
                  </a:lnTo>
                  <a:lnTo>
                    <a:pt x="301542" y="149210"/>
                  </a:lnTo>
                  <a:close/>
                </a:path>
                <a:path w="565150" h="325119">
                  <a:moveTo>
                    <a:pt x="471970" y="3543"/>
                  </a:moveTo>
                  <a:lnTo>
                    <a:pt x="437368" y="24768"/>
                  </a:lnTo>
                  <a:lnTo>
                    <a:pt x="358324" y="95058"/>
                  </a:lnTo>
                  <a:lnTo>
                    <a:pt x="328603" y="121969"/>
                  </a:lnTo>
                  <a:lnTo>
                    <a:pt x="300132" y="148123"/>
                  </a:lnTo>
                  <a:lnTo>
                    <a:pt x="301542" y="149210"/>
                  </a:lnTo>
                  <a:lnTo>
                    <a:pt x="332672" y="127011"/>
                  </a:lnTo>
                  <a:lnTo>
                    <a:pt x="397376" y="79889"/>
                  </a:lnTo>
                  <a:lnTo>
                    <a:pt x="455096" y="37155"/>
                  </a:lnTo>
                  <a:lnTo>
                    <a:pt x="463902" y="30098"/>
                  </a:lnTo>
                  <a:lnTo>
                    <a:pt x="469901" y="28338"/>
                  </a:lnTo>
                  <a:lnTo>
                    <a:pt x="489989" y="25510"/>
                  </a:lnTo>
                  <a:lnTo>
                    <a:pt x="542645" y="25510"/>
                  </a:lnTo>
                  <a:lnTo>
                    <a:pt x="541903" y="23961"/>
                  </a:lnTo>
                  <a:lnTo>
                    <a:pt x="509771" y="4091"/>
                  </a:lnTo>
                  <a:lnTo>
                    <a:pt x="471970" y="3543"/>
                  </a:lnTo>
                  <a:close/>
                </a:path>
              </a:pathLst>
            </a:custGeom>
            <a:solidFill>
              <a:srgbClr val="4987F9"/>
            </a:solidFill>
          </p:spPr>
          <p:txBody>
            <a:bodyPr wrap="square" lIns="0" tIns="0" rIns="0" bIns="0" rtlCol="0"/>
            <a:lstStyle/>
            <a:p>
              <a:pPr marL="0" marR="0" lvl="0" indent="0" algn="l" defTabSz="554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92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8439EC4-5182-D8DA-D67B-B5A0A3CEA7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904660" y="296396"/>
              <a:ext cx="0" cy="508003"/>
            </a:xfrm>
            <a:prstGeom prst="line">
              <a:avLst/>
            </a:prstGeom>
            <a:ln>
              <a:solidFill>
                <a:srgbClr val="4987F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22847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A775B332-1B83-003D-1184-C5392084B1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/>
          </a:p>
        </p:txBody>
      </p:sp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374F1B0-2DDE-3058-41A7-B15D8E5B8C8D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093759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74F1B0-2DDE-3058-41A7-B15D8E5B8C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17DEAA-78F0-9616-4D81-75845D44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8964D768-11E7-4256-AEB1-02D5729F2F6F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5D0FD4C-D5D9-EC4C-9DED-7757525E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00C230-24CD-DB4A-EF03-47589BBE4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4737270-A44A-4C4C-BBB6-C2EFCDCB21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665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">
  <p:cSld name="Slide master 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7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7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D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1569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">
  <p:cSld name="Slide master 1 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3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2">
  <p:cSld name="Slide master 1 2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2837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 1">
  <p:cSld name="Slide master 1 1 1 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70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master 1 1 1">
  <p:cSld name="Slide master 1 1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4346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4353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tags" Target="../tags/tag1.xml"/><Relationship Id="rId30" Type="http://schemas.openxmlformats.org/officeDocument/2006/relationships/oleObject" Target="../embeddings/oleObject1.bin"/><Relationship Id="rId31" Type="http://schemas.openxmlformats.org/officeDocument/2006/relationships/image" Target="../media/image1.emf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9.xml"/><Relationship Id="rId3" Type="http://schemas.openxmlformats.org/officeDocument/2006/relationships/slideLayout" Target="../slideLayouts/slideLayout30.xml"/><Relationship Id="rId4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4.xml"/><Relationship Id="rId8" Type="http://schemas.openxmlformats.org/officeDocument/2006/relationships/slideLayout" Target="../slideLayouts/slideLayout35.xml"/><Relationship Id="rId9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0.xml"/><Relationship Id="rId24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59.xml"/><Relationship Id="rId33" Type="http://schemas.openxmlformats.org/officeDocument/2006/relationships/theme" Target="../theme/theme2.xml"/><Relationship Id="rId34" Type="http://schemas.openxmlformats.org/officeDocument/2006/relationships/tags" Target="../tags/tag36.xml"/><Relationship Id="rId35" Type="http://schemas.openxmlformats.org/officeDocument/2006/relationships/oleObject" Target="../embeddings/oleObject1.bin"/><Relationship Id="rId36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3" y="963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05" imgH="405" progId="TCLayout.ActiveDocument.1">
                  <p:embed/>
                </p:oleObj>
              </mc:Choice>
              <mc:Fallback>
                <p:oleObj name="think-cell Slide" r:id="rId30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63" y="963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1" y="296228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39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5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1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4223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92" r:id="rId27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EFF47B0-61E6-9628-C07D-43A632526F14}"/>
              </a:ext>
            </a:extLst>
          </p:cNvPr>
          <p:cNvGraphicFramePr>
            <a:graphicFrameLocks/>
          </p:cNvGraphicFramePr>
          <p:nvPr userDrawn="1">
            <p:custDataLst>
              <p:tags r:id="rId34"/>
            </p:custDataLst>
            <p:extLst>
              <p:ext uri="{D42A27DB-BD31-4B8C-83A1-F6EECF244321}">
                <p14:modId xmlns:p14="http://schemas.microsoft.com/office/powerpoint/2010/main" val="2895654019"/>
              </p:ext>
            </p:extLst>
          </p:nvPr>
        </p:nvGraphicFramePr>
        <p:xfrm>
          <a:off x="964" y="964"/>
          <a:ext cx="963" cy="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405" imgH="405" progId="TCLayout.ActiveDocument.1">
                  <p:embed/>
                </p:oleObj>
              </mc:Choice>
              <mc:Fallback>
                <p:oleObj name="think-cell Slide" r:id="rId35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FF47B0-61E6-9628-C07D-43A632526F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964" y="964"/>
                        <a:ext cx="963" cy="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g object 16">
            <a:extLst>
              <a:ext uri="{FF2B5EF4-FFF2-40B4-BE49-F238E27FC236}">
                <a16:creationId xmlns:a16="http://schemas.microsoft.com/office/drawing/2014/main" id="{691E2AAE-E0C1-E977-AE4F-888DCC644C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"/>
            <a:ext cx="12192000" cy="68576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gradFill flip="none" rotWithShape="1">
            <a:gsLst>
              <a:gs pos="18000">
                <a:schemeClr val="tx2"/>
              </a:gs>
              <a:gs pos="100000">
                <a:schemeClr val="accent1"/>
              </a:gs>
            </a:gsLst>
            <a:lin ang="2700000" scaled="1"/>
            <a:tileRect/>
          </a:gradFill>
        </p:spPr>
        <p:txBody>
          <a:bodyPr wrap="square" lIns="0" tIns="0" rIns="0" bIns="0" rtlCol="0"/>
          <a:lstStyle/>
          <a:p>
            <a:pPr rtl="0"/>
            <a:endParaRPr lang="en-US" sz="109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4392" y="296229"/>
            <a:ext cx="10425085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1" i="0">
                <a:solidFill>
                  <a:srgbClr val="4987F9"/>
                </a:solidFill>
                <a:latin typeface="Montserrat ExtraBold"/>
                <a:cs typeface="Montserrat ExtraBold"/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rtl="0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EAEAE-3064-4AF6-916E-99D6E1E3BAF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04961" y="6516440"/>
            <a:ext cx="280416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rtl="0">
              <a:defRPr sz="11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upo 66">
            <a:extLst>
              <a:ext uri="{FF2B5EF4-FFF2-40B4-BE49-F238E27FC236}">
                <a16:creationId xmlns:a16="http://schemas.microsoft.com/office/drawing/2014/main" id="{9D1B17DD-1835-1E51-37C3-DCBDEBC2ECBF}"/>
              </a:ext>
            </a:extLst>
          </p:cNvPr>
          <p:cNvGrpSpPr/>
          <p:nvPr userDrawn="1"/>
        </p:nvGrpSpPr>
        <p:grpSpPr>
          <a:xfrm>
            <a:off x="10617200" y="285926"/>
            <a:ext cx="1347180" cy="571899"/>
            <a:chOff x="1628301" y="1476142"/>
            <a:chExt cx="3735070" cy="1585595"/>
          </a:xfrm>
        </p:grpSpPr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0D7B963D-D1AA-1192-A794-CE498EE5FF6A}"/>
                </a:ext>
              </a:extLst>
            </p:cNvPr>
            <p:cNvSpPr/>
            <p:nvPr/>
          </p:nvSpPr>
          <p:spPr>
            <a:xfrm>
              <a:off x="1628301" y="1476142"/>
              <a:ext cx="3735070" cy="1585595"/>
            </a:xfrm>
            <a:custGeom>
              <a:avLst/>
              <a:gdLst/>
              <a:ahLst/>
              <a:cxnLst/>
              <a:rect l="l" t="t" r="r" b="b"/>
              <a:pathLst>
                <a:path w="3735070" h="1585595">
                  <a:moveTo>
                    <a:pt x="3734765" y="0"/>
                  </a:moveTo>
                  <a:lnTo>
                    <a:pt x="0" y="0"/>
                  </a:lnTo>
                  <a:lnTo>
                    <a:pt x="0" y="1585564"/>
                  </a:lnTo>
                  <a:lnTo>
                    <a:pt x="3361489" y="1585564"/>
                  </a:lnTo>
                  <a:lnTo>
                    <a:pt x="3408311" y="1582655"/>
                  </a:lnTo>
                  <a:lnTo>
                    <a:pt x="3453398" y="1574163"/>
                  </a:lnTo>
                  <a:lnTo>
                    <a:pt x="3496399" y="1560438"/>
                  </a:lnTo>
                  <a:lnTo>
                    <a:pt x="3536966" y="1541828"/>
                  </a:lnTo>
                  <a:lnTo>
                    <a:pt x="3574748" y="1518684"/>
                  </a:lnTo>
                  <a:lnTo>
                    <a:pt x="3609395" y="1491356"/>
                  </a:lnTo>
                  <a:lnTo>
                    <a:pt x="3640557" y="1460193"/>
                  </a:lnTo>
                  <a:lnTo>
                    <a:pt x="3667886" y="1425546"/>
                  </a:lnTo>
                  <a:lnTo>
                    <a:pt x="3691029" y="1387765"/>
                  </a:lnTo>
                  <a:lnTo>
                    <a:pt x="3709639" y="1347198"/>
                  </a:lnTo>
                  <a:lnTo>
                    <a:pt x="3723365" y="1304196"/>
                  </a:lnTo>
                  <a:lnTo>
                    <a:pt x="3731857" y="1259109"/>
                  </a:lnTo>
                  <a:lnTo>
                    <a:pt x="3734765" y="1212287"/>
                  </a:lnTo>
                  <a:lnTo>
                    <a:pt x="3734765" y="0"/>
                  </a:lnTo>
                  <a:close/>
                </a:path>
              </a:pathLst>
            </a:custGeom>
            <a:solidFill>
              <a:srgbClr val="FFFFFF"/>
            </a:solidFill>
            <a:effectLst>
              <a:outerShdw blurRad="401052" dist="38100" dir="13500000" algn="br" rotWithShape="0">
                <a:prstClr val="black">
                  <a:alpha val="13274"/>
                </a:prstClr>
              </a:outerShdw>
            </a:effectLst>
          </p:spPr>
          <p:txBody>
            <a:bodyPr wrap="square" lIns="0" tIns="0" rIns="0" bIns="0" rtlCol="0"/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28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334DEA25-83BB-3F4E-D0B7-F97E46DC3A95}"/>
                </a:ext>
              </a:extLst>
            </p:cNvPr>
            <p:cNvSpPr txBox="1"/>
            <p:nvPr/>
          </p:nvSpPr>
          <p:spPr>
            <a:xfrm>
              <a:off x="1893550" y="2612230"/>
              <a:ext cx="3267924" cy="192224"/>
            </a:xfrm>
            <a:prstGeom prst="rect">
              <a:avLst/>
            </a:prstGeom>
          </p:spPr>
          <p:txBody>
            <a:bodyPr vert="horz" wrap="square" lIns="0" tIns="7701" rIns="0" bIns="0" rtlCol="0">
              <a:spAutoFit/>
            </a:bodyPr>
            <a:lstStyle/>
            <a:p>
              <a:pPr marL="7702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6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" b="0" i="0" u="none" strike="noStrike" kern="1200" cap="none" spc="79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THE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NOURISHING</a:t>
              </a:r>
              <a:r>
                <a:rPr kumimoji="0" lang="en-US" sz="400" b="0" i="0" u="none" strike="noStrike" kern="1200" cap="none" spc="224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n-US" sz="400" b="0" i="0" u="none" strike="noStrike" kern="1200" cap="none" spc="106" normalizeH="0" baseline="0" noProof="0">
                  <a:ln>
                    <a:noFill/>
                  </a:ln>
                  <a:solidFill>
                    <a:srgbClr val="1C3564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ALLIANCE </a:t>
              </a:r>
              <a:endParaRPr kumimoji="0" lang="en-US" sz="400" b="0" i="0" u="none" strike="noStrike" kern="1200" cap="none" spc="0" normalizeH="0" baseline="0" noProof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grpSp>
          <p:nvGrpSpPr>
            <p:cNvPr id="12" name="object 5">
              <a:extLst>
                <a:ext uri="{FF2B5EF4-FFF2-40B4-BE49-F238E27FC236}">
                  <a16:creationId xmlns:a16="http://schemas.microsoft.com/office/drawing/2014/main" id="{EE6B9360-D47F-D648-93CA-58B1C20ADD5B}"/>
                </a:ext>
              </a:extLst>
            </p:cNvPr>
            <p:cNvGrpSpPr/>
            <p:nvPr/>
          </p:nvGrpSpPr>
          <p:grpSpPr>
            <a:xfrm>
              <a:off x="2111636" y="1796828"/>
              <a:ext cx="2747010" cy="688975"/>
              <a:chOff x="2111636" y="1796828"/>
              <a:chExt cx="2747010" cy="688975"/>
            </a:xfrm>
          </p:grpSpPr>
          <p:sp>
            <p:nvSpPr>
              <p:cNvPr id="13" name="object 6">
                <a:extLst>
                  <a:ext uri="{FF2B5EF4-FFF2-40B4-BE49-F238E27FC236}">
                    <a16:creationId xmlns:a16="http://schemas.microsoft.com/office/drawing/2014/main" id="{EF253508-E95E-9104-4CF0-F4BD958C333C}"/>
                  </a:ext>
                </a:extLst>
              </p:cNvPr>
              <p:cNvSpPr/>
              <p:nvPr/>
            </p:nvSpPr>
            <p:spPr>
              <a:xfrm>
                <a:off x="2111629" y="1796840"/>
                <a:ext cx="124142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241425" h="688975">
                    <a:moveTo>
                      <a:pt x="469150" y="449224"/>
                    </a:moveTo>
                    <a:lnTo>
                      <a:pt x="464235" y="396557"/>
                    </a:lnTo>
                    <a:lnTo>
                      <a:pt x="450189" y="349427"/>
                    </a:lnTo>
                    <a:lnTo>
                      <a:pt x="428104" y="308800"/>
                    </a:lnTo>
                    <a:lnTo>
                      <a:pt x="415886" y="294843"/>
                    </a:lnTo>
                    <a:lnTo>
                      <a:pt x="399021" y="275564"/>
                    </a:lnTo>
                    <a:lnTo>
                      <a:pt x="364007" y="250685"/>
                    </a:lnTo>
                    <a:lnTo>
                      <a:pt x="324129" y="235077"/>
                    </a:lnTo>
                    <a:lnTo>
                      <a:pt x="308762" y="233184"/>
                    </a:lnTo>
                    <a:lnTo>
                      <a:pt x="308762" y="457796"/>
                    </a:lnTo>
                    <a:lnTo>
                      <a:pt x="303580" y="489673"/>
                    </a:lnTo>
                    <a:lnTo>
                      <a:pt x="303530" y="490029"/>
                    </a:lnTo>
                    <a:lnTo>
                      <a:pt x="288721" y="514946"/>
                    </a:lnTo>
                    <a:lnTo>
                      <a:pt x="265709" y="531012"/>
                    </a:lnTo>
                    <a:lnTo>
                      <a:pt x="235851" y="536714"/>
                    </a:lnTo>
                    <a:lnTo>
                      <a:pt x="207340" y="531012"/>
                    </a:lnTo>
                    <a:lnTo>
                      <a:pt x="206908" y="531012"/>
                    </a:lnTo>
                    <a:lnTo>
                      <a:pt x="183654" y="514629"/>
                    </a:lnTo>
                    <a:lnTo>
                      <a:pt x="168440" y="489673"/>
                    </a:lnTo>
                    <a:lnTo>
                      <a:pt x="162953" y="457796"/>
                    </a:lnTo>
                    <a:lnTo>
                      <a:pt x="168325" y="425704"/>
                    </a:lnTo>
                    <a:lnTo>
                      <a:pt x="183324" y="401091"/>
                    </a:lnTo>
                    <a:lnTo>
                      <a:pt x="206375" y="385318"/>
                    </a:lnTo>
                    <a:lnTo>
                      <a:pt x="235851" y="379755"/>
                    </a:lnTo>
                    <a:lnTo>
                      <a:pt x="265709" y="385318"/>
                    </a:lnTo>
                    <a:lnTo>
                      <a:pt x="288721" y="401091"/>
                    </a:lnTo>
                    <a:lnTo>
                      <a:pt x="303530" y="425704"/>
                    </a:lnTo>
                    <a:lnTo>
                      <a:pt x="308762" y="457796"/>
                    </a:lnTo>
                    <a:lnTo>
                      <a:pt x="308762" y="233184"/>
                    </a:lnTo>
                    <a:lnTo>
                      <a:pt x="241947" y="234061"/>
                    </a:lnTo>
                    <a:lnTo>
                      <a:pt x="182283" y="267284"/>
                    </a:lnTo>
                    <a:lnTo>
                      <a:pt x="162102" y="294843"/>
                    </a:lnTo>
                    <a:lnTo>
                      <a:pt x="162102" y="0"/>
                    </a:lnTo>
                    <a:lnTo>
                      <a:pt x="0" y="0"/>
                    </a:lnTo>
                    <a:lnTo>
                      <a:pt x="0" y="439788"/>
                    </a:lnTo>
                    <a:lnTo>
                      <a:pt x="4292" y="494068"/>
                    </a:lnTo>
                    <a:lnTo>
                      <a:pt x="16764" y="542696"/>
                    </a:lnTo>
                    <a:lnTo>
                      <a:pt x="36868" y="585203"/>
                    </a:lnTo>
                    <a:lnTo>
                      <a:pt x="64008" y="621080"/>
                    </a:lnTo>
                    <a:lnTo>
                      <a:pt x="97624" y="649846"/>
                    </a:lnTo>
                    <a:lnTo>
                      <a:pt x="137134" y="671004"/>
                    </a:lnTo>
                    <a:lnTo>
                      <a:pt x="181978" y="684060"/>
                    </a:lnTo>
                    <a:lnTo>
                      <a:pt x="231571" y="688517"/>
                    </a:lnTo>
                    <a:lnTo>
                      <a:pt x="281305" y="684060"/>
                    </a:lnTo>
                    <a:lnTo>
                      <a:pt x="282232" y="684060"/>
                    </a:lnTo>
                    <a:lnTo>
                      <a:pt x="328764" y="670661"/>
                    </a:lnTo>
                    <a:lnTo>
                      <a:pt x="369316" y="649439"/>
                    </a:lnTo>
                    <a:lnTo>
                      <a:pt x="403618" y="621080"/>
                    </a:lnTo>
                    <a:lnTo>
                      <a:pt x="431520" y="586003"/>
                    </a:lnTo>
                    <a:lnTo>
                      <a:pt x="452043" y="545236"/>
                    </a:lnTo>
                    <a:lnTo>
                      <a:pt x="464781" y="499402"/>
                    </a:lnTo>
                    <a:lnTo>
                      <a:pt x="469150" y="449224"/>
                    </a:lnTo>
                    <a:close/>
                  </a:path>
                  <a:path w="1241425" h="688975">
                    <a:moveTo>
                      <a:pt x="705154" y="257098"/>
                    </a:moveTo>
                    <a:lnTo>
                      <a:pt x="533615" y="257098"/>
                    </a:lnTo>
                    <a:lnTo>
                      <a:pt x="533615" y="688517"/>
                    </a:lnTo>
                    <a:lnTo>
                      <a:pt x="705154" y="688517"/>
                    </a:lnTo>
                    <a:lnTo>
                      <a:pt x="705154" y="257098"/>
                    </a:lnTo>
                    <a:close/>
                  </a:path>
                  <a:path w="1241425" h="688975">
                    <a:moveTo>
                      <a:pt x="712876" y="125882"/>
                    </a:moveTo>
                    <a:lnTo>
                      <a:pt x="705866" y="89052"/>
                    </a:lnTo>
                    <a:lnTo>
                      <a:pt x="686396" y="61556"/>
                    </a:lnTo>
                    <a:lnTo>
                      <a:pt x="656793" y="44348"/>
                    </a:lnTo>
                    <a:lnTo>
                      <a:pt x="619391" y="38392"/>
                    </a:lnTo>
                    <a:lnTo>
                      <a:pt x="582841" y="44348"/>
                    </a:lnTo>
                    <a:lnTo>
                      <a:pt x="553453" y="61556"/>
                    </a:lnTo>
                    <a:lnTo>
                      <a:pt x="533869" y="89052"/>
                    </a:lnTo>
                    <a:lnTo>
                      <a:pt x="526757" y="125882"/>
                    </a:lnTo>
                    <a:lnTo>
                      <a:pt x="533869" y="163296"/>
                    </a:lnTo>
                    <a:lnTo>
                      <a:pt x="553453" y="190423"/>
                    </a:lnTo>
                    <a:lnTo>
                      <a:pt x="582841" y="206933"/>
                    </a:lnTo>
                    <a:lnTo>
                      <a:pt x="619391" y="212509"/>
                    </a:lnTo>
                    <a:lnTo>
                      <a:pt x="656793" y="206933"/>
                    </a:lnTo>
                    <a:lnTo>
                      <a:pt x="686396" y="190423"/>
                    </a:lnTo>
                    <a:lnTo>
                      <a:pt x="705866" y="163296"/>
                    </a:lnTo>
                    <a:lnTo>
                      <a:pt x="712876" y="125882"/>
                    </a:lnTo>
                    <a:close/>
                  </a:path>
                  <a:path w="1241425" h="688975">
                    <a:moveTo>
                      <a:pt x="1241412" y="243382"/>
                    </a:moveTo>
                    <a:lnTo>
                      <a:pt x="1076731" y="243382"/>
                    </a:lnTo>
                    <a:lnTo>
                      <a:pt x="1076731" y="314566"/>
                    </a:lnTo>
                    <a:lnTo>
                      <a:pt x="1074153" y="310426"/>
                    </a:lnTo>
                    <a:lnTo>
                      <a:pt x="1074153" y="457796"/>
                    </a:lnTo>
                    <a:lnTo>
                      <a:pt x="1069111" y="488276"/>
                    </a:lnTo>
                    <a:lnTo>
                      <a:pt x="1055077" y="511835"/>
                    </a:lnTo>
                    <a:lnTo>
                      <a:pt x="1033627" y="527024"/>
                    </a:lnTo>
                    <a:lnTo>
                      <a:pt x="1006398" y="532422"/>
                    </a:lnTo>
                    <a:lnTo>
                      <a:pt x="979525" y="527024"/>
                    </a:lnTo>
                    <a:lnTo>
                      <a:pt x="958049" y="511835"/>
                    </a:lnTo>
                    <a:lnTo>
                      <a:pt x="943800" y="488276"/>
                    </a:lnTo>
                    <a:lnTo>
                      <a:pt x="938644" y="457796"/>
                    </a:lnTo>
                    <a:lnTo>
                      <a:pt x="943800" y="427824"/>
                    </a:lnTo>
                    <a:lnTo>
                      <a:pt x="979525" y="389420"/>
                    </a:lnTo>
                    <a:lnTo>
                      <a:pt x="1034262" y="389420"/>
                    </a:lnTo>
                    <a:lnTo>
                      <a:pt x="1033805" y="389420"/>
                    </a:lnTo>
                    <a:lnTo>
                      <a:pt x="1055077" y="404202"/>
                    </a:lnTo>
                    <a:lnTo>
                      <a:pt x="1069111" y="427469"/>
                    </a:lnTo>
                    <a:lnTo>
                      <a:pt x="1074153" y="457796"/>
                    </a:lnTo>
                    <a:lnTo>
                      <a:pt x="1074153" y="310426"/>
                    </a:lnTo>
                    <a:lnTo>
                      <a:pt x="1054112" y="278142"/>
                    </a:lnTo>
                    <a:lnTo>
                      <a:pt x="1025055" y="251523"/>
                    </a:lnTo>
                    <a:lnTo>
                      <a:pt x="989888" y="235204"/>
                    </a:lnTo>
                    <a:lnTo>
                      <a:pt x="948931" y="229666"/>
                    </a:lnTo>
                    <a:lnTo>
                      <a:pt x="906780" y="235496"/>
                    </a:lnTo>
                    <a:lnTo>
                      <a:pt x="868426" y="252209"/>
                    </a:lnTo>
                    <a:lnTo>
                      <a:pt x="834859" y="278612"/>
                    </a:lnTo>
                    <a:lnTo>
                      <a:pt x="807059" y="313474"/>
                    </a:lnTo>
                    <a:lnTo>
                      <a:pt x="785990" y="355625"/>
                    </a:lnTo>
                    <a:lnTo>
                      <a:pt x="772629" y="403847"/>
                    </a:lnTo>
                    <a:lnTo>
                      <a:pt x="767969" y="456946"/>
                    </a:lnTo>
                    <a:lnTo>
                      <a:pt x="772566" y="511835"/>
                    </a:lnTo>
                    <a:lnTo>
                      <a:pt x="772591" y="512165"/>
                    </a:lnTo>
                    <a:lnTo>
                      <a:pt x="785837" y="561746"/>
                    </a:lnTo>
                    <a:lnTo>
                      <a:pt x="806780" y="604621"/>
                    </a:lnTo>
                    <a:lnTo>
                      <a:pt x="834491" y="639775"/>
                    </a:lnTo>
                    <a:lnTo>
                      <a:pt x="868045" y="666165"/>
                    </a:lnTo>
                    <a:lnTo>
                      <a:pt x="906500" y="682752"/>
                    </a:lnTo>
                    <a:lnTo>
                      <a:pt x="948931" y="688517"/>
                    </a:lnTo>
                    <a:lnTo>
                      <a:pt x="991514" y="682218"/>
                    </a:lnTo>
                    <a:lnTo>
                      <a:pt x="1027734" y="663867"/>
                    </a:lnTo>
                    <a:lnTo>
                      <a:pt x="1057363" y="634250"/>
                    </a:lnTo>
                    <a:lnTo>
                      <a:pt x="1080160" y="594169"/>
                    </a:lnTo>
                    <a:lnTo>
                      <a:pt x="1080160" y="688517"/>
                    </a:lnTo>
                    <a:lnTo>
                      <a:pt x="1241412" y="688517"/>
                    </a:lnTo>
                    <a:lnTo>
                      <a:pt x="1241412" y="594169"/>
                    </a:lnTo>
                    <a:lnTo>
                      <a:pt x="1241412" y="532422"/>
                    </a:lnTo>
                    <a:lnTo>
                      <a:pt x="1241412" y="384048"/>
                    </a:lnTo>
                    <a:lnTo>
                      <a:pt x="1241412" y="314566"/>
                    </a:lnTo>
                    <a:lnTo>
                      <a:pt x="1241412" y="243382"/>
                    </a:lnTo>
                    <a:close/>
                  </a:path>
                </a:pathLst>
              </a:custGeom>
              <a:solidFill>
                <a:srgbClr val="1C3564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object 7">
                <a:extLst>
                  <a:ext uri="{FF2B5EF4-FFF2-40B4-BE49-F238E27FC236}">
                    <a16:creationId xmlns:a16="http://schemas.microsoft.com/office/drawing/2014/main" id="{C4448787-0152-3313-38BF-6A13D5911E0D}"/>
                  </a:ext>
                </a:extLst>
              </p:cNvPr>
              <p:cNvSpPr/>
              <p:nvPr/>
            </p:nvSpPr>
            <p:spPr>
              <a:xfrm>
                <a:off x="3661655" y="1796983"/>
                <a:ext cx="1196975" cy="688975"/>
              </a:xfrm>
              <a:custGeom>
                <a:avLst/>
                <a:gdLst/>
                <a:ahLst/>
                <a:cxnLst/>
                <a:rect l="l" t="t" r="r" b="b"/>
                <a:pathLst>
                  <a:path w="1196975" h="688975">
                    <a:moveTo>
                      <a:pt x="712875" y="372018"/>
                    </a:moveTo>
                    <a:lnTo>
                      <a:pt x="558732" y="372018"/>
                    </a:lnTo>
                    <a:lnTo>
                      <a:pt x="560952" y="374740"/>
                    </a:lnTo>
                    <a:lnTo>
                      <a:pt x="560399" y="375250"/>
                    </a:lnTo>
                    <a:lnTo>
                      <a:pt x="926271" y="650994"/>
                    </a:lnTo>
                    <a:lnTo>
                      <a:pt x="963831" y="674735"/>
                    </a:lnTo>
                    <a:lnTo>
                      <a:pt x="1003865" y="687040"/>
                    </a:lnTo>
                    <a:lnTo>
                      <a:pt x="1044504" y="688742"/>
                    </a:lnTo>
                    <a:lnTo>
                      <a:pt x="1083881" y="680677"/>
                    </a:lnTo>
                    <a:lnTo>
                      <a:pt x="1120129" y="663677"/>
                    </a:lnTo>
                    <a:lnTo>
                      <a:pt x="1151381" y="638578"/>
                    </a:lnTo>
                    <a:lnTo>
                      <a:pt x="1175771" y="606212"/>
                    </a:lnTo>
                    <a:lnTo>
                      <a:pt x="1177896" y="600945"/>
                    </a:lnTo>
                    <a:lnTo>
                      <a:pt x="1030684" y="600945"/>
                    </a:lnTo>
                    <a:lnTo>
                      <a:pt x="1004659" y="594602"/>
                    </a:lnTo>
                    <a:lnTo>
                      <a:pt x="981044" y="579090"/>
                    </a:lnTo>
                    <a:lnTo>
                      <a:pt x="712875" y="372018"/>
                    </a:lnTo>
                    <a:close/>
                  </a:path>
                  <a:path w="1196975" h="688975">
                    <a:moveTo>
                      <a:pt x="149833" y="0"/>
                    </a:moveTo>
                    <a:lnTo>
                      <a:pt x="108811" y="8805"/>
                    </a:lnTo>
                    <a:lnTo>
                      <a:pt x="71141" y="27531"/>
                    </a:lnTo>
                    <a:lnTo>
                      <a:pt x="39127" y="55744"/>
                    </a:lnTo>
                    <a:lnTo>
                      <a:pt x="15073" y="93011"/>
                    </a:lnTo>
                    <a:lnTo>
                      <a:pt x="451" y="154737"/>
                    </a:lnTo>
                    <a:lnTo>
                      <a:pt x="397" y="155166"/>
                    </a:lnTo>
                    <a:lnTo>
                      <a:pt x="297" y="155960"/>
                    </a:lnTo>
                    <a:lnTo>
                      <a:pt x="213" y="165417"/>
                    </a:lnTo>
                    <a:lnTo>
                      <a:pt x="118" y="176151"/>
                    </a:lnTo>
                    <a:lnTo>
                      <a:pt x="0" y="189521"/>
                    </a:lnTo>
                    <a:lnTo>
                      <a:pt x="845" y="221379"/>
                    </a:lnTo>
                    <a:lnTo>
                      <a:pt x="2156" y="275003"/>
                    </a:lnTo>
                    <a:lnTo>
                      <a:pt x="5609" y="425293"/>
                    </a:lnTo>
                    <a:lnTo>
                      <a:pt x="6588" y="465996"/>
                    </a:lnTo>
                    <a:lnTo>
                      <a:pt x="7421" y="498651"/>
                    </a:lnTo>
                    <a:lnTo>
                      <a:pt x="7471" y="500621"/>
                    </a:lnTo>
                    <a:lnTo>
                      <a:pt x="7592" y="504017"/>
                    </a:lnTo>
                    <a:lnTo>
                      <a:pt x="7715" y="507510"/>
                    </a:lnTo>
                    <a:lnTo>
                      <a:pt x="8123" y="523018"/>
                    </a:lnTo>
                    <a:lnTo>
                      <a:pt x="8172" y="524846"/>
                    </a:lnTo>
                    <a:lnTo>
                      <a:pt x="8279" y="528906"/>
                    </a:lnTo>
                    <a:lnTo>
                      <a:pt x="8560" y="535542"/>
                    </a:lnTo>
                    <a:lnTo>
                      <a:pt x="14476" y="579090"/>
                    </a:lnTo>
                    <a:lnTo>
                      <a:pt x="14534" y="579518"/>
                    </a:lnTo>
                    <a:lnTo>
                      <a:pt x="31994" y="616728"/>
                    </a:lnTo>
                    <a:lnTo>
                      <a:pt x="60466" y="649724"/>
                    </a:lnTo>
                    <a:lnTo>
                      <a:pt x="95542" y="672673"/>
                    </a:lnTo>
                    <a:lnTo>
                      <a:pt x="135436" y="685333"/>
                    </a:lnTo>
                    <a:lnTo>
                      <a:pt x="177708" y="686063"/>
                    </a:lnTo>
                    <a:lnTo>
                      <a:pt x="219915" y="673223"/>
                    </a:lnTo>
                    <a:lnTo>
                      <a:pt x="243611" y="658558"/>
                    </a:lnTo>
                    <a:lnTo>
                      <a:pt x="267427" y="639029"/>
                    </a:lnTo>
                    <a:lnTo>
                      <a:pt x="271818" y="635046"/>
                    </a:lnTo>
                    <a:lnTo>
                      <a:pt x="157268" y="635046"/>
                    </a:lnTo>
                    <a:lnTo>
                      <a:pt x="122433" y="624692"/>
                    </a:lnTo>
                    <a:lnTo>
                      <a:pt x="94537" y="602135"/>
                    </a:lnTo>
                    <a:lnTo>
                      <a:pt x="76959" y="571158"/>
                    </a:lnTo>
                    <a:lnTo>
                      <a:pt x="73133" y="536008"/>
                    </a:lnTo>
                    <a:lnTo>
                      <a:pt x="73082" y="535542"/>
                    </a:lnTo>
                    <a:lnTo>
                      <a:pt x="73266" y="530898"/>
                    </a:lnTo>
                    <a:lnTo>
                      <a:pt x="73345" y="528906"/>
                    </a:lnTo>
                    <a:lnTo>
                      <a:pt x="73850" y="507510"/>
                    </a:lnTo>
                    <a:lnTo>
                      <a:pt x="74160" y="500621"/>
                    </a:lnTo>
                    <a:lnTo>
                      <a:pt x="75070" y="459389"/>
                    </a:lnTo>
                    <a:lnTo>
                      <a:pt x="76510" y="400428"/>
                    </a:lnTo>
                    <a:lnTo>
                      <a:pt x="78876" y="306282"/>
                    </a:lnTo>
                    <a:lnTo>
                      <a:pt x="79876" y="264396"/>
                    </a:lnTo>
                    <a:lnTo>
                      <a:pt x="80787" y="221379"/>
                    </a:lnTo>
                    <a:lnTo>
                      <a:pt x="81888" y="165417"/>
                    </a:lnTo>
                    <a:lnTo>
                      <a:pt x="90408" y="130237"/>
                    </a:lnTo>
                    <a:lnTo>
                      <a:pt x="113702" y="103322"/>
                    </a:lnTo>
                    <a:lnTo>
                      <a:pt x="146113" y="88654"/>
                    </a:lnTo>
                    <a:lnTo>
                      <a:pt x="338467" y="88654"/>
                    </a:lnTo>
                    <a:lnTo>
                      <a:pt x="269966" y="37442"/>
                    </a:lnTo>
                    <a:lnTo>
                      <a:pt x="232715" y="13884"/>
                    </a:lnTo>
                    <a:lnTo>
                      <a:pt x="191975" y="1570"/>
                    </a:lnTo>
                    <a:lnTo>
                      <a:pt x="192495" y="1570"/>
                    </a:lnTo>
                    <a:lnTo>
                      <a:pt x="149833" y="0"/>
                    </a:lnTo>
                    <a:close/>
                  </a:path>
                  <a:path w="1196975" h="688975">
                    <a:moveTo>
                      <a:pt x="557396" y="372966"/>
                    </a:moveTo>
                    <a:lnTo>
                      <a:pt x="518886" y="400301"/>
                    </a:lnTo>
                    <a:lnTo>
                      <a:pt x="399942" y="486296"/>
                    </a:lnTo>
                    <a:lnTo>
                      <a:pt x="223648" y="616728"/>
                    </a:lnTo>
                    <a:lnTo>
                      <a:pt x="203011" y="627870"/>
                    </a:lnTo>
                    <a:lnTo>
                      <a:pt x="180845" y="634491"/>
                    </a:lnTo>
                    <a:lnTo>
                      <a:pt x="157268" y="635046"/>
                    </a:lnTo>
                    <a:lnTo>
                      <a:pt x="271818" y="635046"/>
                    </a:lnTo>
                    <a:lnTo>
                      <a:pt x="290379" y="618210"/>
                    </a:lnTo>
                    <a:lnTo>
                      <a:pt x="419061" y="504017"/>
                    </a:lnTo>
                    <a:lnTo>
                      <a:pt x="490261" y="439664"/>
                    </a:lnTo>
                    <a:lnTo>
                      <a:pt x="560399" y="375250"/>
                    </a:lnTo>
                    <a:lnTo>
                      <a:pt x="557396" y="372966"/>
                    </a:lnTo>
                    <a:close/>
                  </a:path>
                  <a:path w="1196975" h="688975">
                    <a:moveTo>
                      <a:pt x="1149956" y="53181"/>
                    </a:moveTo>
                    <a:lnTo>
                      <a:pt x="1036089" y="53181"/>
                    </a:lnTo>
                    <a:lnTo>
                      <a:pt x="1072683" y="63129"/>
                    </a:lnTo>
                    <a:lnTo>
                      <a:pt x="1101804" y="86180"/>
                    </a:lnTo>
                    <a:lnTo>
                      <a:pt x="1119781" y="119409"/>
                    </a:lnTo>
                    <a:lnTo>
                      <a:pt x="1122945" y="159888"/>
                    </a:lnTo>
                    <a:lnTo>
                      <a:pt x="1119083" y="311693"/>
                    </a:lnTo>
                    <a:lnTo>
                      <a:pt x="1117735" y="366908"/>
                    </a:lnTo>
                    <a:lnTo>
                      <a:pt x="1116378" y="425293"/>
                    </a:lnTo>
                    <a:lnTo>
                      <a:pt x="1115484" y="465996"/>
                    </a:lnTo>
                    <a:lnTo>
                      <a:pt x="1114359" y="523018"/>
                    </a:lnTo>
                    <a:lnTo>
                      <a:pt x="1111992" y="541561"/>
                    </a:lnTo>
                    <a:lnTo>
                      <a:pt x="1082161" y="585750"/>
                    </a:lnTo>
                    <a:lnTo>
                      <a:pt x="1030684" y="600945"/>
                    </a:lnTo>
                    <a:lnTo>
                      <a:pt x="1177896" y="600945"/>
                    </a:lnTo>
                    <a:lnTo>
                      <a:pt x="1191430" y="567414"/>
                    </a:lnTo>
                    <a:lnTo>
                      <a:pt x="1196493" y="523018"/>
                    </a:lnTo>
                    <a:lnTo>
                      <a:pt x="1196211" y="507510"/>
                    </a:lnTo>
                    <a:lnTo>
                      <a:pt x="1196087" y="500621"/>
                    </a:lnTo>
                    <a:lnTo>
                      <a:pt x="1196051" y="498651"/>
                    </a:lnTo>
                    <a:lnTo>
                      <a:pt x="1195947" y="492951"/>
                    </a:lnTo>
                    <a:lnTo>
                      <a:pt x="1195827" y="486296"/>
                    </a:lnTo>
                    <a:lnTo>
                      <a:pt x="1195713" y="480046"/>
                    </a:lnTo>
                    <a:lnTo>
                      <a:pt x="1194640" y="433175"/>
                    </a:lnTo>
                    <a:lnTo>
                      <a:pt x="1192175" y="336122"/>
                    </a:lnTo>
                    <a:lnTo>
                      <a:pt x="1191024" y="288658"/>
                    </a:lnTo>
                    <a:lnTo>
                      <a:pt x="1190147" y="246242"/>
                    </a:lnTo>
                    <a:lnTo>
                      <a:pt x="1190070" y="242722"/>
                    </a:lnTo>
                    <a:lnTo>
                      <a:pt x="1189368" y="216007"/>
                    </a:lnTo>
                    <a:lnTo>
                      <a:pt x="1188895" y="189521"/>
                    </a:lnTo>
                    <a:lnTo>
                      <a:pt x="1185582" y="127858"/>
                    </a:lnTo>
                    <a:lnTo>
                      <a:pt x="1172034" y="84278"/>
                    </a:lnTo>
                    <a:lnTo>
                      <a:pt x="1149956" y="53181"/>
                    </a:lnTo>
                    <a:close/>
                  </a:path>
                  <a:path w="1196975" h="688975">
                    <a:moveTo>
                      <a:pt x="558732" y="372018"/>
                    </a:moveTo>
                    <a:lnTo>
                      <a:pt x="557396" y="372966"/>
                    </a:lnTo>
                    <a:lnTo>
                      <a:pt x="560399" y="375250"/>
                    </a:lnTo>
                    <a:lnTo>
                      <a:pt x="560952" y="374740"/>
                    </a:lnTo>
                    <a:lnTo>
                      <a:pt x="558732" y="372018"/>
                    </a:lnTo>
                    <a:close/>
                  </a:path>
                  <a:path w="1196975" h="688975">
                    <a:moveTo>
                      <a:pt x="338467" y="88654"/>
                    </a:moveTo>
                    <a:lnTo>
                      <a:pt x="146113" y="88654"/>
                    </a:lnTo>
                    <a:lnTo>
                      <a:pt x="181979" y="90215"/>
                    </a:lnTo>
                    <a:lnTo>
                      <a:pt x="191277" y="93638"/>
                    </a:lnTo>
                    <a:lnTo>
                      <a:pt x="198821" y="97491"/>
                    </a:lnTo>
                    <a:lnTo>
                      <a:pt x="206248" y="102488"/>
                    </a:lnTo>
                    <a:lnTo>
                      <a:pt x="557396" y="372966"/>
                    </a:lnTo>
                    <a:lnTo>
                      <a:pt x="558732" y="372018"/>
                    </a:lnTo>
                    <a:lnTo>
                      <a:pt x="712875" y="372018"/>
                    </a:lnTo>
                    <a:lnTo>
                      <a:pt x="640304" y="316428"/>
                    </a:lnTo>
                    <a:lnTo>
                      <a:pt x="637504" y="316428"/>
                    </a:lnTo>
                    <a:lnTo>
                      <a:pt x="635295" y="313695"/>
                    </a:lnTo>
                    <a:lnTo>
                      <a:pt x="635944" y="313097"/>
                    </a:lnTo>
                    <a:lnTo>
                      <a:pt x="338467" y="88654"/>
                    </a:lnTo>
                    <a:close/>
                  </a:path>
                  <a:path w="1196975" h="688975">
                    <a:moveTo>
                      <a:pt x="635944" y="313097"/>
                    </a:moveTo>
                    <a:lnTo>
                      <a:pt x="635295" y="313695"/>
                    </a:lnTo>
                    <a:lnTo>
                      <a:pt x="637504" y="316428"/>
                    </a:lnTo>
                    <a:lnTo>
                      <a:pt x="638955" y="315398"/>
                    </a:lnTo>
                    <a:lnTo>
                      <a:pt x="635944" y="313097"/>
                    </a:lnTo>
                    <a:close/>
                  </a:path>
                  <a:path w="1196975" h="688975">
                    <a:moveTo>
                      <a:pt x="638955" y="315398"/>
                    </a:moveTo>
                    <a:lnTo>
                      <a:pt x="637504" y="316428"/>
                    </a:lnTo>
                    <a:lnTo>
                      <a:pt x="640304" y="316428"/>
                    </a:lnTo>
                    <a:lnTo>
                      <a:pt x="638955" y="315398"/>
                    </a:lnTo>
                    <a:close/>
                  </a:path>
                  <a:path w="1196975" h="688975">
                    <a:moveTo>
                      <a:pt x="1029896" y="1570"/>
                    </a:moveTo>
                    <a:lnTo>
                      <a:pt x="987379" y="10182"/>
                    </a:lnTo>
                    <a:lnTo>
                      <a:pt x="948071" y="33065"/>
                    </a:lnTo>
                    <a:lnTo>
                      <a:pt x="829908" y="137314"/>
                    </a:lnTo>
                    <a:lnTo>
                      <a:pt x="712648" y="242722"/>
                    </a:lnTo>
                    <a:lnTo>
                      <a:pt x="635944" y="313097"/>
                    </a:lnTo>
                    <a:lnTo>
                      <a:pt x="638955" y="315398"/>
                    </a:lnTo>
                    <a:lnTo>
                      <a:pt x="754404" y="232675"/>
                    </a:lnTo>
                    <a:lnTo>
                      <a:pt x="953610" y="85838"/>
                    </a:lnTo>
                    <a:lnTo>
                      <a:pt x="963731" y="78255"/>
                    </a:lnTo>
                    <a:lnTo>
                      <a:pt x="973795" y="70948"/>
                    </a:lnTo>
                    <a:lnTo>
                      <a:pt x="984287" y="64443"/>
                    </a:lnTo>
                    <a:lnTo>
                      <a:pt x="995693" y="59263"/>
                    </a:lnTo>
                    <a:lnTo>
                      <a:pt x="1036089" y="53181"/>
                    </a:lnTo>
                    <a:lnTo>
                      <a:pt x="1149956" y="53181"/>
                    </a:lnTo>
                    <a:lnTo>
                      <a:pt x="1146690" y="48581"/>
                    </a:lnTo>
                    <a:lnTo>
                      <a:pt x="1112552" y="22047"/>
                    </a:lnTo>
                    <a:lnTo>
                      <a:pt x="1072620" y="5950"/>
                    </a:lnTo>
                    <a:lnTo>
                      <a:pt x="1029896" y="1570"/>
                    </a:lnTo>
                    <a:close/>
                  </a:path>
                </a:pathLst>
              </a:custGeom>
              <a:solidFill>
                <a:srgbClr val="4987F9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4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728" b="0" i="0" u="none" strike="noStrike" kern="1200" cap="none" spc="0" normalizeH="0" baseline="0" noProof="0">
                  <a:ln>
                    <a:noFill/>
                  </a:ln>
                  <a:solidFill>
                    <a:srgbClr val="1A1A1A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9656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  <p:sldLayoutId id="2147483724" r:id="rId30"/>
    <p:sldLayoutId id="2147483725" r:id="rId31"/>
    <p:sldLayoutId id="2147483726" r:id="rId32"/>
  </p:sldLayoutIdLst>
  <p:hf hdr="0" ftr="0" dt="0"/>
  <p:txStyles>
    <p:titleStyle>
      <a:lvl1pPr rtl="0">
        <a:defRPr sz="5000">
          <a:latin typeface="+mj-lt"/>
          <a:ea typeface="+mj-ea"/>
          <a:cs typeface="+mj-cs"/>
        </a:defRPr>
      </a:lvl1pPr>
    </p:titleStyle>
    <p:bodyStyle>
      <a:lvl1pPr marL="0" rt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60">
        <a:defRPr>
          <a:latin typeface="+mn-lt"/>
          <a:ea typeface="+mn-ea"/>
          <a:cs typeface="+mn-cs"/>
        </a:defRPr>
      </a:lvl2pPr>
      <a:lvl3pPr marL="554520">
        <a:defRPr>
          <a:latin typeface="+mn-lt"/>
          <a:ea typeface="+mn-ea"/>
          <a:cs typeface="+mn-cs"/>
        </a:defRPr>
      </a:lvl3pPr>
      <a:lvl4pPr marL="831780">
        <a:defRPr>
          <a:latin typeface="+mn-lt"/>
          <a:ea typeface="+mn-ea"/>
          <a:cs typeface="+mn-cs"/>
        </a:defRPr>
      </a:lvl4pPr>
      <a:lvl5pPr marL="1109039">
        <a:defRPr>
          <a:latin typeface="+mn-lt"/>
          <a:ea typeface="+mn-ea"/>
          <a:cs typeface="+mn-cs"/>
        </a:defRPr>
      </a:lvl5pPr>
      <a:lvl6pPr marL="1386299">
        <a:defRPr>
          <a:latin typeface="+mn-lt"/>
          <a:ea typeface="+mn-ea"/>
          <a:cs typeface="+mn-cs"/>
        </a:defRPr>
      </a:lvl6pPr>
      <a:lvl7pPr marL="1663559">
        <a:defRPr>
          <a:latin typeface="+mn-lt"/>
          <a:ea typeface="+mn-ea"/>
          <a:cs typeface="+mn-cs"/>
        </a:defRPr>
      </a:lvl7pPr>
      <a:lvl8pPr marL="1940820">
        <a:defRPr>
          <a:latin typeface="+mn-lt"/>
          <a:ea typeface="+mn-ea"/>
          <a:cs typeface="+mn-cs"/>
        </a:defRPr>
      </a:lvl8pPr>
      <a:lvl9pPr marL="22180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-fa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160" y="0"/>
            <a:ext cx="10287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ESTUDIO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606040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spc="400">
                <a:solidFill>
                  <a:srgbClr val="8FC1FF"/>
                </a:solidFill>
                <a:latin typeface="Montserrat"/>
              </a:rPr>
              <a:t>LA PUERTA DEL SOL · ESTUDIO DE CATEGORÍA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926080"/>
            <a:ext cx="67665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FFFFFF"/>
                </a:solidFill>
                <a:latin typeface="Georgia"/>
              </a:rPr>
              <a:t>Vino sin alcohol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3749039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spc="500">
                <a:solidFill>
                  <a:srgbClr val="9FB4DA"/>
                </a:solidFill>
                <a:latin typeface="Montserrat"/>
              </a:rPr>
              <a:t>MÉXICO Y EL MUNDO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224528"/>
            <a:ext cx="914400" cy="38100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4434840"/>
            <a:ext cx="49377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FDCF2"/>
                </a:solidFill>
                <a:latin typeface="Montserrat"/>
              </a:rPr>
              <a:t>Cuánto crece, quién lo compra, qué vale en México y qué haría falta para participar en una bodega que lo produce.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IWSR · OIV · Euromonitor Passport (consulta del 15-sep-2026) · Cerveceros de México · censo de anaquel MX · 15 de septiembre de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1/9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EL MUNDO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500" b="1">
                <a:solidFill>
                  <a:srgbClr val="FFFFFF"/>
                </a:solidFill>
                <a:latin typeface="Georgia"/>
              </a:rPr>
              <a:t>El vino total cae; el sin alcohol crece a dos dígitos </a:t>
            </a:r>
            <a:r>
              <a:rPr sz="2500" b="1">
                <a:solidFill>
                  <a:srgbClr val="8FC1FF"/>
                </a:solidFill>
                <a:latin typeface="Georgia"/>
              </a:rPr>
              <a:t>fuera de Europa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Crecimiento anual del vino sin y bajo alcohol 2019-2024 en los ocho mercados que mide IWSR, contra el vino total.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VINO SIN Y BAJO ALCOHOL  ·  CRECIMIENTO ANUAL EN LITROS 2019-2024  ·  IWSR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21284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Canadá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377440" y="2240279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377440" y="2240279"/>
            <a:ext cx="3566160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35040" y="2194560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88FA"/>
                </a:solidFill>
                <a:latin typeface="Montserrat"/>
              </a:rPr>
              <a:t>+27%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2496312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Japón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77440" y="2523744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377440" y="2523744"/>
            <a:ext cx="3434079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35040" y="2478024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88FA"/>
                </a:solidFill>
                <a:latin typeface="Montserrat"/>
              </a:rPr>
              <a:t>+26%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77977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Estados Unidos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2807208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377440" y="2807208"/>
            <a:ext cx="3037840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0" y="2761488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88FA"/>
                </a:solidFill>
                <a:latin typeface="Montserrat"/>
              </a:rPr>
              <a:t>+23%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063239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Australia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377440" y="3090671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377440" y="3090671"/>
            <a:ext cx="2377440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35040" y="3044951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88FA"/>
                </a:solidFill>
                <a:latin typeface="Montserrat"/>
              </a:rPr>
              <a:t>+18%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3346704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Reino Unido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3374136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377440" y="3374136"/>
            <a:ext cx="1981199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6EA0FA"/>
              </a:gs>
              <a:gs pos="100000">
                <a:srgbClr val="4A88F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35040" y="3328416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88FA"/>
                </a:solidFill>
                <a:latin typeface="Montserrat"/>
              </a:rPr>
              <a:t>+15%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3630168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Alemania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377440" y="3657599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2377440" y="3657599"/>
            <a:ext cx="1188720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35040" y="3611879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+9%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800" y="3913631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España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377440" y="3941063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2377440" y="3941063"/>
            <a:ext cx="792479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35040" y="3895344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+6%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4197096"/>
            <a:ext cx="1645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Francia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377440" y="4224528"/>
            <a:ext cx="3566160" cy="16459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2377440" y="4224528"/>
            <a:ext cx="528320" cy="16459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35040" y="4178808"/>
            <a:ext cx="8229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+4%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800" y="4498848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85800" y="4572000"/>
            <a:ext cx="621792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Los anglosajones y Japón a dos dígitos; los países de vino viejo (FR, DE, ES) a un dígito. </a:t>
            </a:r>
            <a:r>
              <a:rPr sz="850" b="1">
                <a:solidFill>
                  <a:srgbClr val="8FC1FF"/>
                </a:solidFill>
                <a:latin typeface="Montserrat"/>
              </a:rPr>
              <a:t>Todos crecen.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▼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208 M hl · −2.7%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Consumo mundial de vino, 2025 (OIV)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Mínimo histórico, en millones de hectolitros: EE.UU. 31.9, Francia 22.0, Italia 20.2, Alemania 17.9. Brasil 4.4, Japón 3.3, Canadá 2.8. México, menos de 2.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+5%/año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Vino sin alcohol 2024-2028 (IWSR)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Todo el no-alcohol (cerveza, vino, destilados, RTD) va a +7% y EE.UU. a +18%; IWSR prevé que pase de 3% de todo el alcohol en 2028 y cuenta 61 millones de compradores nuevos 2022-24.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USD 50 M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EE.UU. en anaquel, 2025 (Passport)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El doble que en 2020 (USD 24.5 M); en litros +58% (2.2 → 3.5 M L). Es 0.1% del vino de EE.UU. y Passport lo frena a +6.6%/año hasta 2030 (USD 69 M). El único de los ocho países que Passport ya mide.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Crece contra la corriente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El vino pierde volumen cada año; el sin alcohol es la única línea que sube en todos los mercados.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Desde muy abajo, y frenando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Ni en EE.UU. llega al 1% del vino, y Passport ya le baja el ritmo: de +15%/año en valor a +7% hacia 2030.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Va a dos velocidades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Anglosajones y Japón a +15–27%; Europa a +4–9%. El destino de exportación importa más que el producto.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Crece de verdad, pero desde muy abajo: </a:t>
            </a:r>
            <a:r>
              <a:rPr sz="1350" b="1">
                <a:solidFill>
                  <a:srgbClr val="FFFFFF"/>
                </a:solidFill>
                <a:latin typeface="Montserrat"/>
              </a:rPr>
              <a:t>ni en EE.UU. llega al 1% del vino.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IWSR, «Opportunities in No- and Low-Alcohol Wine 2025» (8 mercados; publicado 11-jun-2026): CAGR de volumen 2019-24 · IWSR ene-2025 (BeverageDaily) y abr-2025: pronósticos 2024-28 · OIV, «State of the World Vine and Wine Sector 2025» (abr-2026): consumo por país · Euromonitor Passport, Non Alcoholic Wine in the USA, Retail Value RSP y Retail Volume 2020 (24.5 M · 2.21 M L), 2025 (50.1 M · 3.50 M L) y 2030 pronóstico (68.8 M · 4.12 M L) — consulta 15-sep-2026 · vino EE.UU. 31.9 mhl = 3,190 M L → 3.5 M L = 0.11% · IWSR mide sin+bajo alcohol y todos los canales; Passport sólo sin alcohol en anaquel: por eso sus tasas difieren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2/9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LO COMPRA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Lo compran jóvenes, lo frena el sabor </a:t>
            </a:r>
            <a:r>
              <a:rPr sz="2400" b="1">
                <a:solidFill>
                  <a:srgbClr val="8FC1FF"/>
                </a:solidFill>
                <a:latin typeface="Georgia"/>
              </a:rPr>
              <a:t>y esperan pagar menos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dice la encuesta de IWSR en ocho mercados, y lo que dicen las encuestas de moderación que cita la prensa mexicana — casi todas sobre cerveza.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38528"/>
            <a:ext cx="51206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🌎  OCHO MERCADOS · IWSR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2212848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60%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221991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de los compradores son Gen Z o millennials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2414016"/>
            <a:ext cx="3931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EE.UU. 73% · Reino Unido 67% · en Japón y España mandan los mayores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2724912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5 de 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2734056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mercados: barrera #1 «prefiero el vino con alcohol»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83080" y="2926080"/>
            <a:ext cx="3931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el sabor sigue siendo el freno; la calidad sube pero no convence a todos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3236976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30%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83080" y="3246120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sustituye al producto con alcohol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83080" y="3438144"/>
            <a:ext cx="3931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el resto alterna según la ocasión: no es abstinencia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8368" y="3749039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52%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3080" y="3758183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elige marcas que ya conoce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83080" y="3950207"/>
            <a:ext cx="3931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sube de 48% en 2022: la marca del vino normal arrastra al 0.0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4261104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Menos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83080" y="4270248"/>
            <a:ext cx="3931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precio esperado fuera de EE.UU.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83080" y="4462272"/>
            <a:ext cx="393192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sólo el estadounidense acepta pagar premium por el 0.0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99632" y="1783080"/>
            <a:ext cx="5532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1938528"/>
            <a:ext cx="512064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4A88FA"/>
                </a:solidFill>
                <a:latin typeface="Montserrat"/>
              </a:rPr>
              <a:t>🇲🇽  MÉXICO · ENCUESTAS 2025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2212848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65%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5512" y="2221991"/>
            <a:ext cx="4023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de la Gen Z de EE.UU. quiere beber menos en 2025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25512" y="2414016"/>
            <a:ext cx="4023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y 39% considera sobriedad total (NCSolutions, EE.UU.; citado por prensa mexicana)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2724912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45%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25512" y="2734056"/>
            <a:ext cx="4023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alterna 0.0 con la versión normal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25512" y="2926080"/>
            <a:ext cx="4023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IWSR: el consumidor mexicano también es «flex», no abstemio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3236976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70%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25512" y="3246120"/>
            <a:ext cx="4023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de quien compra cerveza 0.0 bebe cerveza normal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25512" y="3438144"/>
            <a:ext cx="4023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NielsenIQ: es moderación, no conversión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3749039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6.5%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25512" y="3758183"/>
            <a:ext cx="4023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de los hogares mexicanos ya compra cerveza 0.0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25512" y="3950207"/>
            <a:ext cx="4023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y es 2.3% de las ocasiones de cerveza (NielsenIQ 2025): la puerta la abrió la cerveza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4261104"/>
            <a:ext cx="1051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11%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525512" y="4270248"/>
            <a:ext cx="402336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FFFFF"/>
                </a:solidFill>
                <a:latin typeface="Montserrat"/>
              </a:rPr>
              <a:t>de la Gen Z subió su consumo de 0.0 en 12 meses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525512" y="4462272"/>
            <a:ext cx="4023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8FA8D4"/>
                </a:solidFill>
                <a:latin typeface="Montserrat"/>
              </a:rPr>
              <a:t>millennials 10% (Euromonitor jun-2026, vía prensa mexicana)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comprador es joven y flexible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Compra las dos botellas; el 0.0 entra por la ocasión, no por la conversión.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marca conocida gana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52% elige lo que ya conoce: el 0.0 de una marca de vino vende más que una marca nueva 0.0.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El precio es la trampa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Fuera de EE.UU. esperan pagar menos, y en México hoy se paga más (ver anaquel).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No es abstinencia, es alternar: </a:t>
            </a:r>
            <a:r>
              <a:rPr sz="1350" b="1">
                <a:solidFill>
                  <a:srgbClr val="FFFFFF"/>
                </a:solidFill>
                <a:latin typeface="Montserrat"/>
              </a:rPr>
              <a:t>el mismo consumidor compra las dos botellas.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IWSR, «Opportunities in No- and Low-Alcohol Wine 2025» (vía Vinetur 11-jun-2026) y «More than moderation» (abr-2025) · México: NCSolutions 2025 y IWSR vía Consultarse (13-sep-2026); NielsenIQ vía El Financiero (24-sep-2025): penetración 6.5% de hogares y 70% flex; Expansión (24-jun-2025): 0.6% de hogares en 2023; Euromonitor jun-2026 vía Consultarse: +11% Gen Z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3/9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MÉXICO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En México nadie lo mide: </a:t>
            </a:r>
            <a:r>
              <a:rPr sz="2600" b="1">
                <a:solidFill>
                  <a:srgbClr val="8FC1FF"/>
                </a:solidFill>
                <a:latin typeface="Georgia"/>
              </a:rPr>
              <a:t>USD 2–9 M, estimación propia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Passport no tiene la categoría en México; se estima por dos caminos y se compara con la cerveza 0.0, que sí está medida.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30632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VINO SIN ALCOHOL EN MÉXICO, 2025  ·  DOS MÉTODOS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223113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" y="224027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A · CERVEZA 0.0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" y="23774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5–9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" y="2633472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0.3–0.6 M litros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1840" y="2313432"/>
            <a:ext cx="27432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La cerveza 0.0 es 0.6% del volumen de cerveza; aplicado a los 104 M L de vino en anaquel, a USD 15 el litro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234086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0.3–0.6%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2104" y="2802636"/>
            <a:ext cx="607161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" y="2871216"/>
            <a:ext cx="44450" cy="512064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" y="2880360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4A88FA"/>
                </a:solidFill>
                <a:latin typeface="Montserrat"/>
              </a:rPr>
              <a:t>B · RATIO EE.UU.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104" y="30175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1.7–5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" y="3273552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0.1–0.3 M litros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91840" y="2953512"/>
            <a:ext cx="27432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Al ratio de EE.UU. (0.11% del vino, tras cinco años a +23%) México valdría USD 1.7 M; hasta 0.3% si va parejo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298094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4A88FA"/>
                </a:solidFill>
                <a:latin typeface="Montserrat"/>
              </a:rPr>
              <a:t>0.1–0.3%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32104" y="3442716"/>
            <a:ext cx="607161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85800" y="3511296"/>
            <a:ext cx="44450" cy="512064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2104" y="3520439"/>
            <a:ext cx="18288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SE USA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" y="365760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ontserrat"/>
              </a:rPr>
              <a:t>USD 2–9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2104" y="3913631"/>
            <a:ext cx="2468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punto medio 5 · 0.1–0.6 M litros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91840" y="3593591"/>
            <a:ext cx="27432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Entre 0.1% y 0.6% del vino en anaquel de México (USD 1,484 M); el techo supone que el vino ya cerró la brecha que sólo la cerveza cerró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26480" y="3621024"/>
            <a:ext cx="731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300" b="1">
                <a:solidFill>
                  <a:srgbClr val="8FC1FF"/>
                </a:solidFill>
                <a:latin typeface="Montserrat"/>
              </a:rPr>
              <a:t>0.1–0.6%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32104" y="4082796"/>
            <a:ext cx="6071616" cy="6350"/>
          </a:xfrm>
          <a:prstGeom prst="rect">
            <a:avLst/>
          </a:prstGeom>
          <a:solidFill>
            <a:srgbClr val="2A44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5800" y="4224528"/>
            <a:ext cx="6217920" cy="5120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CFDCF2"/>
                </a:solidFill>
                <a:latin typeface="Montserrat"/>
              </a:rPr>
              <a:t>Lo que sí está medido: </a:t>
            </a:r>
            <a:r>
              <a:rPr sz="850" b="1">
                <a:solidFill>
                  <a:srgbClr val="8FC1FF"/>
                </a:solidFill>
                <a:latin typeface="Montserrat"/>
              </a:rPr>
              <a:t>la cerveza 0.0 llegó a 60 M litros en 2025, +14.8% al año desde 2022, y Cerveceros de México (con Euromonitor) prevé +10.4% al año hasta 2028.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360920" y="1783080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60 M 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Cerveza 0.0 en México, 2025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02168" y="2359152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+14.8% al año desde 2022 (Cerveceros de México con Euromonitor). Heineken 0.0 ya es 39% de la marca Heineken en México (Expansión).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360920" y="2825496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516368" y="299008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16368" y="310676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◎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2168" y="2916936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6.5%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168" y="3209544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Hogares que compran cerveza 0.0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2168" y="3401568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NielsenIQ 2025. Heineken sitúa a España, Holanda y Singapur en ~6%: la cerveza mexicana ya cerró esa brecha; el vino, no.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60920" y="3867911"/>
            <a:ext cx="4370832" cy="9418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516368" y="4032503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9FB4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516368" y="414918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9FB4DA"/>
                </a:solidFill>
                <a:latin typeface="Montserrat"/>
              </a:rPr>
              <a:t>▥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02168" y="3959351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9FB4DA"/>
                </a:solidFill>
                <a:latin typeface="Montserrat"/>
              </a:rPr>
              <a:t>0.1–0.6%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02168" y="425195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Del vino en anaquel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02168" y="4443983"/>
            <a:ext cx="3429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USD 2–9 M contra USD 1,484 M de vino: hoy es un pasillo de especialista, no un mercado.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4901184"/>
            <a:ext cx="11274552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0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57200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21792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21792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298448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98448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Cinco años detrás de EE.UU.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98448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EE.UU. tardó cinco años a +23% en llegar a 0.11% del vino; al mismo ratio México vale USD 1.7 M.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261104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4425696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425696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102352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102352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La cerveza abrió la puerta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102352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6.5% de los hogares ya compra 0.0: la ocasión existe, el vino sólo tiene que llegar.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8065008" y="5093208"/>
            <a:ext cx="3593592" cy="713232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229600" y="518464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229600" y="530132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906256" y="5184648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906256" y="5340096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Nadie lo mide todavía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906256" y="5568696"/>
            <a:ext cx="2660904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60" b="0">
                <a:solidFill>
                  <a:srgbClr val="9FB4DA"/>
                </a:solidFill>
                <a:latin typeface="Montserrat"/>
              </a:rPr>
              <a:t>Sin categoría en Passport ni en NIQ: quien entre primero define la cifra.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57200" y="5888736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40080" y="6007608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40080" y="6089904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188720" y="6025896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331720" y="6016752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2514600" y="5980176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México va cinco años detrás de EE.UU.: </a:t>
            </a:r>
            <a:r>
              <a:rPr sz="1350" b="1">
                <a:solidFill>
                  <a:srgbClr val="FFFFFF"/>
                </a:solidFill>
                <a:latin typeface="Montserrat"/>
              </a:rPr>
              <a:t>la cerveza 0.0 ya despegó; el vino 0.0, todavía no.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Estimación propia (15-sep-2026): método A = 60 M L de cerveza 0.0 (Cerveceros de México / Euromonitor, vía La Jornada 30-ago-2026) ÷ ~9,500 M L de cerveza ≈ 0.6%, aplicado a 103.9 M L de vino en anaquel (Passport 2025) a USD 15/L (precio medio Chedraui–La Europea; el vino en anaquel promedia USD 14.3/L = 1,484 ÷ 104); cerveza MX ≈9,500 M L (Passport Beer in Mexico, orden de magnitud); método B = 3.5 M L ÷ 3,190 M L de EE.UU. (Passport / OIV) = 0.11% → 0.11 M L × 15 = USD 1.7 M; techo 0.3% · Heineken 0.0 39%: Expansión 24-jun-2025 · penetración: NIQ vía El Financiero 24-sep-2025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4/9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QUIÉN LO VENDE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Todo el anaquel mexicano es importado </a:t>
            </a:r>
            <a:r>
              <a:rPr sz="2600" b="1">
                <a:solidFill>
                  <a:srgbClr val="8FC1FF"/>
                </a:solidFill>
                <a:latin typeface="Georgia"/>
              </a:rPr>
              <a:t>y cuesta más que el vino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se vende hoy en Chedraui, La Europea, Bodegas Alianza y Mercado de Vinos — y a qué precio.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12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freixenet-0-espumoso-m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" y="1883664"/>
            <a:ext cx="1152144" cy="1152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85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$176–299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por tienda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Freixenet 0.0 · Oetker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Chedraui $176–206, Bodegas Alianza $299: el espumoso 0.0 más distribuido de México · y Freixenet tiene bodega en Querétaro (Sala Vivé)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43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798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estefanya-tinto-0-m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404" y="1883664"/>
            <a:ext cx="1152144" cy="115214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871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$164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71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Estefanya Zero · Ucero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71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Desalcoholizado al vacío, importado por Ucero; el más barato del súper · $229–235 en La Europea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84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le-petit-chavin-0-m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404" y="1883664"/>
            <a:ext cx="1152144" cy="11521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157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$199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Chedraui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7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Le Petit Chavin · Leneda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7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Tinto, blanco y espumoso franceses; su hermano Pierre Chavin cuesta $498 en especialista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370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mionetto-spritz-0-mx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4404" y="1883664"/>
            <a:ext cx="1152144" cy="115214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7443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$307–336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Spritz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3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Mionetto · Henkell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3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El aperitivo sin alcohol: la ocasión del spritz sin la copa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01200" y="1755648"/>
            <a:ext cx="2130552" cy="22585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5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656064" y="1810512"/>
            <a:ext cx="2020824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8" name="Picture 37" descr="frutte-uva-m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404" y="1883664"/>
            <a:ext cx="1152144" cy="115214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729216" y="3182112"/>
            <a:ext cx="1874519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8FC1FF"/>
                </a:solidFill>
                <a:latin typeface="Montserrat"/>
              </a:rPr>
              <a:t>$56</a:t>
            </a:r>
            <a:r>
              <a:rPr sz="1600" b="1">
                <a:solidFill>
                  <a:srgbClr val="8FA8D4"/>
                </a:solidFill>
                <a:latin typeface="Montserrat"/>
              </a:rPr>
              <a:t>  mexicano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3456432"/>
            <a:ext cx="1874519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Montserrat"/>
              </a:rPr>
              <a:t>Frutté · Valle Redondo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6576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50" b="0">
                <a:solidFill>
                  <a:srgbClr val="9FB4DA"/>
                </a:solidFill>
                <a:latin typeface="Montserrat"/>
              </a:rPr>
              <a:t>Jugo de uva espumoso sin alcohol: lo único «0.0» mexicano en el súper, y no es vino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4443984"/>
            <a:ext cx="11274552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 spc="400">
                <a:solidFill>
                  <a:srgbClr val="8FC1FF"/>
                </a:solidFill>
                <a:latin typeface="Montserrat"/>
              </a:rPr>
              <a:t>· · ·   LO QUE REVELA EL ANAQUEL   · · 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7200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21792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1792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298448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298448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Todo es importado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298448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España, Francia, Alemania, EE.UU. y Chile. Ninguna bodega mexicana —L.A. Cetto, Casa Madero, Monte Xanic— tiene un 0.0.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261104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425696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425696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02352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102352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Cuesta lo mismo o más que el vino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102352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$164–584 la botella contra $150–250 del vino de entrada en Chedraui, cuando el consumidor espera pagar menos.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065008" y="4700016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229600" y="485546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229600" y="497214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906256" y="4791455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HALLAZGO 3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906256" y="4946904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El espumoso manda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06256" y="5175504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5 de 9 referencias de La Europea son espumosas; en el mundo el espumoso es ~60% del valor del 0.0.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El anaquel 0.0 es importado, caro y espumoso: </a:t>
            </a:r>
            <a:r>
              <a:rPr sz="1350" b="1">
                <a:solidFill>
                  <a:srgbClr val="FFFFFF"/>
                </a:solidFill>
                <a:latin typeface="Montserrat"/>
              </a:rPr>
              <a:t>una bodega mexicana entraría sin rival local.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Fotos y precios: fichas de Chedraui (VTEX, 15-sep-2026) · La Europea (9 referencias: Eisberg $387–428, Freixenet White $373, Nozeco $277, Estefanya $229–235, Santiveri $227) · Bodegas Alianza (Freixenet 0.0 $299, Mionetto $307) · Mercado de Vinos (~36 referencias: Aroa $465, Pierre Chavin $498–547, Fre $398–438, Dr. Lo $584) · espumoso ~60% del valor global: Grand View 2025 (contraste, no ancla)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5/9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MATRIZ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Diecisiete marcas importadas en nueve casas, </a:t>
            </a:r>
            <a:r>
              <a:rPr sz="2600" b="1">
                <a:solidFill>
                  <a:srgbClr val="8FC1FF"/>
                </a:solidFill>
                <a:latin typeface="Georgia"/>
              </a:rPr>
              <a:t>ninguna mexicana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Quién vende qué tipo y por qué canal — y dónde están las bodegas mexicanas.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55648"/>
            <a:ext cx="11274552" cy="640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1938528"/>
            <a:ext cx="1463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4A88FA"/>
                </a:solidFill>
                <a:latin typeface="Montserrat"/>
              </a:rP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4028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9FB4DA"/>
                </a:solidFill>
                <a:latin typeface="Montserrat"/>
              </a:rPr>
              <a:t>VINO SIN ALCOHOL · EE.UU.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4028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50 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3.5 M litros · Passport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8FC1FF"/>
                </a:solidFill>
                <a:latin typeface="Montserrat"/>
              </a:rPr>
              <a:t>VINO SIN ALCOHOL · MÉXICO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2–9 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estimación propia · 0.1–0.6 M 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VINO EN ANAQUEL · MÉXICO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USD 1,484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104 M litros · Passport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182880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1" spc="300">
                <a:solidFill>
                  <a:srgbClr val="4A88FA"/>
                </a:solidFill>
                <a:latin typeface="Montserrat"/>
              </a:rPr>
              <a:t>CERVEZA 0.0 · MÉXICO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196596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Montserrat"/>
              </a:rPr>
              <a:t>60 M litros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0" y="2194560"/>
            <a:ext cx="22860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00" b="0">
                <a:solidFill>
                  <a:srgbClr val="8FA8D4"/>
                </a:solidFill>
                <a:latin typeface="Montserrat"/>
              </a:rPr>
              <a:t>+14.8%/año · Cerveceros de México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0" y="2542032"/>
            <a:ext cx="30175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580" b="0">
                <a:solidFill>
                  <a:srgbClr val="8FA8D4"/>
                </a:solidFill>
                <a:latin typeface="Montserrat"/>
              </a:rPr>
              <a:t>●  la marca ya vende ahí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3776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MARCA · ORIGEN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46120" y="2542032"/>
            <a:ext cx="109728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200">
                <a:solidFill>
                  <a:srgbClr val="9FB4DA"/>
                </a:solidFill>
                <a:latin typeface="Montserrat"/>
              </a:rPr>
              <a:t>DÓNDE SE VENDE · PRECIO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663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TINTO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064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BLANCO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52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ESPUM.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SÚPER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26679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ESPEC.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>E-COM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06840" y="254203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580" b="1" spc="200">
                <a:solidFill>
                  <a:srgbClr val="8FC1FF"/>
                </a:solidFill>
                <a:latin typeface="Montserrat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2752344"/>
            <a:ext cx="31750" cy="118872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48640" y="2761488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8FC1FF"/>
                </a:solidFill>
                <a:latin typeface="Montserrat"/>
              </a:rPr>
              <a:t>ESPUMOSOS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2880360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93776" y="290322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Freixenet 0.0 · España (Oetker)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46120" y="290322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Chedraui, Alianza · $176–299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0644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4652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8660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26679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6760" y="289407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06840" y="2903220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arrastra al 0.0; Sala Vivé es suya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93776" y="307695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Mionetto 0.0 · Nozeco · Castell d'Or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46120" y="307695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súper y especialistas · $238–336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446520" y="30678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86600" y="30678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26679" y="30678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66760" y="306781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06840" y="3076956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espumosos y spritz sin alcohol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7200" y="3236975"/>
            <a:ext cx="31750" cy="118872"/>
          </a:xfrm>
          <a:prstGeom prst="rect">
            <a:avLst/>
          </a:prstGeom>
          <a:solidFill>
            <a:srgbClr val="4A8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8640" y="3246120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4A88FA"/>
                </a:solidFill>
                <a:latin typeface="Montserrat"/>
              </a:rPr>
              <a:t>TRANQUILOS Y VARIETALES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57200" y="3364991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93776" y="3387851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Estefanya Zero · Chile (Ucero)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246120" y="3387851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Chedraui, La Europea · $164–235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66360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806440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46520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086600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26679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66760" y="337870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06840" y="3387851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el más barato del súper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93776" y="3561587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Le Petit Chavin · Pierre Chavin · Francia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246120" y="3561587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 $199 · especialistas $498–547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66360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806440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46520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086600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726679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366760" y="355244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06840" y="3561587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dos precios para la misma casa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7200" y="3712463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93776" y="373532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Eisberg · Alemania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246120" y="373532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La Europea, Mercado de Vinos · $387–498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166360" y="37261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806440" y="37261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726679" y="37261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366760" y="3726179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9006840" y="3735324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varietales; el más caro del súper especialista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93776" y="390906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Fre · Sutter Home · EE.UU.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246120" y="390906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Mercado de Vinos · $398–438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166360" y="38999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806440" y="38999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446520" y="38999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726679" y="38999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366760" y="3899915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006840" y="3909060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marca líder de EE.UU.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57200" y="4059936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93776" y="408279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Natureo · Torres · España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246120" y="408279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especialistas, e-commerce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166360" y="40736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806440" y="40736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26679" y="40736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366760" y="4073652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9006840" y="4082796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Torres invierte €6 M en bodega sólo de 0.0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93776" y="4256532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Lussory · Goodvines · Kolonne Null (Alterno)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246120" y="4256532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e-commerce del importador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166360" y="424738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806440" y="424738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446520" y="424738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366760" y="4247388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06840" y="4256532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importador especializado en 0.0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457200" y="4407408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493776" y="4430268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Aroa · Dr. Lo · Libalis · Henkell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246120" y="4430268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Mercado de Vinos · $338–584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166360" y="44211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806440" y="44211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446520" y="44211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726679" y="44211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366760" y="4421124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9006840" y="4430268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cola larga importada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57200" y="4590288"/>
            <a:ext cx="31750" cy="118872"/>
          </a:xfrm>
          <a:prstGeom prst="rect">
            <a:avLst/>
          </a:prstGeom>
          <a:solidFill>
            <a:srgbClr val="9FB4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548640" y="4599432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9FB4DA"/>
                </a:solidFill>
                <a:latin typeface="Montserrat"/>
              </a:rPr>
              <a:t>MÉXICO Y LA REGIÓN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93776" y="4741164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Frutté · Valle Redondo · México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246120" y="4741164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Chedraui · $56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446520" y="473202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7086600" y="4732020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9006840" y="4741164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jugo de uva espumoso: no es vino desalcoholizado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7200" y="4892040"/>
            <a:ext cx="11274552" cy="173736"/>
          </a:xfrm>
          <a:prstGeom prst="rect">
            <a:avLst/>
          </a:prstGeom>
          <a:solidFill>
            <a:srgbClr val="1427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493776" y="4914900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FFFFFF"/>
                </a:solidFill>
                <a:latin typeface="Montserrat"/>
              </a:rPr>
              <a:t>Cuatro Rayas 0% · España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246120" y="4914900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llega a Costa Rica en 2026 (Centenario)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806440" y="4905756"/>
            <a:ext cx="566928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006840" y="4914900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la señal regional: Euromonitor abre con él su reporte de CR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57200" y="5074920"/>
            <a:ext cx="31750" cy="118872"/>
          </a:xfrm>
          <a:prstGeom prst="rect">
            <a:avLst/>
          </a:prstGeom>
          <a:solidFill>
            <a:srgbClr val="E030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548640" y="5084064"/>
            <a:ext cx="365760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80" b="1" spc="300">
                <a:solidFill>
                  <a:srgbClr val="E03030"/>
                </a:solidFill>
                <a:latin typeface="Montserrat"/>
              </a:rPr>
              <a:t>EL HUECO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93776" y="5225796"/>
            <a:ext cx="233172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20" b="1">
                <a:solidFill>
                  <a:srgbClr val="E03030"/>
                </a:solidFill>
                <a:latin typeface="Montserrat"/>
              </a:rPr>
              <a:t>L.A. Cetto · Casa Madero · Monte Xanic · Sala Vivé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246120" y="5225796"/>
            <a:ext cx="20116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9FB4DA"/>
                </a:solidFill>
                <a:latin typeface="Montserrat"/>
              </a:rPr>
              <a:t>las bodegas mexicanas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9006840" y="5225796"/>
            <a:ext cx="2633472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80" b="0">
                <a:solidFill>
                  <a:srgbClr val="CFDCF2"/>
                </a:solidFill>
                <a:latin typeface="Montserrat"/>
              </a:rPr>
              <a:t>ninguna tiene un 0.0; Sala Vivé (Freixenet) es el rival local más probable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FFFFFF"/>
                </a:solidFill>
                <a:latin typeface="Montserrat"/>
              </a:rPr>
              <a:t>Diecisiete importadas en un pasillo de USD 2–9 M; </a:t>
            </a:r>
            <a:r>
              <a:rPr sz="1300" b="1">
                <a:solidFill>
                  <a:srgbClr val="FFFFFF"/>
                </a:solidFill>
                <a:latin typeface="Montserrat"/>
              </a:rPr>
              <a:t>el rival local probable es Freixenet, desde Querétaro.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Censo de anaquel y e-commerce propio, 15-sep-2026: Chedraui (VTEX), La Europea, Bodegas Alianza, Mercado de Vinos, Walmart MX, Alterno Wines, Ucero · bodegas mexicanas: catálogos de L.A. Cetto, Casa Madero, Monte Xanic y Sala Vivé revisados sin referencias 0.0 · Cuatro Rayas 0% en CR: La República y Euromonitor «Wine in Costa Rica» ed. ago-2026 · Torres: Decanter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6/9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REGLAS Y RIESGOS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Georgia"/>
              </a:rPr>
              <a:t>Sin IEPS, pero sin poder llamarse vino: </a:t>
            </a:r>
            <a:r>
              <a:rPr sz="2600" b="1">
                <a:solidFill>
                  <a:srgbClr val="8FC1FF"/>
                </a:solidFill>
                <a:latin typeface="Georgia"/>
              </a:rPr>
              <a:t>las reglas del 0.0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Lo que cobra Hacienda, lo que exige la etiqueta y los tres frenos que IWSR ve en todos los mercados.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6675120" cy="26060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1938528"/>
            <a:ext cx="62179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 spc="300">
                <a:solidFill>
                  <a:srgbClr val="8FC1FF"/>
                </a:solidFill>
                <a:latin typeface="Montserrat"/>
              </a:rPr>
              <a:t>POR CADA 100 ANTES DE IMPUESTOS, NACIONAL O IMPORTADO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3317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Vino (12°)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286000" y="23225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286000" y="2322576"/>
            <a:ext cx="2313432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599432" y="2322576"/>
            <a:ext cx="612648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212080" y="2322576"/>
            <a:ext cx="466344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F06060"/>
              </a:gs>
              <a:gs pos="100000">
                <a:srgbClr val="E0303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40" y="2304288"/>
            <a:ext cx="1005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E03030"/>
                </a:solidFill>
                <a:latin typeface="Montserrat"/>
              </a:rPr>
              <a:t>147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2615184"/>
            <a:ext cx="43891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100 vino  +26.5 IEPS  +16 IVA sobre lo anterior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3017520"/>
            <a:ext cx="14630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Vino 0.0 (&lt;2°)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86000" y="3008376"/>
            <a:ext cx="3703320" cy="256032"/>
          </a:xfrm>
          <a:prstGeom prst="roundRect">
            <a:avLst>
              <a:gd name="adj" fmla="val 30000"/>
            </a:avLst>
          </a:prstGeom>
          <a:solidFill>
            <a:srgbClr val="0E1E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286000" y="3008376"/>
            <a:ext cx="2313432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9FB4DA"/>
              </a:gs>
              <a:gs pos="100000">
                <a:srgbClr val="9FB4DA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599432" y="3008376"/>
            <a:ext cx="365760" cy="256032"/>
          </a:xfrm>
          <a:prstGeom prst="roundRect">
            <a:avLst>
              <a:gd name="adj" fmla="val 30000"/>
            </a:avLst>
          </a:prstGeom>
          <a:gradFill rotWithShape="1">
            <a:gsLst>
              <a:gs pos="0">
                <a:srgbClr val="7FDFAF"/>
              </a:gs>
              <a:gs pos="100000">
                <a:srgbClr val="3FBF7F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35040" y="2990088"/>
            <a:ext cx="109728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1">
                <a:solidFill>
                  <a:srgbClr val="3FBF7F"/>
                </a:solidFill>
                <a:latin typeface="Montserrat"/>
              </a:rPr>
              <a:t>116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86000" y="3300984"/>
            <a:ext cx="448056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0">
                <a:solidFill>
                  <a:srgbClr val="8FA8D4"/>
                </a:solidFill>
                <a:latin typeface="Montserrat"/>
              </a:rPr>
              <a:t>100 bebida  +16 IVA  · sin IEPS: es «bebida no alcohólica» (menos de 2° GL, Ley General de Salud)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" y="3611880"/>
            <a:ext cx="6217920" cy="9525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3703320"/>
            <a:ext cx="62179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1">
                <a:solidFill>
                  <a:srgbClr val="8FC1FF"/>
                </a:solidFill>
                <a:latin typeface="Montserrat"/>
              </a:rPr>
              <a:t>116 contra 147: el 0.0 puede salir 21% más barato al mismo margen, </a:t>
            </a:r>
            <a:r>
              <a:rPr sz="850" b="0">
                <a:solidFill>
                  <a:srgbClr val="CFDCF2"/>
                </a:solidFill>
                <a:latin typeface="Montserrat"/>
              </a:rPr>
              <a:t>y hoy en el anaquel cuesta lo mismo o más que el vino. Al no ser bebida alcohólica (Ley General de Salud, &lt;2°), no exige padrón de bebidas alcohólicas ni marbete: entra como alimento.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60920" y="1783080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16368" y="1947672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16368" y="2064349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03030"/>
                </a:solidFill>
                <a:latin typeface="Montserrat"/>
              </a:rPr>
              <a:t>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02168" y="1874519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E03030"/>
                </a:solidFill>
                <a:latin typeface="Montserrat"/>
              </a:rPr>
              <a:t>«Bebida»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02168" y="2167128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No se puede llamar vino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2168" y="2359152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Profeco: «vino» exige graduación mínima; se etiqueta «bebida desalcoholizada». Dos umbrales: &lt;2° para no ser alcohólica; &lt;0.5% (con laboratorio) para decir «0.0».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60920" y="2679191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16368" y="2843784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16368" y="2960461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02168" y="2770632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8FC1FF"/>
                </a:solidFill>
                <a:latin typeface="Montserrat"/>
              </a:rPr>
              <a:t>Sello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02168" y="3063239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NOM-051 si lleva azúcar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02168" y="3255263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Conserva el azúcar de la uva: si pasa el umbral de azúcares añadidos o calorías lleva sello de advertencia, como un refresco.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60920" y="3575304"/>
            <a:ext cx="4370832" cy="7955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516368" y="3739896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4A88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16368" y="3856573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8FA"/>
                </a:solidFill>
                <a:latin typeface="Montserrat"/>
              </a:rPr>
              <a:t>◎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02168" y="3666744"/>
            <a:ext cx="34107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4A88FA"/>
                </a:solidFill>
                <a:latin typeface="Montserrat"/>
              </a:rPr>
              <a:t>€6 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2168" y="3959352"/>
            <a:ext cx="341071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Montserrat"/>
              </a:rPr>
              <a:t>Lo que cuesta hacerlo bien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2168" y="4151376"/>
            <a:ext cx="3429000" cy="1737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700" b="0">
                <a:solidFill>
                  <a:srgbClr val="9FB4DA"/>
                </a:solidFill>
                <a:latin typeface="Montserrat"/>
              </a:rPr>
              <a:t>Torres construye una bodega dedicada sólo a 0.0 (2024-26): la desalcoholización al vacío u ósmosis es una planta, no una receta.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" y="4535424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LO QUE ESTO SIGNIFICA   · · ·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21792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21792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98448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1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298448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Fiscalmente es un refresco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298448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Sin IEPS ni marbete: 21% de ventaja en precio que un producto mexicano sí podría pasar al anaquel.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261104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4425696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425696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102352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02352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La etiqueta es el freno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02352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No dice «vino» y puede llevar sello: la marca tiene que hacer el trabajo que la palabra no puede.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065008" y="4754880"/>
            <a:ext cx="3593592" cy="84124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229600" y="4910328"/>
            <a:ext cx="530352" cy="530352"/>
          </a:xfrm>
          <a:prstGeom prst="ellipse">
            <a:avLst/>
          </a:prstGeom>
          <a:solidFill>
            <a:srgbClr val="0A1936"/>
          </a:solidFill>
          <a:ln w="1778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229600" y="5027005"/>
            <a:ext cx="530352" cy="3182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06256" y="4846320"/>
            <a:ext cx="2633472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650" b="1" spc="300">
                <a:solidFill>
                  <a:srgbClr val="8FC1FF"/>
                </a:solidFill>
                <a:latin typeface="Montserrat"/>
              </a:rPr>
              <a:t>SEÑAL 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906256" y="5001768"/>
            <a:ext cx="263347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FFFFFF"/>
                </a:solidFill>
                <a:latin typeface="Montserrat"/>
              </a:rPr>
              <a:t>Sabor, precio y planta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06256" y="5230368"/>
            <a:ext cx="266090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9FB4DA"/>
                </a:solidFill>
                <a:latin typeface="Montserrat"/>
              </a:rPr>
              <a:t>Los tres frenos de IWSR: la calidad se resuelve con tecnología, y la tecnología cuesta.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FFFFFF"/>
                </a:solidFill>
                <a:latin typeface="Montserrat"/>
              </a:rPr>
              <a:t>La regla ayuda en el impuesto y estorba en el nombre: </a:t>
            </a:r>
            <a:r>
              <a:rPr sz="1450" b="1">
                <a:solidFill>
                  <a:srgbClr val="FFFFFF"/>
                </a:solidFill>
                <a:latin typeface="Montserrat"/>
              </a:rPr>
              <a:t>la botella dice «bebida», no «vino».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Ley General de Salud (bebida alcohólica = 2% a 55% vol.) · Ley del IEPS (26.5% hasta 14° GL) · NOM-142-SSA1/SCFI-2014 y NOM-051 · Profeco sobre denominaciones «cerveza» y «0.0»: Consultarse 13-sep-2026 (análisis de Arochi &amp; Lindner) · Torres: Decanter · frenos: IWSR 2025 (sabor, precio, disponibilidad) · OIV resolución OENO 394A-2012 (desalcoholización: vacío, membranas, destilación; &lt;0.5%)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7/9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LAS TRES PREGUNTAS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Georgia"/>
              </a:rPr>
              <a:t>Atractivo afuera, temprano aquí, </a:t>
            </a:r>
            <a:r>
              <a:rPr sz="2400" b="1">
                <a:solidFill>
                  <a:srgbClr val="8FC1FF"/>
                </a:solidFill>
                <a:latin typeface="Georgia"/>
              </a:rPr>
              <a:t>y el derecho a ganar es de la bodega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Las tres preguntas para entrar a una categoría —¿crece?, ¿México está listo?, ¿podemos ganar?— contestadas para la decisión de participar en una bodega de 0.0.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OPORTUNIDAD ATRACTIVA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¿Hay un mercado de crecimiento real?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8FC1FF"/>
                </a:solidFill>
                <a:latin typeface="Montserrat"/>
              </a:rPr>
              <a:t>SÍ, AFUERA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Canadá +27%, Japón +26%, EE.UU. +23%, Reino Unido +15% al año en litros (2019-24) y +5% a 2028. En México: USD 2–9 M, sin categoría medida, 0.1–0.6% del vino.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28032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MERCADO LISTO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62272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¿El país está listo para eso?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62272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>
                <a:solidFill>
                  <a:srgbClr val="8FC1FF"/>
                </a:solidFill>
                <a:latin typeface="Montserrat"/>
              </a:rPr>
              <a:t>TEMPRANO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62272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En México la cerveza 0.0 ya llegó a 6.5% de los hogares y 60 M litros; el vino 0.0 es un pasillo importado y caro. EE.UU., Canadá y Reino Unido sí están listos.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248716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66176" y="1920240"/>
            <a:ext cx="36576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FB4DA"/>
                </a:solidFill>
                <a:latin typeface="Montserrat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1936" y="1901952"/>
            <a:ext cx="274320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200">
                <a:solidFill>
                  <a:srgbClr val="8FC1FF"/>
                </a:solidFill>
                <a:latin typeface="Montserrat"/>
              </a:rPr>
              <a:t>DERECHO A GANAR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66176" y="2340864"/>
            <a:ext cx="320040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0">
                <a:solidFill>
                  <a:srgbClr val="8FA8D4"/>
                </a:solidFill>
                <a:latin typeface="Montserrat"/>
              </a:rPr>
              <a:t>¿Podemos ganarlo y escalarlo?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66176" y="2615184"/>
            <a:ext cx="3200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>
                <a:solidFill>
                  <a:srgbClr val="8FC1FF"/>
                </a:solidFill>
                <a:latin typeface="Montserrat"/>
              </a:rPr>
              <a:t>DEPENDE DE LA BODEGA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3200400"/>
            <a:ext cx="324612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00" b="0">
                <a:solidFill>
                  <a:srgbClr val="CFDCF2"/>
                </a:solidFill>
                <a:latin typeface="Montserrat"/>
              </a:rPr>
              <a:t>Se gana con planta de desalcoholización, espumoso, marca conocida y ruta de exportación. Si la bodega trae eso, sí; si sólo trae tinto tranquilo para México, no. Lo que ya pone La Puerta del Sol: licencia de importador, marbetes, portafolio y ruta a especialistas y restaurantes.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443984"/>
            <a:ext cx="11274552" cy="1060704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1520" y="4700016"/>
            <a:ext cx="173736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9FB4DA"/>
                </a:solidFill>
                <a:latin typeface="Montserrat"/>
              </a:rPr>
              <a:t>SÍ  ×  TEMPRANO  ×  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37760"/>
            <a:ext cx="173736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50" b="0">
                <a:solidFill>
                  <a:srgbClr val="6E86B4"/>
                </a:solidFill>
                <a:latin typeface="Montserrat"/>
              </a:rPr>
              <a:t>lo que dicta el marco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06040" y="4590288"/>
            <a:ext cx="12700" cy="768096"/>
          </a:xfrm>
          <a:prstGeom prst="rect">
            <a:avLst/>
          </a:prstGeom>
          <a:solidFill>
            <a:srgbClr val="35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34640" y="4590288"/>
            <a:ext cx="6400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8FC1FF"/>
                </a:solidFill>
                <a:latin typeface="Montserrat"/>
              </a:rPr>
              <a:t>CONSTRUIR ANTES DE COMPROMETER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834640" y="4956048"/>
            <a:ext cx="859536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CFDCF2"/>
                </a:solidFill>
                <a:latin typeface="Montserrat"/>
              </a:rPr>
              <a:t>Atractivo afuera y todavía no listo en México: </a:t>
            </a:r>
            <a:r>
              <a:rPr sz="950" b="1">
                <a:solidFill>
                  <a:srgbClr val="CFDCF2"/>
                </a:solidFill>
                <a:latin typeface="Montserrat"/>
              </a:rPr>
              <a:t>el veredicto es condicional porque falta la ficha de la bodega</a:t>
            </a:r>
            <a:r>
              <a:rPr sz="950" b="0">
                <a:solidFill>
                  <a:srgbClr val="CFDCF2"/>
                </a:solidFill>
                <a:latin typeface="Montserrat"/>
              </a:rPr>
              <a:t> — y el mercado mexicano se cultiva con lo que se vende afuera.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Participar sí, si la bodega vende afuera </a:t>
            </a:r>
            <a:r>
              <a:rPr sz="1350" b="1">
                <a:solidFill>
                  <a:srgbClr val="FFFFFF"/>
                </a:solidFill>
                <a:latin typeface="Montserrat"/>
              </a:rPr>
              <a:t>y México es el segundo mercado, no el primero.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Marco de tres preguntas (oportunidad × mercado listo × derecho a ganar) · IWSR 2025 (CAGR 2019-24 y pronóstico 2024-28) · Passport: Non Alcoholic Wine in the USA 2025; México sin categoría · estimación México: lámina 4 · cerveza 0.0 MX: Cerveceros de México / NIQ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8/9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102E66"/>
              </a:gs>
              <a:gs pos="100000">
                <a:srgbClr val="0A1936"/>
              </a:gs>
            </a:gsLst>
            <a:lin scaled="0" ang="120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-320040"/>
            <a:ext cx="2944368" cy="886968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144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1C3565"/>
                </a:solidFill>
                <a:latin typeface="Montserrat"/>
              </a:rPr>
              <a:t>La Puerta del Sol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4320"/>
            <a:ext cx="2944368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 spc="150">
                <a:solidFill>
                  <a:srgbClr val="4A88FA"/>
                </a:solidFill>
                <a:latin typeface="Montserrat"/>
              </a:rPr>
              <a:t>QUÉ HACER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616184" y="292608"/>
            <a:ext cx="13258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16184" y="365760"/>
            <a:ext cx="1325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1C3565"/>
                </a:solidFill>
                <a:latin typeface="Georgia"/>
              </a:rPr>
              <a:t>TDI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16184" y="640080"/>
            <a:ext cx="1325880" cy="1280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450" b="1" spc="300">
                <a:solidFill>
                  <a:srgbClr val="1C3565"/>
                </a:solidFill>
                <a:latin typeface="Montserrat"/>
              </a:rPr>
              <a:t>ESTUDIO DE CATEGORÍA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292608"/>
            <a:ext cx="6583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1" spc="200">
                <a:solidFill>
                  <a:srgbClr val="8FC1FF"/>
                </a:solidFill>
                <a:latin typeface="Montserrat"/>
              </a:rPr>
              <a:t>LA PUERTA DEL SOL  ·  ESTUDIO DE CATEGORÍA  ·  VINO SIN ALCOHOL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786384"/>
            <a:ext cx="1133856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FFFFFF"/>
                </a:solidFill>
                <a:latin typeface="Georgia"/>
              </a:rPr>
              <a:t>La bodega correcta exporta espumoso; </a:t>
            </a:r>
            <a:r>
              <a:rPr sz="2300" b="1">
                <a:solidFill>
                  <a:srgbClr val="8FC1FF"/>
                </a:solidFill>
                <a:latin typeface="Georgia"/>
              </a:rPr>
              <a:t>la que sólo mira a México,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113385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CFDCF2"/>
                </a:solidFill>
                <a:latin typeface="Montserrat"/>
              </a:rPr>
              <a:t>Una cosa que no hay que hacer, dos que sí, y lo que hay que preguntarle a la bodega antes de firmar.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58368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E03030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NO HACER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México como único mercado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80" b="0">
                <a:solidFill>
                  <a:srgbClr val="9FB4DA"/>
                </a:solidFill>
                <a:latin typeface="Montserrat"/>
              </a:rPr>
              <a:t>USD 2–9 M repartidos entre diecisiete importados: ni el 100% del mercado paga una planta como la de Torres (€6 M). México sí, pero como segundo mercado.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1104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462272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62272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57216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HACER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57216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Exportadora de espumoso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57216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80" b="0">
                <a:solidFill>
                  <a:srgbClr val="9FB4DA"/>
                </a:solidFill>
                <a:latin typeface="Montserrat"/>
              </a:rPr>
              <a:t>Los litros crecen en EE.UU., Canadá, Reino Unido y Japón (+15–27%/año). El espumoso es lo que más hay en el anaquel mexicano (5 de 9 en La Europea) y ~60% del valor mundial según consultoras. Marca conocida antes que marca nueva.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5008" y="1783080"/>
            <a:ext cx="3593592" cy="178308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266176" y="2029968"/>
            <a:ext cx="566928" cy="566928"/>
          </a:xfrm>
          <a:prstGeom prst="ellipse">
            <a:avLst/>
          </a:prstGeom>
          <a:solidFill>
            <a:srgbClr val="0A1936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66176" y="2176272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8FC1FF"/>
                </a:solidFill>
                <a:latin typeface="Montserrat"/>
              </a:rPr>
              <a:t>▲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0" y="2011680"/>
            <a:ext cx="256032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SÍ HACER · MÉXICO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61120" y="2167128"/>
            <a:ext cx="25603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ontserrat"/>
              </a:rPr>
              <a:t>Ser el primer 0.0 mexicano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61120" y="2450592"/>
            <a:ext cx="2606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780" b="0">
                <a:solidFill>
                  <a:srgbClr val="9FB4DA"/>
                </a:solidFill>
                <a:latin typeface="Montserrat"/>
              </a:rPr>
              <a:t>Sin IEPS ni marbete (21% de ventaja en precio) y sin rival local hoy: precio por debajo del vino de entrada, con la ruta de La Puerta del Sol a especialistas y restaurantes. Antes de que Freixenet lo haga desde Querétaro.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3749039"/>
            <a:ext cx="112745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850" b="1" spc="400">
                <a:solidFill>
                  <a:srgbClr val="8FC1FF"/>
                </a:solidFill>
                <a:latin typeface="Montserrat"/>
              </a:rPr>
              <a:t>· · ·   ANTES DE FIRMAR   · · ·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3D6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8FC1FF"/>
                </a:solidFill>
                <a:latin typeface="Montserrat"/>
              </a:rPr>
              <a:t>LO QUE HAY QUE PREGUNTARLE A LA BODEGA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Cuatro números que no están aquí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Qué tecnología usa (vacío, ósmosis o destilación) y a qué costo por botella; cuántos litros vende hoy y en qué países; qué parte es espumoso; y qué marca de vino con alcohol respalda al 0.0. </a:t>
            </a:r>
            <a:r>
              <a:rPr sz="850" b="1">
                <a:solidFill>
                  <a:srgbClr val="E03030"/>
                </a:solidFill>
                <a:latin typeface="Montserrat"/>
              </a:rPr>
              <a:t>Sin esos cuatro, no hay potencial que evaluar.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99632" y="4023360"/>
            <a:ext cx="5532120" cy="1481328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B366B"/>
              </a:gs>
              <a:gs pos="100000">
                <a:srgbClr val="10224A"/>
              </a:gs>
            </a:gsLst>
            <a:lin scaled="0" ang="13500000"/>
          </a:gradFill>
          <a:ln w="7620">
            <a:solidFill>
              <a:srgbClr val="E030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8232" y="4169663"/>
            <a:ext cx="5029200" cy="14630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700" b="1" spc="300">
                <a:solidFill>
                  <a:srgbClr val="E03030"/>
                </a:solidFill>
                <a:latin typeface="Montserrat"/>
              </a:rPr>
              <a:t>QUÉ LO TUMBA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28232" y="4334256"/>
            <a:ext cx="502920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Montserrat"/>
              </a:rPr>
              <a:t>Qué haría que esto se equivoque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626864"/>
            <a:ext cx="512064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850" b="0">
                <a:solidFill>
                  <a:srgbClr val="9FB4DA"/>
                </a:solidFill>
                <a:latin typeface="Montserrat"/>
              </a:rPr>
              <a:t>Que la bodega sólo tenga tinto tranquilo (el 0.0 donde IWSR ve la mayor barrera de sabor) o que su plan sea México primero. </a:t>
            </a:r>
            <a:r>
              <a:rPr sz="850" b="1">
                <a:solidFill>
                  <a:srgbClr val="E03030"/>
                </a:solidFill>
                <a:latin typeface="Montserrat"/>
              </a:rPr>
              <a:t>Cualquiera de las dos lo tumba.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5687568"/>
            <a:ext cx="11274552" cy="658368"/>
          </a:xfrm>
          <a:prstGeom prst="roundRect">
            <a:avLst>
              <a:gd name="adj" fmla="val 8000"/>
            </a:avLst>
          </a:prstGeom>
          <a:solidFill>
            <a:srgbClr val="1C35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40080" y="5806440"/>
            <a:ext cx="420624" cy="420624"/>
          </a:xfrm>
          <a:prstGeom prst="ellipse">
            <a:avLst/>
          </a:prstGeom>
          <a:solidFill>
            <a:srgbClr val="0C1E42"/>
          </a:solidFill>
          <a:ln w="15240">
            <a:solidFill>
              <a:srgbClr val="8FC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888736"/>
            <a:ext cx="42062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8FC1FF"/>
                </a:solidFill>
                <a:latin typeface="Montserrat"/>
              </a:rPr>
              <a:t>◆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88720" y="5824728"/>
            <a:ext cx="114300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800" b="1" spc="150">
                <a:solidFill>
                  <a:srgbClr val="FFFFFF"/>
                </a:solidFill>
                <a:latin typeface="Montserrat"/>
              </a:rPr>
              <a:t>PARA LA
PUERTA DEL SOL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31720" y="5815583"/>
            <a:ext cx="12700" cy="402336"/>
          </a:xfrm>
          <a:prstGeom prst="rect">
            <a:avLst/>
          </a:prstGeom>
          <a:solidFill>
            <a:srgbClr val="8FC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5779007"/>
            <a:ext cx="90525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FFFFFF"/>
                </a:solidFill>
                <a:latin typeface="Montserrat"/>
              </a:rPr>
              <a:t>El potencial está afuera y en burbujas: </a:t>
            </a:r>
            <a:r>
              <a:rPr sz="1350" b="1">
                <a:solidFill>
                  <a:srgbClr val="FFFFFF"/>
                </a:solidFill>
                <a:latin typeface="Montserrat"/>
              </a:rPr>
              <a:t>la bodega correcta ya exporta espumoso.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6428232"/>
            <a:ext cx="8778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5E76A2"/>
                </a:solidFill>
                <a:latin typeface="Montserrat"/>
              </a:rPr>
              <a:t>IWSR 2025 · Passport (consulta 15-sep-2026) · OIV resolución OENO 394A-2012 (tecnologías de desalcoholización) · censo de anaquel MX 15-sep-2026 · Ley General de Salud e IEPS · espumoso ~60% del valor: Grand View 2025 (contraste)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464040" y="6455664"/>
            <a:ext cx="1828800" cy="1645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700" b="1" spc="200">
                <a:solidFill>
                  <a:srgbClr val="5E76A2"/>
                </a:solidFill>
                <a:latin typeface="Montserrat"/>
              </a:rPr>
              <a:t>TDI · marketingtdi.com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384280" y="6437376"/>
            <a:ext cx="411480" cy="2011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850" b="1">
                <a:solidFill>
                  <a:srgbClr val="8FC1FF"/>
                </a:solidFill>
                <a:latin typeface="Montserrat"/>
              </a:rPr>
              <a:t>9/9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Bia">
      <a:dk1>
        <a:srgbClr val="1A1A1A"/>
      </a:dk1>
      <a:lt1>
        <a:srgbClr val="FFFFFF"/>
      </a:lt1>
      <a:dk2>
        <a:srgbClr val="0C162A"/>
      </a:dk2>
      <a:lt2>
        <a:srgbClr val="CBCBCB"/>
      </a:lt2>
      <a:accent1>
        <a:srgbClr val="1C3565"/>
      </a:accent1>
      <a:accent2>
        <a:srgbClr val="4A88FA"/>
      </a:accent2>
      <a:accent3>
        <a:srgbClr val="6EA0FA"/>
      </a:accent3>
      <a:accent4>
        <a:srgbClr val="CBCBCB"/>
      </a:accent4>
      <a:accent5>
        <a:srgbClr val="F32735"/>
      </a:accent5>
      <a:accent6>
        <a:srgbClr val="F87C85"/>
      </a:accent6>
      <a:hlink>
        <a:srgbClr val="4A88FA"/>
      </a:hlink>
      <a:folHlink>
        <a:srgbClr val="FFFFFF"/>
      </a:folHlink>
    </a:clrScheme>
    <a:fontScheme name="Bia">
      <a:majorFont>
        <a:latin typeface="Montserrat Semi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104</Slides>
  <Notes>7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104</vt:i4>
      </vt:variant>
    </vt:vector>
  </HeadingPairs>
  <TitlesOfParts>
    <vt:vector size="106" baseType="lpstr"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Mauricio Pinto</dc:creator>
  <cp:revision>3</cp:revision>
  <dcterms:created xsi:type="dcterms:W3CDTF">2026-08-26T17:58:38Z</dcterms:created>
  <dcterms:modified xsi:type="dcterms:W3CDTF">2026-09-14T17:18:57Z</dcterms:modified>
</cp:coreProperties>
</file>